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3" r:id="rId2"/>
    <p:sldMasterId id="2147483725" r:id="rId3"/>
    <p:sldMasterId id="2147483737" r:id="rId4"/>
    <p:sldMasterId id="2147483750" r:id="rId5"/>
  </p:sldMasterIdLst>
  <p:notesMasterIdLst>
    <p:notesMasterId r:id="rId70"/>
  </p:notesMasterIdLst>
  <p:handoutMasterIdLst>
    <p:handoutMasterId r:id="rId71"/>
  </p:handoutMasterIdLst>
  <p:sldIdLst>
    <p:sldId id="256" r:id="rId6"/>
    <p:sldId id="382" r:id="rId7"/>
    <p:sldId id="383" r:id="rId8"/>
    <p:sldId id="349" r:id="rId9"/>
    <p:sldId id="265" r:id="rId10"/>
    <p:sldId id="360" r:id="rId11"/>
    <p:sldId id="277" r:id="rId12"/>
    <p:sldId id="318" r:id="rId13"/>
    <p:sldId id="280" r:id="rId14"/>
    <p:sldId id="281" r:id="rId15"/>
    <p:sldId id="282" r:id="rId16"/>
    <p:sldId id="283" r:id="rId17"/>
    <p:sldId id="284" r:id="rId18"/>
    <p:sldId id="285" r:id="rId19"/>
    <p:sldId id="286" r:id="rId20"/>
    <p:sldId id="287" r:id="rId21"/>
    <p:sldId id="290" r:id="rId22"/>
    <p:sldId id="291" r:id="rId23"/>
    <p:sldId id="288" r:id="rId24"/>
    <p:sldId id="289" r:id="rId25"/>
    <p:sldId id="335" r:id="rId26"/>
    <p:sldId id="293" r:id="rId27"/>
    <p:sldId id="294" r:id="rId28"/>
    <p:sldId id="295" r:id="rId29"/>
    <p:sldId id="296" r:id="rId30"/>
    <p:sldId id="337" r:id="rId31"/>
    <p:sldId id="297" r:id="rId32"/>
    <p:sldId id="387" r:id="rId33"/>
    <p:sldId id="361" r:id="rId34"/>
    <p:sldId id="362" r:id="rId35"/>
    <p:sldId id="363" r:id="rId36"/>
    <p:sldId id="364" r:id="rId37"/>
    <p:sldId id="365" r:id="rId38"/>
    <p:sldId id="366" r:id="rId39"/>
    <p:sldId id="367" r:id="rId40"/>
    <p:sldId id="368" r:id="rId41"/>
    <p:sldId id="369" r:id="rId42"/>
    <p:sldId id="370" r:id="rId43"/>
    <p:sldId id="371" r:id="rId44"/>
    <p:sldId id="372" r:id="rId45"/>
    <p:sldId id="381" r:id="rId46"/>
    <p:sldId id="373" r:id="rId47"/>
    <p:sldId id="374" r:id="rId48"/>
    <p:sldId id="375" r:id="rId49"/>
    <p:sldId id="376" r:id="rId50"/>
    <p:sldId id="377" r:id="rId51"/>
    <p:sldId id="378" r:id="rId52"/>
    <p:sldId id="379" r:id="rId53"/>
    <p:sldId id="380" r:id="rId54"/>
    <p:sldId id="299" r:id="rId55"/>
    <p:sldId id="385" r:id="rId56"/>
    <p:sldId id="386" r:id="rId57"/>
    <p:sldId id="388" r:id="rId58"/>
    <p:sldId id="389" r:id="rId59"/>
    <p:sldId id="341" r:id="rId60"/>
    <p:sldId id="326" r:id="rId61"/>
    <p:sldId id="328" r:id="rId62"/>
    <p:sldId id="327" r:id="rId63"/>
    <p:sldId id="329" r:id="rId64"/>
    <p:sldId id="313" r:id="rId65"/>
    <p:sldId id="331" r:id="rId66"/>
    <p:sldId id="314" r:id="rId67"/>
    <p:sldId id="342" r:id="rId68"/>
    <p:sldId id="315" r:id="rId69"/>
  </p:sldIdLst>
  <p:sldSz cx="9144000" cy="6858000" type="screen4x3"/>
  <p:notesSz cx="9144000" cy="6858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0AA676"/>
    <a:srgbClr val="32000C"/>
    <a:srgbClr val="CB6B30"/>
    <a:srgbClr val="E36243"/>
    <a:srgbClr val="FF4A7E"/>
    <a:srgbClr val="0B0B0B"/>
    <a:srgbClr val="2341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823" autoAdjust="0"/>
    <p:restoredTop sz="80109" autoAdjust="0"/>
  </p:normalViewPr>
  <p:slideViewPr>
    <p:cSldViewPr>
      <p:cViewPr varScale="1">
        <p:scale>
          <a:sx n="105" d="100"/>
          <a:sy n="105" d="100"/>
        </p:scale>
        <p:origin x="636" y="76"/>
      </p:cViewPr>
      <p:guideLst>
        <p:guide orient="horz"/>
        <p:guide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12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7" Type="http://schemas.openxmlformats.org/officeDocument/2006/relationships/slide" Target="slides/slide2.xml"/><Relationship Id="rId71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61" Type="http://schemas.openxmlformats.org/officeDocument/2006/relationships/slide" Target="slides/slide56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notesMaster" Target="notesMasters/notesMaster1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wmf"/><Relationship Id="rId1" Type="http://schemas.openxmlformats.org/officeDocument/2006/relationships/image" Target="../media/image5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95.wmf"/><Relationship Id="rId1" Type="http://schemas.openxmlformats.org/officeDocument/2006/relationships/image" Target="../media/image94.w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wmf"/><Relationship Id="rId1" Type="http://schemas.openxmlformats.org/officeDocument/2006/relationships/image" Target="../media/image107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95.wmf"/><Relationship Id="rId1" Type="http://schemas.openxmlformats.org/officeDocument/2006/relationships/image" Target="../media/image94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wmf"/><Relationship Id="rId1" Type="http://schemas.openxmlformats.org/officeDocument/2006/relationships/image" Target="../media/image14.wmf"/><Relationship Id="rId4" Type="http://schemas.openxmlformats.org/officeDocument/2006/relationships/image" Target="../media/image1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/><Relationship Id="rId1" Type="http://schemas.openxmlformats.org/officeDocument/2006/relationships/image" Target="../media/image32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mf"/><Relationship Id="rId1" Type="http://schemas.openxmlformats.org/officeDocument/2006/relationships/image" Target="../media/image37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40.wmf"/><Relationship Id="rId1" Type="http://schemas.openxmlformats.org/officeDocument/2006/relationships/image" Target="../media/image39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42.wmf"/><Relationship Id="rId1" Type="http://schemas.openxmlformats.org/officeDocument/2006/relationships/image" Target="../media/image41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45.wmf"/><Relationship Id="rId1" Type="http://schemas.openxmlformats.org/officeDocument/2006/relationships/image" Target="../media/image44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47.wmf"/><Relationship Id="rId1" Type="http://schemas.openxmlformats.org/officeDocument/2006/relationships/image" Target="../media/image4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A0450A14-1984-4078-9E10-83FDC85EC0C0}" type="datetimeFigureOut">
              <a:rPr lang="en-US"/>
              <a:pPr>
                <a:defRPr/>
              </a:pPr>
              <a:t>9/12/2016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1550F79F-EF92-4013-8754-5DC0A7245B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3465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DB36E14-FA26-4874-9D32-5FFCA3E43F60}" type="datetimeFigureOut">
              <a:rPr lang="en-US"/>
              <a:pPr>
                <a:defRPr/>
              </a:pPr>
              <a:t>9/12/2016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279503E-BF1B-43C0-B836-0C9F9F6E2B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5438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54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275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BBD0E4E-7D79-4D0E-B273-C0558DD84CDE}" type="slidenum">
              <a:rPr lang="en-US" altLang="en-US" sz="1200" smtClean="0">
                <a:solidFill>
                  <a:srgbClr val="000000"/>
                </a:solidFill>
              </a:rPr>
              <a:pPr/>
              <a:t>3</a:t>
            </a:fld>
            <a:endParaRPr lang="en-US" altLang="en-US" sz="12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5389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4980722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8053470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38396259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de-DE" dirty="0" smtClean="0"/>
              <a:t>Blob</a:t>
            </a:r>
            <a:r>
              <a:rPr lang="de-DE" baseline="0" dirty="0" smtClean="0"/>
              <a:t> detector is distinct from harris corner detector</a:t>
            </a: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36405572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26271653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56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155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2F96B94-5B89-4CDE-B6E5-9264039D1464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28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5597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FC59929-024C-402D-A738-2F83C0FC9602}" type="slidenum">
              <a:rPr lang="en-US">
                <a:solidFill>
                  <a:prstClr val="black"/>
                </a:solidFill>
              </a:rPr>
              <a:pPr>
                <a:defRPr/>
              </a:pPr>
              <a:t>30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695575" y="439738"/>
            <a:ext cx="2997200" cy="2247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07018" y="2834879"/>
            <a:ext cx="6176433" cy="268724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en-US" smtClean="0"/>
          </a:p>
        </p:txBody>
      </p:sp>
    </p:spTree>
    <p:extLst>
      <p:ext uri="{BB962C8B-B14F-4D97-AF65-F5344CB8AC3E}">
        <p14:creationId xmlns:p14="http://schemas.microsoft.com/office/powerpoint/2010/main" val="22274990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A49DBBC-1520-4CCA-AD04-B7469784C38E}" type="slidenum">
              <a:rPr lang="en-US">
                <a:solidFill>
                  <a:prstClr val="black"/>
                </a:solidFill>
              </a:rPr>
              <a:pPr>
                <a:defRPr/>
              </a:pPr>
              <a:t>31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695575" y="439738"/>
            <a:ext cx="2997200" cy="2247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07018" y="2834879"/>
            <a:ext cx="6176433" cy="268724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en-US" smtClean="0"/>
          </a:p>
        </p:txBody>
      </p:sp>
    </p:spTree>
    <p:extLst>
      <p:ext uri="{BB962C8B-B14F-4D97-AF65-F5344CB8AC3E}">
        <p14:creationId xmlns:p14="http://schemas.microsoft.com/office/powerpoint/2010/main" val="28704056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682BA2B-11DB-4B6E-BE15-FD0E66A6E898}" type="slidenum">
              <a:rPr lang="en-US">
                <a:solidFill>
                  <a:prstClr val="black"/>
                </a:solidFill>
              </a:rPr>
              <a:pPr>
                <a:defRPr/>
              </a:pPr>
              <a:t>32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695575" y="439738"/>
            <a:ext cx="2997200" cy="2247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07018" y="2834879"/>
            <a:ext cx="6176433" cy="268724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en-US" smtClean="0"/>
          </a:p>
        </p:txBody>
      </p:sp>
    </p:spTree>
    <p:extLst>
      <p:ext uri="{BB962C8B-B14F-4D97-AF65-F5344CB8AC3E}">
        <p14:creationId xmlns:p14="http://schemas.microsoft.com/office/powerpoint/2010/main" val="33816585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07C77E-BDB4-4B71-89A3-BC02893D8999}" type="slidenum">
              <a:rPr lang="en-US">
                <a:solidFill>
                  <a:prstClr val="black"/>
                </a:solidFill>
              </a:rPr>
              <a:pPr>
                <a:defRPr/>
              </a:pPr>
              <a:t>33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695575" y="439738"/>
            <a:ext cx="2997200" cy="2247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07018" y="2834879"/>
            <a:ext cx="6176433" cy="268724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en-US" smtClean="0"/>
          </a:p>
        </p:txBody>
      </p:sp>
    </p:spTree>
    <p:extLst>
      <p:ext uri="{BB962C8B-B14F-4D97-AF65-F5344CB8AC3E}">
        <p14:creationId xmlns:p14="http://schemas.microsoft.com/office/powerpoint/2010/main" val="39734655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37224324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5A94948-84A0-4C58-89D5-654AE01197B1}" type="slidenum">
              <a:rPr lang="en-US">
                <a:solidFill>
                  <a:prstClr val="black"/>
                </a:solidFill>
              </a:rPr>
              <a:pPr>
                <a:defRPr/>
              </a:pPr>
              <a:t>35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5921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7075840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altLang="en-US" smtClean="0"/>
          </a:p>
        </p:txBody>
      </p:sp>
    </p:spTree>
    <p:extLst>
      <p:ext uri="{BB962C8B-B14F-4D97-AF65-F5344CB8AC3E}">
        <p14:creationId xmlns:p14="http://schemas.microsoft.com/office/powerpoint/2010/main" val="14802240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117AE7C-562B-4A6A-8F4A-8E41B6A8D52A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8187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56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155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2F96B94-5B89-4CDE-B6E5-9264039D1464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51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9782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18389296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41302457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7507260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28487863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8555161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22104385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41984805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58B6F-2CB1-419C-8C75-776D0348483D}" type="datetimeFigureOut">
              <a:rPr lang="en-US"/>
              <a:pPr>
                <a:defRPr/>
              </a:pPr>
              <a:t>9/12/2016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43CF29-2143-4745-843A-3D13FFDFDE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48E866-C95C-48F6-BB52-09171EE7AB14}" type="datetimeFigureOut">
              <a:rPr lang="en-US"/>
              <a:pPr>
                <a:defRPr/>
              </a:pPr>
              <a:t>9/12/2016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C9DE0C-2A37-4EE3-A849-55957763AF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3A599F-D638-4F6C-B529-9E3D38E1AF6F}" type="datetimeFigureOut">
              <a:rPr lang="en-US"/>
              <a:pPr>
                <a:defRPr/>
              </a:pPr>
              <a:t>9/12/2016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FF66AE-E9B7-485E-8B01-F7AB73862B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731520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19200"/>
            <a:ext cx="42672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76800" y="1219200"/>
            <a:ext cx="42672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876800" y="3543300"/>
            <a:ext cx="42672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AC90A0-808A-4903-89B9-DE5BE025A02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K. Grauman, B. Leibe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E4A36C-BF20-47C8-AFDA-F15DBD9F3CD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3BE7D3-8517-4C5A-BB68-21AE023DF14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729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4786BE-2034-4A01-A8B7-4E8696F728D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419B1E-F8B4-4837-AC34-51B07252742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4119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5A957F-1478-4650-96DD-2A1673C1CED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254684-9CC9-4810-90F1-6C426C44E8F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2004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6526D4-5FC1-4136-8494-A2484A18985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C3649A-8075-4A0C-8C3D-85C2C7FCCDB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1161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49BE98-CAEF-4087-9DE0-D9FD90A634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8E7618-6F59-4889-B673-8D37AE136B9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531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33F2A2-ACEE-409F-BB3E-7F9F30A5630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11E07E-775F-4086-9DFF-187388710B1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2863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7B2D7D-B9AC-4097-80A2-5749D90A3AA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A55FAA-6FA8-4C65-8E93-389526CAF2D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4873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758905-532C-42AF-AF52-583E712B8722}" type="datetimeFigureOut">
              <a:rPr lang="en-US"/>
              <a:pPr>
                <a:defRPr/>
              </a:pPr>
              <a:t>9/12/2016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147F23-469E-4275-BA72-9C5EDBFB93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BDA07D-2599-4C02-8946-C014926841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A57464-6FB3-4BC7-A4C7-3E7D8181002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7204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D43353-F247-472E-B029-56C67D2F8EE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86E316-F2A5-470D-A49E-E661477FAE1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6415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1E74B4-E980-4D0A-8CF4-61F8CFD4E1F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DC75A9-D850-4EDC-B5D8-96275783D17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620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096F45-B18A-4B79-8771-107EEBA7E67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03A391-EE52-47CA-8F1A-A3AF212831D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4449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901281-88FF-4EDD-B9FA-F4C608E45E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383993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4A5B00-17EA-42AB-86D1-6700AF4728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995627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CABA35-3EE1-4A64-B926-A9A343E707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652027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7B4225-C006-4C88-8BD3-283AAAC142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82950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433430-5B48-4131-9C51-C79BF930AB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392366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B89B28-5197-4AF7-A459-D6F2ACDDEF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867182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501C9A-8D76-4AD7-97C9-0396069C5BA1}" type="datetimeFigureOut">
              <a:rPr lang="en-US"/>
              <a:pPr>
                <a:defRPr/>
              </a:pPr>
              <a:t>9/12/2016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C02B07-F070-4EDB-B20E-1EF088E23C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64A213-FBEE-45C2-BE51-C6C44341B0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75739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430596-61E3-45FD-9B50-B966DDBB37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203559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Times New Roman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7068AF-E83C-49D9-A73F-7DC0BE19CE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795099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EE482C-24DF-4AAC-A3AF-5E7794E857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69257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6477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6477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F4ED3A-EA5D-4A2C-AC18-A50044E20D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868169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0DD613-FE25-4BDC-932F-76E0182B4298}" type="datetimeFigureOut">
              <a:rPr lang="en-US"/>
              <a:pPr>
                <a:defRPr/>
              </a:pPr>
              <a:t>9/12/2016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CE2112-EB3D-441D-BBF6-FE8472B9DB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0499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833370-A711-47C5-87A7-0200448E4047}" type="datetimeFigureOut">
              <a:rPr lang="en-US"/>
              <a:pPr>
                <a:defRPr/>
              </a:pPr>
              <a:t>9/12/2016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A48A19-95A3-47B6-A309-A5AEA0391D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4178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34499D-DE38-454B-839A-5CFF12D609D1}" type="datetimeFigureOut">
              <a:rPr lang="en-US"/>
              <a:pPr>
                <a:defRPr/>
              </a:pPr>
              <a:t>9/12/2016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BA9A62-7CB7-4D7B-ACC0-EFF0BDBB85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8930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45E0B0-57D9-44CE-8FC6-17AAC5A43271}" type="datetimeFigureOut">
              <a:rPr lang="en-US"/>
              <a:pPr>
                <a:defRPr/>
              </a:pPr>
              <a:t>9/12/2016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34D35F-69CE-4B06-8B6C-6DBE58A645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0544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06830E-3741-4839-9C90-9621DCC056EF}" type="datetimeFigureOut">
              <a:rPr lang="en-US"/>
              <a:pPr>
                <a:defRPr/>
              </a:pPr>
              <a:t>9/12/2016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BDED47-F3CB-47BD-A15A-A551F3D594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8825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EED0C3-F8B4-429A-9062-CA5523AE0A26}" type="datetimeFigureOut">
              <a:rPr lang="en-US"/>
              <a:pPr>
                <a:defRPr/>
              </a:pPr>
              <a:t>9/12/2016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A5BDA5-0928-4BA4-930C-DB84DFFCC5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0CB36C-FE95-41C4-B75A-1AA83C38BEC1}" type="datetimeFigureOut">
              <a:rPr lang="en-US"/>
              <a:pPr>
                <a:defRPr/>
              </a:pPr>
              <a:t>9/12/2016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941DA7-AA41-42AD-ACEE-E9D9CCA6B5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95282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2386A4-7531-4F6A-96D9-0828B17CB6AD}" type="datetimeFigureOut">
              <a:rPr lang="en-US"/>
              <a:pPr>
                <a:defRPr/>
              </a:pPr>
              <a:t>9/12/2016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E06253-EAF6-4F45-920B-C1C89BBEDF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8130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199591-3AA6-4D57-983D-BACDA48DC93B}" type="datetimeFigureOut">
              <a:rPr lang="en-US"/>
              <a:pPr>
                <a:defRPr/>
              </a:pPr>
              <a:t>9/12/2016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A509F0-003A-4061-9A2A-3DF6148DD9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3030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68E396-B110-46BA-9A5E-BF99AE4AD8BE}" type="datetimeFigureOut">
              <a:rPr lang="en-US"/>
              <a:pPr>
                <a:defRPr/>
              </a:pPr>
              <a:t>9/12/2016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C3F6FC-3784-4019-B3E7-F0E34B4155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4928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7B72BE-1510-4F7D-984C-7811AD27E6A8}" type="datetimeFigureOut">
              <a:rPr lang="en-US"/>
              <a:pPr>
                <a:defRPr/>
              </a:pPr>
              <a:t>9/12/2016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D20FB3-206D-4C9E-BE8D-A1BF91CF2C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01705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AB898D-1F88-431A-9A09-3CBA2C4DF705}" type="datetimeFigureOut">
              <a:rPr lang="en-US"/>
              <a:pPr>
                <a:defRPr/>
              </a:pPr>
              <a:t>9/12/2016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2D5FF0-20E5-4DC6-881A-E949B8DF97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7118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731520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19200"/>
            <a:ext cx="42672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76800" y="1219200"/>
            <a:ext cx="42672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876800" y="3543300"/>
            <a:ext cx="42672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6A45F3-3AA0-40CF-8403-F0D3EF65602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K. Grauman, B. Leibe</a:t>
            </a:r>
          </a:p>
        </p:txBody>
      </p:sp>
    </p:spTree>
    <p:extLst>
      <p:ext uri="{BB962C8B-B14F-4D97-AF65-F5344CB8AC3E}">
        <p14:creationId xmlns:p14="http://schemas.microsoft.com/office/powerpoint/2010/main" val="258582954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0C0456-EC56-423A-B3FC-4CA51C8161A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58016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C870A5-262F-4F3A-8273-242ED64DFD3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2717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062377-0780-4609-8A80-F0843A74F56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257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B62AF5-A0D0-4C2B-BF44-3021CE43B17E}" type="datetimeFigureOut">
              <a:rPr lang="en-US"/>
              <a:pPr>
                <a:defRPr/>
              </a:pPr>
              <a:t>9/12/2016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ABC1D9-9A68-4F21-8029-F3C8C354FE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8CA453-17A8-4F58-B41D-34CF85A08AA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9761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6E4B74-2455-49DB-820C-3DD91062EBD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33857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B81405-F9D1-4F14-AA7A-63C0AAE0549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54866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1B02FB-B09C-40CB-B473-14CB38B3F34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38600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C3B73E-A9E3-4D7A-9EBD-87B9E7960F0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31735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AE5D51-2F75-4210-9F7C-FA0B37D62BF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83469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7AAC1C-7529-4A9A-9B10-00D8630CC38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59351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D2758C-C01A-4AA7-B6BD-91DDBA34BC7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38747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B6DD53-D84A-4B58-B4E3-DEB36C6708E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1392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95B9B8-60F1-4A13-8852-42BF3851DF0B}" type="datetimeFigureOut">
              <a:rPr lang="en-US"/>
              <a:pPr>
                <a:defRPr/>
              </a:pPr>
              <a:t>9/12/2016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D922A8-AD3D-4BCD-8DD0-1C9CE9AB73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A80B19-307F-401E-89FD-62B5F1C47FD0}" type="datetimeFigureOut">
              <a:rPr lang="en-US"/>
              <a:pPr>
                <a:defRPr/>
              </a:pPr>
              <a:t>9/12/2016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FF40BB-538F-41CA-8B87-7DD12B8C26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644277-B787-4433-9EF7-87C48AB100AC}" type="datetimeFigureOut">
              <a:rPr lang="en-US"/>
              <a:pPr>
                <a:defRPr/>
              </a:pPr>
              <a:t>9/12/2016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6C631F-FB01-4381-827A-51534D82D2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E896B9-109A-49FE-AC5D-8D738401EA78}" type="datetimeFigureOut">
              <a:rPr lang="en-US"/>
              <a:pPr>
                <a:defRPr/>
              </a:pPr>
              <a:t>9/12/2016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E3490E-0B19-41AA-88BD-F43A60A516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C8B18C6-8508-4116-A4CD-698FFF3368C0}" type="datetimeFigureOut">
              <a:rPr lang="en-US"/>
              <a:pPr>
                <a:defRPr/>
              </a:pPr>
              <a:t>9/12/2016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DC3187B-518C-4297-A486-8FFA291F9A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7B9A571-0154-41C9-8AB8-1AECB0CFC68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EAB0B7B-7CDE-4713-A5A9-3A866D27B6B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27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Times New Roman" pitchFamily="18" charset="0"/>
              </a:rPr>
              <a:t>Click to edit Master title style</a:t>
            </a:r>
          </a:p>
        </p:txBody>
      </p:sp>
      <p:sp>
        <p:nvSpPr>
          <p:cNvPr id="921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Times New Roman" pitchFamily="18" charset="0"/>
              </a:rPr>
              <a:t>Click to edit Master text styles</a:t>
            </a:r>
          </a:p>
          <a:p>
            <a:pPr lvl="1"/>
            <a:r>
              <a:rPr lang="en-US" altLang="en-US" smtClean="0">
                <a:sym typeface="Times New Roman" pitchFamily="18" charset="0"/>
              </a:rPr>
              <a:t>Second level</a:t>
            </a:r>
          </a:p>
          <a:p>
            <a:pPr lvl="2"/>
            <a:r>
              <a:rPr lang="en-US" altLang="en-US" smtClean="0">
                <a:sym typeface="Times New Roman" pitchFamily="18" charset="0"/>
              </a:rPr>
              <a:t>Third level</a:t>
            </a:r>
          </a:p>
          <a:p>
            <a:pPr lvl="3"/>
            <a:r>
              <a:rPr lang="en-US" altLang="en-US" smtClean="0">
                <a:sym typeface="Times New Roman" pitchFamily="18" charset="0"/>
              </a:rPr>
              <a:t>Fourth level</a:t>
            </a:r>
          </a:p>
          <a:p>
            <a:pPr lvl="4"/>
            <a:r>
              <a:rPr lang="en-US" altLang="en-US" smtClean="0">
                <a:sym typeface="Times New Roman" pitchFamily="18" charset="0"/>
              </a:rPr>
              <a:t>Fifth level</a:t>
            </a:r>
          </a:p>
        </p:txBody>
      </p:sp>
      <p:sp>
        <p:nvSpPr>
          <p:cNvPr id="2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359650" y="6248400"/>
            <a:ext cx="292100" cy="292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 New Roman" charset="0"/>
                <a:cs typeface="Times New Roman" charset="0"/>
                <a:sym typeface="Times New Roman" charset="0"/>
              </a:defRPr>
            </a:lvl1pPr>
          </a:lstStyle>
          <a:p>
            <a:pPr>
              <a:defRPr/>
            </a:pPr>
            <a:fld id="{0B37DE7D-021F-448C-B273-56F5F43A63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940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ransition/>
  <p:hf hdr="0" ftr="0" dt="0"/>
  <p:txStyles>
    <p:titleStyle>
      <a:lvl1pPr marL="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Times New Roman" pitchFamily="18" charset="0"/>
        </a:defRPr>
      </a:lvl1pPr>
      <a:lvl2pPr marL="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ヒラギノ明朝 ProN W3" charset="0"/>
          <a:cs typeface="ヒラギノ明朝 ProN W3" charset="0"/>
          <a:sym typeface="Times New Roman" pitchFamily="18" charset="0"/>
        </a:defRPr>
      </a:lvl2pPr>
      <a:lvl3pPr marL="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ヒラギノ明朝 ProN W3" charset="0"/>
          <a:cs typeface="ヒラギノ明朝 ProN W3" charset="0"/>
          <a:sym typeface="Times New Roman" pitchFamily="18" charset="0"/>
        </a:defRPr>
      </a:lvl3pPr>
      <a:lvl4pPr marL="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ヒラギノ明朝 ProN W3" charset="0"/>
          <a:cs typeface="ヒラギノ明朝 ProN W3" charset="0"/>
          <a:sym typeface="Times New Roman" pitchFamily="18" charset="0"/>
        </a:defRPr>
      </a:lvl4pPr>
      <a:lvl5pPr marL="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ヒラギノ明朝 ProN W3" charset="0"/>
          <a:cs typeface="ヒラギノ明朝 ProN W3" charset="0"/>
          <a:sym typeface="Times New Roman" pitchFamily="18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9pPr>
    </p:titleStyle>
    <p:bodyStyle>
      <a:lvl1pPr marL="382588" indent="-342900" algn="l" rtl="0" eaLnBrk="0" fontAlgn="base" hangingPunct="0">
        <a:spcBef>
          <a:spcPts val="700"/>
        </a:spcBef>
        <a:spcAft>
          <a:spcPct val="0"/>
        </a:spcAft>
        <a:buSzPct val="100000"/>
        <a:buFont typeface="Times New Roman" pitchFamily="18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Times New Roman" pitchFamily="18" charset="0"/>
        </a:defRPr>
      </a:lvl1pPr>
      <a:lvl2pPr marL="731838" indent="-285750" algn="l" rtl="0" eaLnBrk="0" fontAlgn="base" hangingPunct="0">
        <a:spcBef>
          <a:spcPts val="600"/>
        </a:spcBef>
        <a:spcAft>
          <a:spcPct val="0"/>
        </a:spcAft>
        <a:buSzPct val="100000"/>
        <a:buFont typeface="Times New Roman" pitchFamily="18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Times New Roman" pitchFamily="18" charset="0"/>
        </a:defRPr>
      </a:lvl2pPr>
      <a:lvl3pPr marL="11318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Times New Roman" pitchFamily="18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Times New Roman" pitchFamily="18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Times New Roman" pitchFamily="18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Times New Roman" pitchFamily="18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Times New Roman" pitchFamily="18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Times New Roman" pitchFamily="18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SzPct val="100000"/>
        <a:buFont typeface="Times New Roman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SzPct val="100000"/>
        <a:buFont typeface="Times New Roman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SzPct val="100000"/>
        <a:buFont typeface="Times New Roman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SzPct val="100000"/>
        <a:buFont typeface="Times New Roman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819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3D7A14A6-CA62-46AD-9BB5-D756AA61F106}" type="datetimeFigureOut">
              <a:rPr lang="en-US"/>
              <a:pPr>
                <a:defRPr/>
              </a:pPr>
              <a:t>9/12/2016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E7C11075-C1B9-4323-8CA2-8F06E02E34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743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323FF1A-9C67-4E98-A099-A9DA9D90FF1A}" type="slidenum">
              <a:rPr lang="en-US" altLang="en-US">
                <a:solidFill>
                  <a:srgbClr val="000000"/>
                </a:solidFill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en-US" sz="280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643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4.png"/><Relationship Id="rId11" Type="http://schemas.openxmlformats.org/officeDocument/2006/relationships/image" Target="../media/image33.wmf"/><Relationship Id="rId5" Type="http://schemas.openxmlformats.org/officeDocument/2006/relationships/image" Target="../media/image32.wmf"/><Relationship Id="rId10" Type="http://schemas.openxmlformats.org/officeDocument/2006/relationships/oleObject" Target="../embeddings/oleObject10.bin"/><Relationship Id="rId4" Type="http://schemas.openxmlformats.org/officeDocument/2006/relationships/oleObject" Target="../embeddings/oleObject9.bin"/><Relationship Id="rId9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4.png"/><Relationship Id="rId11" Type="http://schemas.openxmlformats.org/officeDocument/2006/relationships/image" Target="../media/image38.wmf"/><Relationship Id="rId5" Type="http://schemas.openxmlformats.org/officeDocument/2006/relationships/image" Target="../media/image37.wmf"/><Relationship Id="rId10" Type="http://schemas.openxmlformats.org/officeDocument/2006/relationships/oleObject" Target="../embeddings/oleObject12.bin"/><Relationship Id="rId4" Type="http://schemas.openxmlformats.org/officeDocument/2006/relationships/oleObject" Target="../embeddings/oleObject11.bin"/><Relationship Id="rId9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4.png"/><Relationship Id="rId11" Type="http://schemas.openxmlformats.org/officeDocument/2006/relationships/image" Target="../media/image40.wmf"/><Relationship Id="rId5" Type="http://schemas.openxmlformats.org/officeDocument/2006/relationships/image" Target="../media/image39.wmf"/><Relationship Id="rId10" Type="http://schemas.openxmlformats.org/officeDocument/2006/relationships/oleObject" Target="../embeddings/oleObject14.bin"/><Relationship Id="rId4" Type="http://schemas.openxmlformats.org/officeDocument/2006/relationships/oleObject" Target="../embeddings/oleObject13.bin"/><Relationship Id="rId9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4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34.png"/><Relationship Id="rId11" Type="http://schemas.openxmlformats.org/officeDocument/2006/relationships/image" Target="../media/image42.wmf"/><Relationship Id="rId5" Type="http://schemas.openxmlformats.org/officeDocument/2006/relationships/image" Target="../media/image41.wmf"/><Relationship Id="rId10" Type="http://schemas.openxmlformats.org/officeDocument/2006/relationships/oleObject" Target="../embeddings/oleObject16.bin"/><Relationship Id="rId4" Type="http://schemas.openxmlformats.org/officeDocument/2006/relationships/oleObject" Target="../embeddings/oleObject15.bin"/><Relationship Id="rId9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34.png"/><Relationship Id="rId11" Type="http://schemas.openxmlformats.org/officeDocument/2006/relationships/image" Target="../media/image45.wmf"/><Relationship Id="rId5" Type="http://schemas.openxmlformats.org/officeDocument/2006/relationships/image" Target="../media/image44.wmf"/><Relationship Id="rId10" Type="http://schemas.openxmlformats.org/officeDocument/2006/relationships/oleObject" Target="../embeddings/oleObject18.bin"/><Relationship Id="rId4" Type="http://schemas.openxmlformats.org/officeDocument/2006/relationships/oleObject" Target="../embeddings/oleObject17.bin"/><Relationship Id="rId9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34.png"/><Relationship Id="rId11" Type="http://schemas.openxmlformats.org/officeDocument/2006/relationships/image" Target="../media/image47.wmf"/><Relationship Id="rId5" Type="http://schemas.openxmlformats.org/officeDocument/2006/relationships/image" Target="../media/image46.wmf"/><Relationship Id="rId10" Type="http://schemas.openxmlformats.org/officeDocument/2006/relationships/oleObject" Target="../embeddings/oleObject20.bin"/><Relationship Id="rId4" Type="http://schemas.openxmlformats.org/officeDocument/2006/relationships/oleObject" Target="../embeddings/oleObject19.bin"/><Relationship Id="rId9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wmf"/><Relationship Id="rId3" Type="http://schemas.openxmlformats.org/officeDocument/2006/relationships/notesSlide" Target="../notesSlides/notesSlide12.xml"/><Relationship Id="rId7" Type="http://schemas.openxmlformats.org/officeDocument/2006/relationships/oleObject" Target="../embeddings/oleObject2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48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61.png"/><Relationship Id="rId12" Type="http://schemas.openxmlformats.org/officeDocument/2006/relationships/image" Target="../media/image6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60.png"/><Relationship Id="rId11" Type="http://schemas.openxmlformats.org/officeDocument/2006/relationships/image" Target="../media/image57.wmf"/><Relationship Id="rId5" Type="http://schemas.openxmlformats.org/officeDocument/2006/relationships/image" Target="../media/image59.png"/><Relationship Id="rId10" Type="http://schemas.openxmlformats.org/officeDocument/2006/relationships/oleObject" Target="../embeddings/oleObject22.bin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Best_Illusion_of_the_Year_Contest" TargetMode="External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4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4.png"/><Relationship Id="rId18" Type="http://schemas.openxmlformats.org/officeDocument/2006/relationships/image" Target="../media/image8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12" Type="http://schemas.openxmlformats.org/officeDocument/2006/relationships/image" Target="../media/image83.png"/><Relationship Id="rId17" Type="http://schemas.openxmlformats.org/officeDocument/2006/relationships/image" Target="../media/image88.png"/><Relationship Id="rId2" Type="http://schemas.openxmlformats.org/officeDocument/2006/relationships/image" Target="../media/image73.png"/><Relationship Id="rId16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5" Type="http://schemas.openxmlformats.org/officeDocument/2006/relationships/image" Target="../media/image76.png"/><Relationship Id="rId15" Type="http://schemas.openxmlformats.org/officeDocument/2006/relationships/image" Target="../media/image86.pn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Relationship Id="rId14" Type="http://schemas.openxmlformats.org/officeDocument/2006/relationships/image" Target="../media/image8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9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wmf"/><Relationship Id="rId3" Type="http://schemas.openxmlformats.org/officeDocument/2006/relationships/notesSlide" Target="../notesSlides/notesSlide15.xml"/><Relationship Id="rId7" Type="http://schemas.openxmlformats.org/officeDocument/2006/relationships/oleObject" Target="../embeddings/oleObject2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94.wmf"/><Relationship Id="rId5" Type="http://schemas.openxmlformats.org/officeDocument/2006/relationships/oleObject" Target="../embeddings/oleObject23.bin"/><Relationship Id="rId10" Type="http://schemas.openxmlformats.org/officeDocument/2006/relationships/image" Target="../media/image98.png"/><Relationship Id="rId4" Type="http://schemas.openxmlformats.org/officeDocument/2006/relationships/image" Target="../media/image96.jpeg"/><Relationship Id="rId9" Type="http://schemas.openxmlformats.org/officeDocument/2006/relationships/image" Target="../media/image9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wmf"/><Relationship Id="rId3" Type="http://schemas.openxmlformats.org/officeDocument/2006/relationships/notesSlide" Target="../notesSlides/notesSlide19.xml"/><Relationship Id="rId7" Type="http://schemas.openxmlformats.org/officeDocument/2006/relationships/oleObject" Target="../embeddings/oleObject26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07.wmf"/><Relationship Id="rId5" Type="http://schemas.openxmlformats.org/officeDocument/2006/relationships/oleObject" Target="../embeddings/oleObject25.bin"/><Relationship Id="rId4" Type="http://schemas.openxmlformats.org/officeDocument/2006/relationships/image" Target="../media/image109.w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w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3" Type="http://schemas.openxmlformats.org/officeDocument/2006/relationships/image" Target="../media/image8.png"/><Relationship Id="rId7" Type="http://schemas.openxmlformats.org/officeDocument/2006/relationships/oleObject" Target="../embeddings/oleObject2.bin"/><Relationship Id="rId12" Type="http://schemas.openxmlformats.org/officeDocument/2006/relationships/image" Target="../media/image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wmf"/><Relationship Id="rId11" Type="http://schemas.openxmlformats.org/officeDocument/2006/relationships/oleObject" Target="../embeddings/oleObject3.bin"/><Relationship Id="rId5" Type="http://schemas.openxmlformats.org/officeDocument/2006/relationships/oleObject" Target="../embeddings/oleObject1.bin"/><Relationship Id="rId10" Type="http://schemas.openxmlformats.org/officeDocument/2006/relationships/image" Target="../media/image11.png"/><Relationship Id="rId4" Type="http://schemas.openxmlformats.org/officeDocument/2006/relationships/image" Target="../media/image9.png"/><Relationship Id="rId9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wmf"/><Relationship Id="rId3" Type="http://schemas.openxmlformats.org/officeDocument/2006/relationships/notesSlide" Target="../notesSlides/notesSlide24.xml"/><Relationship Id="rId7" Type="http://schemas.openxmlformats.org/officeDocument/2006/relationships/oleObject" Target="../embeddings/oleObject2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94.wmf"/><Relationship Id="rId5" Type="http://schemas.openxmlformats.org/officeDocument/2006/relationships/oleObject" Target="../embeddings/oleObject27.bin"/><Relationship Id="rId10" Type="http://schemas.openxmlformats.org/officeDocument/2006/relationships/image" Target="../media/image98.png"/><Relationship Id="rId4" Type="http://schemas.openxmlformats.org/officeDocument/2006/relationships/image" Target="../media/image96.jpeg"/><Relationship Id="rId9" Type="http://schemas.openxmlformats.org/officeDocument/2006/relationships/image" Target="../media/image97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w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wmf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18" Type="http://schemas.openxmlformats.org/officeDocument/2006/relationships/oleObject" Target="../embeddings/oleObject6.bin"/><Relationship Id="rId3" Type="http://schemas.openxmlformats.org/officeDocument/2006/relationships/notesSlide" Target="../notesSlides/notesSlide2.xml"/><Relationship Id="rId21" Type="http://schemas.openxmlformats.org/officeDocument/2006/relationships/image" Target="../media/image17.wmf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15.wmf"/><Relationship Id="rId2" Type="http://schemas.openxmlformats.org/officeDocument/2006/relationships/slideLayout" Target="../slideLayouts/slideLayout12.xml"/><Relationship Id="rId16" Type="http://schemas.openxmlformats.org/officeDocument/2006/relationships/oleObject" Target="../embeddings/oleObject5.bin"/><Relationship Id="rId20" Type="http://schemas.openxmlformats.org/officeDocument/2006/relationships/oleObject" Target="../embeddings/oleObject7.bin"/><Relationship Id="rId1" Type="http://schemas.openxmlformats.org/officeDocument/2006/relationships/vmlDrawing" Target="../drawings/vmlDrawing2.v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4.wmf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19" Type="http://schemas.openxmlformats.org/officeDocument/2006/relationships/image" Target="../media/image16.wmf"/><Relationship Id="rId4" Type="http://schemas.openxmlformats.org/officeDocument/2006/relationships/oleObject" Target="../embeddings/oleObject4.bin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Local Image Features</a:t>
            </a:r>
          </a:p>
        </p:txBody>
      </p:sp>
      <p:sp>
        <p:nvSpPr>
          <p:cNvPr id="3075" name="Subtitle 2"/>
          <p:cNvSpPr>
            <a:spLocks noGrp="1"/>
          </p:cNvSpPr>
          <p:nvPr>
            <p:ph type="subTitle" idx="1"/>
          </p:nvPr>
        </p:nvSpPr>
        <p:spPr>
          <a:xfrm>
            <a:off x="1447800" y="3352800"/>
            <a:ext cx="6400800" cy="29718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Computer Vision</a:t>
            </a:r>
          </a:p>
          <a:p>
            <a:pPr eaLnBrk="1" hangingPunct="1"/>
            <a:endParaRPr lang="en-US" dirty="0" smtClean="0">
              <a:solidFill>
                <a:schemeClr val="tx1"/>
              </a:solidFill>
            </a:endParaRPr>
          </a:p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James Hays</a:t>
            </a:r>
          </a:p>
        </p:txBody>
      </p:sp>
      <p:sp>
        <p:nvSpPr>
          <p:cNvPr id="3077" name="TextBox 4"/>
          <p:cNvSpPr txBox="1">
            <a:spLocks noChangeArrowheads="1"/>
          </p:cNvSpPr>
          <p:nvPr/>
        </p:nvSpPr>
        <p:spPr bwMode="auto">
          <a:xfrm>
            <a:off x="533400" y="6488113"/>
            <a:ext cx="836934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Acknowledgment: Many </a:t>
            </a: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slides from Derek </a:t>
            </a:r>
            <a:r>
              <a:rPr lang="en-US" sz="1600" dirty="0" err="1" smtClean="0">
                <a:solidFill>
                  <a:schemeClr val="bg1">
                    <a:lumMod val="75000"/>
                  </a:schemeClr>
                </a:solidFill>
              </a:rPr>
              <a:t>Hoiem</a:t>
            </a: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 and </a:t>
            </a:r>
            <a:r>
              <a:rPr lang="en-US" sz="1600" dirty="0" err="1" smtClean="0">
                <a:solidFill>
                  <a:schemeClr val="bg1">
                    <a:lumMod val="75000"/>
                  </a:schemeClr>
                </a:solidFill>
              </a:rPr>
              <a:t>Grauman&amp;Leibe</a:t>
            </a: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2008 AAAI Tutorial</a:t>
            </a:r>
          </a:p>
        </p:txBody>
      </p:sp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6215063" y="2590800"/>
            <a:ext cx="2895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2400" dirty="0">
                <a:solidFill>
                  <a:srgbClr val="C00000"/>
                </a:solidFill>
              </a:rPr>
              <a:t>Read </a:t>
            </a:r>
            <a:r>
              <a:rPr lang="en-US" altLang="en-US" sz="2400" dirty="0" err="1">
                <a:solidFill>
                  <a:srgbClr val="C00000"/>
                </a:solidFill>
              </a:rPr>
              <a:t>Szeliski</a:t>
            </a:r>
            <a:r>
              <a:rPr lang="en-US" altLang="en-US" sz="2400" dirty="0">
                <a:solidFill>
                  <a:srgbClr val="C00000"/>
                </a:solidFill>
              </a:rPr>
              <a:t> 4.1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Automatic Scale Selection</a:t>
            </a:r>
            <a:endParaRPr lang="de-CH" smtClean="0"/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smtClean="0"/>
              <a:t>Function responses for increasing scale (scale signature) </a:t>
            </a:r>
            <a:endParaRPr lang="de-CH" sz="2400" smtClean="0"/>
          </a:p>
        </p:txBody>
      </p:sp>
      <p:sp>
        <p:nvSpPr>
          <p:cNvPr id="1024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K. Grauman, B. Leibe</a:t>
            </a:r>
          </a:p>
        </p:txBody>
      </p:sp>
      <p:graphicFrame>
        <p:nvGraphicFramePr>
          <p:cNvPr id="40965" name="Object 2"/>
          <p:cNvGraphicFramePr>
            <a:graphicFrameLocks noChangeAspect="1"/>
          </p:cNvGraphicFramePr>
          <p:nvPr/>
        </p:nvGraphicFramePr>
        <p:xfrm>
          <a:off x="2093913" y="6207125"/>
          <a:ext cx="1038225" cy="277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31" name="Equation" r:id="rId4" imgW="901309" imgH="241195" progId="Equation.3">
                  <p:embed/>
                </p:oleObj>
              </mc:Choice>
              <mc:Fallback>
                <p:oleObj name="Equation" r:id="rId4" imgW="901309" imgH="241195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3913" y="6207125"/>
                        <a:ext cx="1038225" cy="2778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096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04925" y="4711700"/>
            <a:ext cx="2619375" cy="14859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40967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42988" y="1768475"/>
            <a:ext cx="3313112" cy="264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8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65738" y="1804988"/>
            <a:ext cx="261937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9" name="Rectangle 8"/>
          <p:cNvSpPr>
            <a:spLocks noChangeArrowheads="1"/>
          </p:cNvSpPr>
          <p:nvPr/>
        </p:nvSpPr>
        <p:spPr bwMode="auto">
          <a:xfrm>
            <a:off x="1906588" y="2417763"/>
            <a:ext cx="144462" cy="142875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grpSp>
        <p:nvGrpSpPr>
          <p:cNvPr id="40970" name="Group 9"/>
          <p:cNvGrpSpPr>
            <a:grpSpLocks/>
          </p:cNvGrpSpPr>
          <p:nvPr/>
        </p:nvGrpSpPr>
        <p:grpSpPr bwMode="auto">
          <a:xfrm>
            <a:off x="5821363" y="2209800"/>
            <a:ext cx="73025" cy="73025"/>
            <a:chOff x="1292" y="2205"/>
            <a:chExt cx="46" cy="46"/>
          </a:xfrm>
        </p:grpSpPr>
        <p:sp>
          <p:nvSpPr>
            <p:cNvPr id="40983" name="Line 10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984" name="Line 11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0971" name="Group 12"/>
          <p:cNvGrpSpPr>
            <a:grpSpLocks/>
          </p:cNvGrpSpPr>
          <p:nvPr/>
        </p:nvGrpSpPr>
        <p:grpSpPr bwMode="auto">
          <a:xfrm>
            <a:off x="1943100" y="2452688"/>
            <a:ext cx="73025" cy="73025"/>
            <a:chOff x="1292" y="2205"/>
            <a:chExt cx="46" cy="46"/>
          </a:xfrm>
        </p:grpSpPr>
        <p:sp>
          <p:nvSpPr>
            <p:cNvPr id="40981" name="Line 13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982" name="Line 14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0972" name="Picture 1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27650" y="4684713"/>
            <a:ext cx="2562225" cy="14287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40973" name="Rectangle 20"/>
          <p:cNvSpPr>
            <a:spLocks noChangeArrowheads="1"/>
          </p:cNvSpPr>
          <p:nvPr/>
        </p:nvSpPr>
        <p:spPr bwMode="auto">
          <a:xfrm>
            <a:off x="5472113" y="4757738"/>
            <a:ext cx="2303462" cy="1116012"/>
          </a:xfrm>
          <a:prstGeom prst="rect">
            <a:avLst/>
          </a:prstGeom>
          <a:solidFill>
            <a:schemeClr val="tx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graphicFrame>
        <p:nvGraphicFramePr>
          <p:cNvPr id="40974" name="Object 3"/>
          <p:cNvGraphicFramePr>
            <a:graphicFrameLocks noChangeAspect="1"/>
          </p:cNvGraphicFramePr>
          <p:nvPr/>
        </p:nvGraphicFramePr>
        <p:xfrm>
          <a:off x="5953125" y="6153150"/>
          <a:ext cx="1301750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32" name="Equation" r:id="rId10" imgW="939392" imgH="241195" progId="Equation.3">
                  <p:embed/>
                </p:oleObj>
              </mc:Choice>
              <mc:Fallback>
                <p:oleObj name="Equation" r:id="rId10" imgW="939392" imgH="241195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53125" y="6153150"/>
                        <a:ext cx="1301750" cy="334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75" name="Rectangle 22"/>
          <p:cNvSpPr>
            <a:spLocks noChangeArrowheads="1"/>
          </p:cNvSpPr>
          <p:nvPr/>
        </p:nvSpPr>
        <p:spPr bwMode="auto">
          <a:xfrm>
            <a:off x="1511300" y="4767263"/>
            <a:ext cx="2305050" cy="1150937"/>
          </a:xfrm>
          <a:prstGeom prst="rect">
            <a:avLst/>
          </a:prstGeom>
          <a:solidFill>
            <a:schemeClr val="tx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0976" name="Line 16"/>
          <p:cNvSpPr>
            <a:spLocks noChangeShapeType="1"/>
          </p:cNvSpPr>
          <p:nvPr/>
        </p:nvSpPr>
        <p:spPr bwMode="auto">
          <a:xfrm flipH="1">
            <a:off x="1584325" y="2632075"/>
            <a:ext cx="395288" cy="2305050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0977" name="Rectangle 24"/>
          <p:cNvSpPr>
            <a:spLocks noChangeArrowheads="1"/>
          </p:cNvSpPr>
          <p:nvPr/>
        </p:nvSpPr>
        <p:spPr bwMode="auto">
          <a:xfrm>
            <a:off x="5786438" y="2174875"/>
            <a:ext cx="144462" cy="142875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0978" name="Line 25"/>
          <p:cNvSpPr>
            <a:spLocks noChangeShapeType="1"/>
          </p:cNvSpPr>
          <p:nvPr/>
        </p:nvSpPr>
        <p:spPr bwMode="auto">
          <a:xfrm flipH="1">
            <a:off x="5543550" y="2344738"/>
            <a:ext cx="360363" cy="3240087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0979" name="Oval 26"/>
          <p:cNvSpPr>
            <a:spLocks noChangeArrowheads="1"/>
          </p:cNvSpPr>
          <p:nvPr/>
        </p:nvSpPr>
        <p:spPr bwMode="auto">
          <a:xfrm>
            <a:off x="1511300" y="5116513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0980" name="Oval 27"/>
          <p:cNvSpPr>
            <a:spLocks noChangeArrowheads="1"/>
          </p:cNvSpPr>
          <p:nvPr/>
        </p:nvSpPr>
        <p:spPr bwMode="auto">
          <a:xfrm>
            <a:off x="5543550" y="5657850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Automatic Scale Selection</a:t>
            </a:r>
            <a:endParaRPr lang="de-CH" smtClean="0"/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smtClean="0"/>
              <a:t>Function responses for increasing scale (scale signature) </a:t>
            </a:r>
            <a:endParaRPr lang="de-CH" sz="2400" smtClean="0"/>
          </a:p>
          <a:p>
            <a:endParaRPr lang="de-CH" sz="2400" smtClean="0"/>
          </a:p>
        </p:txBody>
      </p:sp>
      <p:sp>
        <p:nvSpPr>
          <p:cNvPr id="1127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K. Grauman, B. Leibe</a:t>
            </a:r>
          </a:p>
        </p:txBody>
      </p:sp>
      <p:graphicFrame>
        <p:nvGraphicFramePr>
          <p:cNvPr id="41989" name="Object 2"/>
          <p:cNvGraphicFramePr>
            <a:graphicFrameLocks noChangeAspect="1"/>
          </p:cNvGraphicFramePr>
          <p:nvPr/>
        </p:nvGraphicFramePr>
        <p:xfrm>
          <a:off x="2093913" y="6207125"/>
          <a:ext cx="1038225" cy="277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55" name="Equation" r:id="rId4" imgW="901309" imgH="241195" progId="Equation.3">
                  <p:embed/>
                </p:oleObj>
              </mc:Choice>
              <mc:Fallback>
                <p:oleObj name="Equation" r:id="rId4" imgW="901309" imgH="241195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3913" y="6207125"/>
                        <a:ext cx="1038225" cy="2778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990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04925" y="4710113"/>
            <a:ext cx="2619375" cy="14859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41991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42988" y="1766888"/>
            <a:ext cx="3313112" cy="264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2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65738" y="1803400"/>
            <a:ext cx="261937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3" name="Rectangle 7"/>
          <p:cNvSpPr>
            <a:spLocks noChangeArrowheads="1"/>
          </p:cNvSpPr>
          <p:nvPr/>
        </p:nvSpPr>
        <p:spPr bwMode="auto">
          <a:xfrm>
            <a:off x="1871663" y="2387600"/>
            <a:ext cx="190500" cy="206375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grpSp>
        <p:nvGrpSpPr>
          <p:cNvPr id="41994" name="Group 8"/>
          <p:cNvGrpSpPr>
            <a:grpSpLocks/>
          </p:cNvGrpSpPr>
          <p:nvPr/>
        </p:nvGrpSpPr>
        <p:grpSpPr bwMode="auto">
          <a:xfrm>
            <a:off x="5821363" y="2208213"/>
            <a:ext cx="73025" cy="73025"/>
            <a:chOff x="1292" y="2205"/>
            <a:chExt cx="46" cy="46"/>
          </a:xfrm>
        </p:grpSpPr>
        <p:sp>
          <p:nvSpPr>
            <p:cNvPr id="42009" name="Line 9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10" name="Line 10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1995" name="Group 11"/>
          <p:cNvGrpSpPr>
            <a:grpSpLocks/>
          </p:cNvGrpSpPr>
          <p:nvPr/>
        </p:nvGrpSpPr>
        <p:grpSpPr bwMode="auto">
          <a:xfrm>
            <a:off x="1943100" y="2451100"/>
            <a:ext cx="73025" cy="73025"/>
            <a:chOff x="1292" y="2205"/>
            <a:chExt cx="46" cy="46"/>
          </a:xfrm>
        </p:grpSpPr>
        <p:sp>
          <p:nvSpPr>
            <p:cNvPr id="42007" name="Line 12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08" name="Line 13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1996" name="Picture 1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27650" y="4683125"/>
            <a:ext cx="2562225" cy="14287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41997" name="Rectangle 15"/>
          <p:cNvSpPr>
            <a:spLocks noChangeArrowheads="1"/>
          </p:cNvSpPr>
          <p:nvPr/>
        </p:nvSpPr>
        <p:spPr bwMode="auto">
          <a:xfrm>
            <a:off x="5472113" y="4756150"/>
            <a:ext cx="2303462" cy="1116013"/>
          </a:xfrm>
          <a:prstGeom prst="rect">
            <a:avLst/>
          </a:prstGeom>
          <a:solidFill>
            <a:schemeClr val="tx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graphicFrame>
        <p:nvGraphicFramePr>
          <p:cNvPr id="41998" name="Object 3"/>
          <p:cNvGraphicFramePr>
            <a:graphicFrameLocks noChangeAspect="1"/>
          </p:cNvGraphicFramePr>
          <p:nvPr/>
        </p:nvGraphicFramePr>
        <p:xfrm>
          <a:off x="5953125" y="6153150"/>
          <a:ext cx="1301750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56" name="Equation" r:id="rId10" imgW="939392" imgH="241195" progId="Equation.3">
                  <p:embed/>
                </p:oleObj>
              </mc:Choice>
              <mc:Fallback>
                <p:oleObj name="Equation" r:id="rId10" imgW="939392" imgH="241195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53125" y="6153150"/>
                        <a:ext cx="1301750" cy="334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999" name="Rectangle 17"/>
          <p:cNvSpPr>
            <a:spLocks noChangeArrowheads="1"/>
          </p:cNvSpPr>
          <p:nvPr/>
        </p:nvSpPr>
        <p:spPr bwMode="auto">
          <a:xfrm>
            <a:off x="1511300" y="4765675"/>
            <a:ext cx="2305050" cy="1150938"/>
          </a:xfrm>
          <a:prstGeom prst="rect">
            <a:avLst/>
          </a:prstGeom>
          <a:solidFill>
            <a:schemeClr val="tx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2000" name="Line 19"/>
          <p:cNvSpPr>
            <a:spLocks noChangeShapeType="1"/>
          </p:cNvSpPr>
          <p:nvPr/>
        </p:nvSpPr>
        <p:spPr bwMode="auto">
          <a:xfrm flipH="1">
            <a:off x="1619250" y="2630488"/>
            <a:ext cx="360363" cy="2160587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2001" name="Rectangle 20"/>
          <p:cNvSpPr>
            <a:spLocks noChangeArrowheads="1"/>
          </p:cNvSpPr>
          <p:nvPr/>
        </p:nvSpPr>
        <p:spPr bwMode="auto">
          <a:xfrm>
            <a:off x="5751513" y="2144713"/>
            <a:ext cx="190500" cy="206375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2002" name="Line 21"/>
          <p:cNvSpPr>
            <a:spLocks noChangeShapeType="1"/>
          </p:cNvSpPr>
          <p:nvPr/>
        </p:nvSpPr>
        <p:spPr bwMode="auto">
          <a:xfrm flipH="1">
            <a:off x="5688013" y="2343150"/>
            <a:ext cx="215900" cy="2916238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2003" name="Oval 22"/>
          <p:cNvSpPr>
            <a:spLocks noChangeArrowheads="1"/>
          </p:cNvSpPr>
          <p:nvPr/>
        </p:nvSpPr>
        <p:spPr bwMode="auto">
          <a:xfrm>
            <a:off x="1511300" y="5114925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2004" name="Oval 23"/>
          <p:cNvSpPr>
            <a:spLocks noChangeArrowheads="1"/>
          </p:cNvSpPr>
          <p:nvPr/>
        </p:nvSpPr>
        <p:spPr bwMode="auto">
          <a:xfrm>
            <a:off x="5534025" y="56467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2005" name="Oval 24"/>
          <p:cNvSpPr>
            <a:spLocks noChangeArrowheads="1"/>
          </p:cNvSpPr>
          <p:nvPr/>
        </p:nvSpPr>
        <p:spPr bwMode="auto">
          <a:xfrm>
            <a:off x="1619250" y="482758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2006" name="Oval 25"/>
          <p:cNvSpPr>
            <a:spLocks noChangeArrowheads="1"/>
          </p:cNvSpPr>
          <p:nvPr/>
        </p:nvSpPr>
        <p:spPr bwMode="auto">
          <a:xfrm>
            <a:off x="5651500" y="53673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Automatic Scale Selection</a:t>
            </a:r>
            <a:endParaRPr lang="de-CH" smtClean="0"/>
          </a:p>
        </p:txBody>
      </p:sp>
      <p:sp>
        <p:nvSpPr>
          <p:cNvPr id="430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smtClean="0"/>
              <a:t>Function responses for increasing scale (scale signature) </a:t>
            </a:r>
            <a:endParaRPr lang="de-CH" sz="2400" smtClean="0"/>
          </a:p>
          <a:p>
            <a:endParaRPr lang="de-CH" sz="2400" smtClean="0"/>
          </a:p>
        </p:txBody>
      </p:sp>
      <p:sp>
        <p:nvSpPr>
          <p:cNvPr id="1229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K. Grauman, B. Leibe</a:t>
            </a:r>
          </a:p>
        </p:txBody>
      </p:sp>
      <p:graphicFrame>
        <p:nvGraphicFramePr>
          <p:cNvPr id="43013" name="Object 4"/>
          <p:cNvGraphicFramePr>
            <a:graphicFrameLocks noChangeAspect="1"/>
          </p:cNvGraphicFramePr>
          <p:nvPr/>
        </p:nvGraphicFramePr>
        <p:xfrm>
          <a:off x="2093913" y="6207125"/>
          <a:ext cx="1038225" cy="277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79" name="Equation" r:id="rId4" imgW="901309" imgH="241195" progId="Equation.3">
                  <p:embed/>
                </p:oleObj>
              </mc:Choice>
              <mc:Fallback>
                <p:oleObj name="Equation" r:id="rId4" imgW="901309" imgH="241195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3913" y="6207125"/>
                        <a:ext cx="1038225" cy="2778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3014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04925" y="4710113"/>
            <a:ext cx="2619375" cy="14859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43015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42988" y="1766888"/>
            <a:ext cx="3313112" cy="264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6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65738" y="1803400"/>
            <a:ext cx="261937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7" name="Rectangle 7"/>
          <p:cNvSpPr>
            <a:spLocks noChangeArrowheads="1"/>
          </p:cNvSpPr>
          <p:nvPr/>
        </p:nvSpPr>
        <p:spPr bwMode="auto">
          <a:xfrm>
            <a:off x="1843088" y="2349500"/>
            <a:ext cx="260350" cy="269875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grpSp>
        <p:nvGrpSpPr>
          <p:cNvPr id="43018" name="Group 8"/>
          <p:cNvGrpSpPr>
            <a:grpSpLocks/>
          </p:cNvGrpSpPr>
          <p:nvPr/>
        </p:nvGrpSpPr>
        <p:grpSpPr bwMode="auto">
          <a:xfrm>
            <a:off x="5821363" y="2208213"/>
            <a:ext cx="73025" cy="73025"/>
            <a:chOff x="1292" y="2205"/>
            <a:chExt cx="46" cy="46"/>
          </a:xfrm>
        </p:grpSpPr>
        <p:sp>
          <p:nvSpPr>
            <p:cNvPr id="43035" name="Line 9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36" name="Line 10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3019" name="Group 11"/>
          <p:cNvGrpSpPr>
            <a:grpSpLocks/>
          </p:cNvGrpSpPr>
          <p:nvPr/>
        </p:nvGrpSpPr>
        <p:grpSpPr bwMode="auto">
          <a:xfrm>
            <a:off x="1943100" y="2451100"/>
            <a:ext cx="73025" cy="73025"/>
            <a:chOff x="1292" y="2205"/>
            <a:chExt cx="46" cy="46"/>
          </a:xfrm>
        </p:grpSpPr>
        <p:sp>
          <p:nvSpPr>
            <p:cNvPr id="43033" name="Line 12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34" name="Line 13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3020" name="Picture 1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27650" y="4683125"/>
            <a:ext cx="2562225" cy="14287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43021" name="Rectangle 15"/>
          <p:cNvSpPr>
            <a:spLocks noChangeArrowheads="1"/>
          </p:cNvSpPr>
          <p:nvPr/>
        </p:nvSpPr>
        <p:spPr bwMode="auto">
          <a:xfrm>
            <a:off x="5472113" y="4756150"/>
            <a:ext cx="2303462" cy="1116013"/>
          </a:xfrm>
          <a:prstGeom prst="rect">
            <a:avLst/>
          </a:prstGeom>
          <a:solidFill>
            <a:schemeClr val="tx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graphicFrame>
        <p:nvGraphicFramePr>
          <p:cNvPr id="43022" name="Object 5"/>
          <p:cNvGraphicFramePr>
            <a:graphicFrameLocks noChangeAspect="1"/>
          </p:cNvGraphicFramePr>
          <p:nvPr/>
        </p:nvGraphicFramePr>
        <p:xfrm>
          <a:off x="5953125" y="6153150"/>
          <a:ext cx="1301750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80" name="Equation" r:id="rId10" imgW="939392" imgH="241195" progId="Equation.3">
                  <p:embed/>
                </p:oleObj>
              </mc:Choice>
              <mc:Fallback>
                <p:oleObj name="Equation" r:id="rId10" imgW="939392" imgH="241195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53125" y="6153150"/>
                        <a:ext cx="1301750" cy="334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023" name="Rectangle 17"/>
          <p:cNvSpPr>
            <a:spLocks noChangeArrowheads="1"/>
          </p:cNvSpPr>
          <p:nvPr/>
        </p:nvSpPr>
        <p:spPr bwMode="auto">
          <a:xfrm>
            <a:off x="1511300" y="4765675"/>
            <a:ext cx="2305050" cy="1150938"/>
          </a:xfrm>
          <a:prstGeom prst="rect">
            <a:avLst/>
          </a:prstGeom>
          <a:solidFill>
            <a:schemeClr val="tx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3024" name="Line 19"/>
          <p:cNvSpPr>
            <a:spLocks noChangeShapeType="1"/>
          </p:cNvSpPr>
          <p:nvPr/>
        </p:nvSpPr>
        <p:spPr bwMode="auto">
          <a:xfrm flipH="1">
            <a:off x="1763713" y="2630488"/>
            <a:ext cx="215900" cy="2052637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3025" name="Rectangle 20"/>
          <p:cNvSpPr>
            <a:spLocks noChangeArrowheads="1"/>
          </p:cNvSpPr>
          <p:nvPr/>
        </p:nvSpPr>
        <p:spPr bwMode="auto">
          <a:xfrm>
            <a:off x="5722938" y="2106613"/>
            <a:ext cx="260350" cy="269875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3026" name="Line 21"/>
          <p:cNvSpPr>
            <a:spLocks noChangeShapeType="1"/>
          </p:cNvSpPr>
          <p:nvPr/>
        </p:nvSpPr>
        <p:spPr bwMode="auto">
          <a:xfrm flipH="1">
            <a:off x="5795963" y="2343150"/>
            <a:ext cx="107950" cy="2663825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3027" name="Oval 22"/>
          <p:cNvSpPr>
            <a:spLocks noChangeArrowheads="1"/>
          </p:cNvSpPr>
          <p:nvPr/>
        </p:nvSpPr>
        <p:spPr bwMode="auto">
          <a:xfrm>
            <a:off x="1511300" y="5114925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3028" name="Oval 23"/>
          <p:cNvSpPr>
            <a:spLocks noChangeArrowheads="1"/>
          </p:cNvSpPr>
          <p:nvPr/>
        </p:nvSpPr>
        <p:spPr bwMode="auto">
          <a:xfrm>
            <a:off x="5534025" y="56467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3029" name="Oval 24"/>
          <p:cNvSpPr>
            <a:spLocks noChangeArrowheads="1"/>
          </p:cNvSpPr>
          <p:nvPr/>
        </p:nvSpPr>
        <p:spPr bwMode="auto">
          <a:xfrm>
            <a:off x="1619250" y="482758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3030" name="Oval 25"/>
          <p:cNvSpPr>
            <a:spLocks noChangeArrowheads="1"/>
          </p:cNvSpPr>
          <p:nvPr/>
        </p:nvSpPr>
        <p:spPr bwMode="auto">
          <a:xfrm>
            <a:off x="5651500" y="53673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3031" name="Oval 26"/>
          <p:cNvSpPr>
            <a:spLocks noChangeArrowheads="1"/>
          </p:cNvSpPr>
          <p:nvPr/>
        </p:nvSpPr>
        <p:spPr bwMode="auto">
          <a:xfrm>
            <a:off x="1727200" y="47450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3032" name="Oval 27"/>
          <p:cNvSpPr>
            <a:spLocks noChangeArrowheads="1"/>
          </p:cNvSpPr>
          <p:nvPr/>
        </p:nvSpPr>
        <p:spPr bwMode="auto">
          <a:xfrm>
            <a:off x="5795963" y="5114925"/>
            <a:ext cx="36512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Automatic Scale Selection</a:t>
            </a:r>
            <a:endParaRPr lang="de-CH" smtClean="0"/>
          </a:p>
        </p:txBody>
      </p:sp>
      <p:sp>
        <p:nvSpPr>
          <p:cNvPr id="440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smtClean="0"/>
              <a:t>Function responses for increasing scale (scale signature) </a:t>
            </a:r>
            <a:endParaRPr lang="de-CH" sz="2400" smtClean="0"/>
          </a:p>
          <a:p>
            <a:endParaRPr lang="de-CH" sz="2400" smtClean="0"/>
          </a:p>
        </p:txBody>
      </p:sp>
      <p:sp>
        <p:nvSpPr>
          <p:cNvPr id="1331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K. Grauman, B. Leibe</a:t>
            </a:r>
          </a:p>
        </p:txBody>
      </p:sp>
      <p:graphicFrame>
        <p:nvGraphicFramePr>
          <p:cNvPr id="44037" name="Object 4"/>
          <p:cNvGraphicFramePr>
            <a:graphicFrameLocks noChangeAspect="1"/>
          </p:cNvGraphicFramePr>
          <p:nvPr/>
        </p:nvGraphicFramePr>
        <p:xfrm>
          <a:off x="2093913" y="6207125"/>
          <a:ext cx="1038225" cy="277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03" name="Equation" r:id="rId4" imgW="901309" imgH="241195" progId="Equation.3">
                  <p:embed/>
                </p:oleObj>
              </mc:Choice>
              <mc:Fallback>
                <p:oleObj name="Equation" r:id="rId4" imgW="901309" imgH="241195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3913" y="6207125"/>
                        <a:ext cx="1038225" cy="2778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403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04925" y="4710113"/>
            <a:ext cx="2619375" cy="14859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44039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42988" y="1766888"/>
            <a:ext cx="3313112" cy="264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0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65738" y="1803400"/>
            <a:ext cx="261937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41" name="Rectangle 7"/>
          <p:cNvSpPr>
            <a:spLocks noChangeArrowheads="1"/>
          </p:cNvSpPr>
          <p:nvPr/>
        </p:nvSpPr>
        <p:spPr bwMode="auto">
          <a:xfrm>
            <a:off x="1804988" y="2311400"/>
            <a:ext cx="325437" cy="344488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grpSp>
        <p:nvGrpSpPr>
          <p:cNvPr id="44042" name="Group 8"/>
          <p:cNvGrpSpPr>
            <a:grpSpLocks/>
          </p:cNvGrpSpPr>
          <p:nvPr/>
        </p:nvGrpSpPr>
        <p:grpSpPr bwMode="auto">
          <a:xfrm>
            <a:off x="5821363" y="2208213"/>
            <a:ext cx="73025" cy="73025"/>
            <a:chOff x="1292" y="2205"/>
            <a:chExt cx="46" cy="46"/>
          </a:xfrm>
        </p:grpSpPr>
        <p:sp>
          <p:nvSpPr>
            <p:cNvPr id="44061" name="Line 9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62" name="Line 10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4043" name="Group 11"/>
          <p:cNvGrpSpPr>
            <a:grpSpLocks/>
          </p:cNvGrpSpPr>
          <p:nvPr/>
        </p:nvGrpSpPr>
        <p:grpSpPr bwMode="auto">
          <a:xfrm>
            <a:off x="1943100" y="2451100"/>
            <a:ext cx="73025" cy="73025"/>
            <a:chOff x="1292" y="2205"/>
            <a:chExt cx="46" cy="46"/>
          </a:xfrm>
        </p:grpSpPr>
        <p:sp>
          <p:nvSpPr>
            <p:cNvPr id="44059" name="Line 12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60" name="Line 13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4044" name="Picture 1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27650" y="4683125"/>
            <a:ext cx="2562225" cy="14287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44045" name="Rectangle 15"/>
          <p:cNvSpPr>
            <a:spLocks noChangeArrowheads="1"/>
          </p:cNvSpPr>
          <p:nvPr/>
        </p:nvSpPr>
        <p:spPr bwMode="auto">
          <a:xfrm>
            <a:off x="5472113" y="4756150"/>
            <a:ext cx="2303462" cy="1116013"/>
          </a:xfrm>
          <a:prstGeom prst="rect">
            <a:avLst/>
          </a:prstGeom>
          <a:solidFill>
            <a:schemeClr val="tx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graphicFrame>
        <p:nvGraphicFramePr>
          <p:cNvPr id="44046" name="Object 5"/>
          <p:cNvGraphicFramePr>
            <a:graphicFrameLocks noChangeAspect="1"/>
          </p:cNvGraphicFramePr>
          <p:nvPr/>
        </p:nvGraphicFramePr>
        <p:xfrm>
          <a:off x="5953125" y="6153150"/>
          <a:ext cx="1301750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04" name="Equation" r:id="rId10" imgW="939392" imgH="241195" progId="Equation.3">
                  <p:embed/>
                </p:oleObj>
              </mc:Choice>
              <mc:Fallback>
                <p:oleObj name="Equation" r:id="rId10" imgW="939392" imgH="241195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53125" y="6153150"/>
                        <a:ext cx="1301750" cy="334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047" name="Rectangle 17"/>
          <p:cNvSpPr>
            <a:spLocks noChangeArrowheads="1"/>
          </p:cNvSpPr>
          <p:nvPr/>
        </p:nvSpPr>
        <p:spPr bwMode="auto">
          <a:xfrm>
            <a:off x="1511300" y="4765675"/>
            <a:ext cx="2305050" cy="1150938"/>
          </a:xfrm>
          <a:prstGeom prst="rect">
            <a:avLst/>
          </a:prstGeom>
          <a:solidFill>
            <a:schemeClr val="tx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4048" name="Line 19"/>
          <p:cNvSpPr>
            <a:spLocks noChangeShapeType="1"/>
          </p:cNvSpPr>
          <p:nvPr/>
        </p:nvSpPr>
        <p:spPr bwMode="auto">
          <a:xfrm flipH="1">
            <a:off x="1908175" y="2630488"/>
            <a:ext cx="71438" cy="2160587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4049" name="Rectangle 20"/>
          <p:cNvSpPr>
            <a:spLocks noChangeArrowheads="1"/>
          </p:cNvSpPr>
          <p:nvPr/>
        </p:nvSpPr>
        <p:spPr bwMode="auto">
          <a:xfrm>
            <a:off x="5684838" y="2068513"/>
            <a:ext cx="325437" cy="344487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4050" name="Line 21"/>
          <p:cNvSpPr>
            <a:spLocks noChangeShapeType="1"/>
          </p:cNvSpPr>
          <p:nvPr/>
        </p:nvSpPr>
        <p:spPr bwMode="auto">
          <a:xfrm>
            <a:off x="5903913" y="2343150"/>
            <a:ext cx="73025" cy="2520950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4051" name="Oval 22"/>
          <p:cNvSpPr>
            <a:spLocks noChangeArrowheads="1"/>
          </p:cNvSpPr>
          <p:nvPr/>
        </p:nvSpPr>
        <p:spPr bwMode="auto">
          <a:xfrm>
            <a:off x="1511300" y="5114925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4052" name="Oval 23"/>
          <p:cNvSpPr>
            <a:spLocks noChangeArrowheads="1"/>
          </p:cNvSpPr>
          <p:nvPr/>
        </p:nvSpPr>
        <p:spPr bwMode="auto">
          <a:xfrm>
            <a:off x="5534025" y="56467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4053" name="Oval 24"/>
          <p:cNvSpPr>
            <a:spLocks noChangeArrowheads="1"/>
          </p:cNvSpPr>
          <p:nvPr/>
        </p:nvSpPr>
        <p:spPr bwMode="auto">
          <a:xfrm>
            <a:off x="1584325" y="4899025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4054" name="Oval 25"/>
          <p:cNvSpPr>
            <a:spLocks noChangeArrowheads="1"/>
          </p:cNvSpPr>
          <p:nvPr/>
        </p:nvSpPr>
        <p:spPr bwMode="auto">
          <a:xfrm>
            <a:off x="5651500" y="53673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4055" name="Oval 26"/>
          <p:cNvSpPr>
            <a:spLocks noChangeArrowheads="1"/>
          </p:cNvSpPr>
          <p:nvPr/>
        </p:nvSpPr>
        <p:spPr bwMode="auto">
          <a:xfrm>
            <a:off x="1727200" y="47450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4056" name="Oval 27"/>
          <p:cNvSpPr>
            <a:spLocks noChangeArrowheads="1"/>
          </p:cNvSpPr>
          <p:nvPr/>
        </p:nvSpPr>
        <p:spPr bwMode="auto">
          <a:xfrm>
            <a:off x="5795963" y="5114925"/>
            <a:ext cx="36512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4057" name="Oval 28"/>
          <p:cNvSpPr>
            <a:spLocks noChangeArrowheads="1"/>
          </p:cNvSpPr>
          <p:nvPr/>
        </p:nvSpPr>
        <p:spPr bwMode="auto">
          <a:xfrm>
            <a:off x="5975350" y="49355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4058" name="Oval 29"/>
          <p:cNvSpPr>
            <a:spLocks noChangeArrowheads="1"/>
          </p:cNvSpPr>
          <p:nvPr/>
        </p:nvSpPr>
        <p:spPr bwMode="auto">
          <a:xfrm>
            <a:off x="1906588" y="4846638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Automatic Scale Selection</a:t>
            </a:r>
            <a:endParaRPr lang="de-CH" smtClean="0"/>
          </a:p>
        </p:txBody>
      </p:sp>
      <p:sp>
        <p:nvSpPr>
          <p:cNvPr id="450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smtClean="0"/>
              <a:t>Function responses for increasing scale (scale signature) </a:t>
            </a:r>
            <a:endParaRPr lang="de-CH" sz="2400" smtClean="0"/>
          </a:p>
          <a:p>
            <a:endParaRPr lang="de-CH" sz="2400" smtClean="0"/>
          </a:p>
        </p:txBody>
      </p:sp>
      <p:sp>
        <p:nvSpPr>
          <p:cNvPr id="1434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K. Grauman, B. Leibe</a:t>
            </a:r>
          </a:p>
        </p:txBody>
      </p:sp>
      <p:graphicFrame>
        <p:nvGraphicFramePr>
          <p:cNvPr id="45061" name="Object 4"/>
          <p:cNvGraphicFramePr>
            <a:graphicFrameLocks noChangeAspect="1"/>
          </p:cNvGraphicFramePr>
          <p:nvPr/>
        </p:nvGraphicFramePr>
        <p:xfrm>
          <a:off x="2093913" y="6207125"/>
          <a:ext cx="1038225" cy="277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27" name="Equation" r:id="rId4" imgW="901309" imgH="241195" progId="Equation.3">
                  <p:embed/>
                </p:oleObj>
              </mc:Choice>
              <mc:Fallback>
                <p:oleObj name="Equation" r:id="rId4" imgW="901309" imgH="241195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3913" y="6207125"/>
                        <a:ext cx="1038225" cy="2778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506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04925" y="4710113"/>
            <a:ext cx="2619375" cy="14859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45063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42988" y="1766888"/>
            <a:ext cx="3313112" cy="264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4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65738" y="1803400"/>
            <a:ext cx="261937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5" name="Rectangle 7"/>
          <p:cNvSpPr>
            <a:spLocks noChangeArrowheads="1"/>
          </p:cNvSpPr>
          <p:nvPr/>
        </p:nvSpPr>
        <p:spPr bwMode="auto">
          <a:xfrm>
            <a:off x="1481138" y="2032000"/>
            <a:ext cx="939800" cy="958850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grpSp>
        <p:nvGrpSpPr>
          <p:cNvPr id="45066" name="Group 8"/>
          <p:cNvGrpSpPr>
            <a:grpSpLocks/>
          </p:cNvGrpSpPr>
          <p:nvPr/>
        </p:nvGrpSpPr>
        <p:grpSpPr bwMode="auto">
          <a:xfrm>
            <a:off x="5821363" y="2208213"/>
            <a:ext cx="73025" cy="73025"/>
            <a:chOff x="1292" y="2205"/>
            <a:chExt cx="46" cy="46"/>
          </a:xfrm>
        </p:grpSpPr>
        <p:sp>
          <p:nvSpPr>
            <p:cNvPr id="45104" name="Line 9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05" name="Line 10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5067" name="Group 11"/>
          <p:cNvGrpSpPr>
            <a:grpSpLocks/>
          </p:cNvGrpSpPr>
          <p:nvPr/>
        </p:nvGrpSpPr>
        <p:grpSpPr bwMode="auto">
          <a:xfrm>
            <a:off x="1943100" y="2451100"/>
            <a:ext cx="73025" cy="73025"/>
            <a:chOff x="1292" y="2205"/>
            <a:chExt cx="46" cy="46"/>
          </a:xfrm>
        </p:grpSpPr>
        <p:sp>
          <p:nvSpPr>
            <p:cNvPr id="45102" name="Line 12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03" name="Line 13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5068" name="Picture 1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27650" y="4683125"/>
            <a:ext cx="2562225" cy="14287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45069" name="Rectangle 15"/>
          <p:cNvSpPr>
            <a:spLocks noChangeArrowheads="1"/>
          </p:cNvSpPr>
          <p:nvPr/>
        </p:nvSpPr>
        <p:spPr bwMode="auto">
          <a:xfrm>
            <a:off x="5472113" y="4756150"/>
            <a:ext cx="2303462" cy="1116013"/>
          </a:xfrm>
          <a:prstGeom prst="rect">
            <a:avLst/>
          </a:prstGeom>
          <a:solidFill>
            <a:schemeClr val="tx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graphicFrame>
        <p:nvGraphicFramePr>
          <p:cNvPr id="45070" name="Object 5"/>
          <p:cNvGraphicFramePr>
            <a:graphicFrameLocks noChangeAspect="1"/>
          </p:cNvGraphicFramePr>
          <p:nvPr/>
        </p:nvGraphicFramePr>
        <p:xfrm>
          <a:off x="5953125" y="6153150"/>
          <a:ext cx="1301750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28" name="Equation" r:id="rId10" imgW="939392" imgH="241195" progId="Equation.3">
                  <p:embed/>
                </p:oleObj>
              </mc:Choice>
              <mc:Fallback>
                <p:oleObj name="Equation" r:id="rId10" imgW="939392" imgH="241195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53125" y="6153150"/>
                        <a:ext cx="1301750" cy="334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071" name="Rectangle 17"/>
          <p:cNvSpPr>
            <a:spLocks noChangeArrowheads="1"/>
          </p:cNvSpPr>
          <p:nvPr/>
        </p:nvSpPr>
        <p:spPr bwMode="auto">
          <a:xfrm>
            <a:off x="1511300" y="4765675"/>
            <a:ext cx="2305050" cy="1150938"/>
          </a:xfrm>
          <a:prstGeom prst="rect">
            <a:avLst/>
          </a:prstGeom>
          <a:solidFill>
            <a:schemeClr val="tx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5072" name="Line 19"/>
          <p:cNvSpPr>
            <a:spLocks noChangeShapeType="1"/>
          </p:cNvSpPr>
          <p:nvPr/>
        </p:nvSpPr>
        <p:spPr bwMode="auto">
          <a:xfrm>
            <a:off x="1979613" y="2630488"/>
            <a:ext cx="1692275" cy="3133725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5073" name="Rectangle 20"/>
          <p:cNvSpPr>
            <a:spLocks noChangeArrowheads="1"/>
          </p:cNvSpPr>
          <p:nvPr/>
        </p:nvSpPr>
        <p:spPr bwMode="auto">
          <a:xfrm>
            <a:off x="5360988" y="1789113"/>
            <a:ext cx="939800" cy="958850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5074" name="Line 21"/>
          <p:cNvSpPr>
            <a:spLocks noChangeShapeType="1"/>
          </p:cNvSpPr>
          <p:nvPr/>
        </p:nvSpPr>
        <p:spPr bwMode="auto">
          <a:xfrm>
            <a:off x="5903913" y="2343150"/>
            <a:ext cx="1692275" cy="2628900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5075" name="Oval 22"/>
          <p:cNvSpPr>
            <a:spLocks noChangeArrowheads="1"/>
          </p:cNvSpPr>
          <p:nvPr/>
        </p:nvSpPr>
        <p:spPr bwMode="auto">
          <a:xfrm>
            <a:off x="1511300" y="5114925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5076" name="Oval 23"/>
          <p:cNvSpPr>
            <a:spLocks noChangeArrowheads="1"/>
          </p:cNvSpPr>
          <p:nvPr/>
        </p:nvSpPr>
        <p:spPr bwMode="auto">
          <a:xfrm>
            <a:off x="5534025" y="56467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5077" name="Oval 24"/>
          <p:cNvSpPr>
            <a:spLocks noChangeArrowheads="1"/>
          </p:cNvSpPr>
          <p:nvPr/>
        </p:nvSpPr>
        <p:spPr bwMode="auto">
          <a:xfrm>
            <a:off x="1584325" y="4899025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5078" name="Oval 25"/>
          <p:cNvSpPr>
            <a:spLocks noChangeArrowheads="1"/>
          </p:cNvSpPr>
          <p:nvPr/>
        </p:nvSpPr>
        <p:spPr bwMode="auto">
          <a:xfrm>
            <a:off x="5651500" y="53673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5079" name="Oval 26"/>
          <p:cNvSpPr>
            <a:spLocks noChangeArrowheads="1"/>
          </p:cNvSpPr>
          <p:nvPr/>
        </p:nvSpPr>
        <p:spPr bwMode="auto">
          <a:xfrm>
            <a:off x="1727200" y="47450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5080" name="Oval 27"/>
          <p:cNvSpPr>
            <a:spLocks noChangeArrowheads="1"/>
          </p:cNvSpPr>
          <p:nvPr/>
        </p:nvSpPr>
        <p:spPr bwMode="auto">
          <a:xfrm>
            <a:off x="5795963" y="5114925"/>
            <a:ext cx="36512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5081" name="Oval 28"/>
          <p:cNvSpPr>
            <a:spLocks noChangeArrowheads="1"/>
          </p:cNvSpPr>
          <p:nvPr/>
        </p:nvSpPr>
        <p:spPr bwMode="auto">
          <a:xfrm>
            <a:off x="5975350" y="49355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5082" name="Oval 29"/>
          <p:cNvSpPr>
            <a:spLocks noChangeArrowheads="1"/>
          </p:cNvSpPr>
          <p:nvPr/>
        </p:nvSpPr>
        <p:spPr bwMode="auto">
          <a:xfrm>
            <a:off x="1906588" y="4846638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5083" name="Oval 30"/>
          <p:cNvSpPr>
            <a:spLocks noChangeArrowheads="1"/>
          </p:cNvSpPr>
          <p:nvPr/>
        </p:nvSpPr>
        <p:spPr bwMode="auto">
          <a:xfrm>
            <a:off x="2051050" y="5026025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5084" name="Oval 31"/>
          <p:cNvSpPr>
            <a:spLocks noChangeArrowheads="1"/>
          </p:cNvSpPr>
          <p:nvPr/>
        </p:nvSpPr>
        <p:spPr bwMode="auto">
          <a:xfrm>
            <a:off x="2230438" y="5222875"/>
            <a:ext cx="36512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5085" name="Oval 32"/>
          <p:cNvSpPr>
            <a:spLocks noChangeArrowheads="1"/>
          </p:cNvSpPr>
          <p:nvPr/>
        </p:nvSpPr>
        <p:spPr bwMode="auto">
          <a:xfrm>
            <a:off x="2409825" y="53673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5086" name="Oval 33"/>
          <p:cNvSpPr>
            <a:spLocks noChangeArrowheads="1"/>
          </p:cNvSpPr>
          <p:nvPr/>
        </p:nvSpPr>
        <p:spPr bwMode="auto">
          <a:xfrm>
            <a:off x="2590800" y="547528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5087" name="Oval 34"/>
          <p:cNvSpPr>
            <a:spLocks noChangeArrowheads="1"/>
          </p:cNvSpPr>
          <p:nvPr/>
        </p:nvSpPr>
        <p:spPr bwMode="auto">
          <a:xfrm>
            <a:off x="2770188" y="5548313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5088" name="Oval 35"/>
          <p:cNvSpPr>
            <a:spLocks noChangeArrowheads="1"/>
          </p:cNvSpPr>
          <p:nvPr/>
        </p:nvSpPr>
        <p:spPr bwMode="auto">
          <a:xfrm>
            <a:off x="2949575" y="5600700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5089" name="Oval 36"/>
          <p:cNvSpPr>
            <a:spLocks noChangeArrowheads="1"/>
          </p:cNvSpPr>
          <p:nvPr/>
        </p:nvSpPr>
        <p:spPr bwMode="auto">
          <a:xfrm>
            <a:off x="3128963" y="5656263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5090" name="Oval 37"/>
          <p:cNvSpPr>
            <a:spLocks noChangeArrowheads="1"/>
          </p:cNvSpPr>
          <p:nvPr/>
        </p:nvSpPr>
        <p:spPr bwMode="auto">
          <a:xfrm>
            <a:off x="3308350" y="5708650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5091" name="Oval 38"/>
          <p:cNvSpPr>
            <a:spLocks noChangeArrowheads="1"/>
          </p:cNvSpPr>
          <p:nvPr/>
        </p:nvSpPr>
        <p:spPr bwMode="auto">
          <a:xfrm>
            <a:off x="3487738" y="5764213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5092" name="Oval 39"/>
          <p:cNvSpPr>
            <a:spLocks noChangeArrowheads="1"/>
          </p:cNvSpPr>
          <p:nvPr/>
        </p:nvSpPr>
        <p:spPr bwMode="auto">
          <a:xfrm>
            <a:off x="3667125" y="5835650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5093" name="Oval 40"/>
          <p:cNvSpPr>
            <a:spLocks noChangeArrowheads="1"/>
          </p:cNvSpPr>
          <p:nvPr/>
        </p:nvSpPr>
        <p:spPr bwMode="auto">
          <a:xfrm>
            <a:off x="6154738" y="4800600"/>
            <a:ext cx="36512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5094" name="Oval 41"/>
          <p:cNvSpPr>
            <a:spLocks noChangeArrowheads="1"/>
          </p:cNvSpPr>
          <p:nvPr/>
        </p:nvSpPr>
        <p:spPr bwMode="auto">
          <a:xfrm>
            <a:off x="6334125" y="4737100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5095" name="Oval 42"/>
          <p:cNvSpPr>
            <a:spLocks noChangeArrowheads="1"/>
          </p:cNvSpPr>
          <p:nvPr/>
        </p:nvSpPr>
        <p:spPr bwMode="auto">
          <a:xfrm>
            <a:off x="6513513" y="4719638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5096" name="Oval 43"/>
          <p:cNvSpPr>
            <a:spLocks noChangeArrowheads="1"/>
          </p:cNvSpPr>
          <p:nvPr/>
        </p:nvSpPr>
        <p:spPr bwMode="auto">
          <a:xfrm>
            <a:off x="6692900" y="4756150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5097" name="Oval 44"/>
          <p:cNvSpPr>
            <a:spLocks noChangeArrowheads="1"/>
          </p:cNvSpPr>
          <p:nvPr/>
        </p:nvSpPr>
        <p:spPr bwMode="auto">
          <a:xfrm>
            <a:off x="6872288" y="4800600"/>
            <a:ext cx="36512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5098" name="Oval 45"/>
          <p:cNvSpPr>
            <a:spLocks noChangeArrowheads="1"/>
          </p:cNvSpPr>
          <p:nvPr/>
        </p:nvSpPr>
        <p:spPr bwMode="auto">
          <a:xfrm>
            <a:off x="7051675" y="4864100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5099" name="Oval 46"/>
          <p:cNvSpPr>
            <a:spLocks noChangeArrowheads="1"/>
          </p:cNvSpPr>
          <p:nvPr/>
        </p:nvSpPr>
        <p:spPr bwMode="auto">
          <a:xfrm>
            <a:off x="7231063" y="4935538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5100" name="Oval 47"/>
          <p:cNvSpPr>
            <a:spLocks noChangeArrowheads="1"/>
          </p:cNvSpPr>
          <p:nvPr/>
        </p:nvSpPr>
        <p:spPr bwMode="auto">
          <a:xfrm>
            <a:off x="7410450" y="4997450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5101" name="Oval 48"/>
          <p:cNvSpPr>
            <a:spLocks noChangeArrowheads="1"/>
          </p:cNvSpPr>
          <p:nvPr/>
        </p:nvSpPr>
        <p:spPr bwMode="auto">
          <a:xfrm>
            <a:off x="7589838" y="5053013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Automatic Scale Selection</a:t>
            </a:r>
            <a:endParaRPr lang="de-CH" smtClean="0"/>
          </a:p>
        </p:txBody>
      </p:sp>
      <p:sp>
        <p:nvSpPr>
          <p:cNvPr id="460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smtClean="0"/>
              <a:t>Function responses for increasing scale (scale signature) </a:t>
            </a:r>
            <a:endParaRPr lang="de-CH" sz="2400" smtClean="0"/>
          </a:p>
          <a:p>
            <a:endParaRPr lang="de-CH" sz="2400" smtClean="0"/>
          </a:p>
        </p:txBody>
      </p:sp>
      <p:sp>
        <p:nvSpPr>
          <p:cNvPr id="1536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K. Grauman, B. Leibe</a:t>
            </a:r>
          </a:p>
        </p:txBody>
      </p:sp>
      <p:graphicFrame>
        <p:nvGraphicFramePr>
          <p:cNvPr id="46085" name="Object 4"/>
          <p:cNvGraphicFramePr>
            <a:graphicFrameLocks noChangeAspect="1"/>
          </p:cNvGraphicFramePr>
          <p:nvPr/>
        </p:nvGraphicFramePr>
        <p:xfrm>
          <a:off x="2093913" y="6207125"/>
          <a:ext cx="1038225" cy="277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50" name="Equation" r:id="rId4" imgW="901309" imgH="241195" progId="Equation.3">
                  <p:embed/>
                </p:oleObj>
              </mc:Choice>
              <mc:Fallback>
                <p:oleObj name="Equation" r:id="rId4" imgW="901309" imgH="241195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3913" y="6207125"/>
                        <a:ext cx="1038225" cy="2778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608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04925" y="4710113"/>
            <a:ext cx="2619375" cy="14859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46087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42988" y="1766888"/>
            <a:ext cx="3313112" cy="264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8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65738" y="1803400"/>
            <a:ext cx="261937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9" name="Rectangle 7"/>
          <p:cNvSpPr>
            <a:spLocks noChangeArrowheads="1"/>
          </p:cNvSpPr>
          <p:nvPr/>
        </p:nvSpPr>
        <p:spPr bwMode="auto">
          <a:xfrm>
            <a:off x="1833563" y="2360613"/>
            <a:ext cx="261937" cy="260350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grpSp>
        <p:nvGrpSpPr>
          <p:cNvPr id="46090" name="Group 8"/>
          <p:cNvGrpSpPr>
            <a:grpSpLocks/>
          </p:cNvGrpSpPr>
          <p:nvPr/>
        </p:nvGrpSpPr>
        <p:grpSpPr bwMode="auto">
          <a:xfrm>
            <a:off x="5821363" y="2208213"/>
            <a:ext cx="73025" cy="73025"/>
            <a:chOff x="1292" y="2205"/>
            <a:chExt cx="46" cy="46"/>
          </a:xfrm>
        </p:grpSpPr>
        <p:sp>
          <p:nvSpPr>
            <p:cNvPr id="46126" name="Line 9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27" name="Line 10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6091" name="Group 11"/>
          <p:cNvGrpSpPr>
            <a:grpSpLocks/>
          </p:cNvGrpSpPr>
          <p:nvPr/>
        </p:nvGrpSpPr>
        <p:grpSpPr bwMode="auto">
          <a:xfrm>
            <a:off x="1943100" y="2451100"/>
            <a:ext cx="73025" cy="73025"/>
            <a:chOff x="1292" y="2205"/>
            <a:chExt cx="46" cy="46"/>
          </a:xfrm>
        </p:grpSpPr>
        <p:sp>
          <p:nvSpPr>
            <p:cNvPr id="46124" name="Line 12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25" name="Line 13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6092" name="Picture 1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27650" y="4683125"/>
            <a:ext cx="2562225" cy="14287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graphicFrame>
        <p:nvGraphicFramePr>
          <p:cNvPr id="46093" name="Object 5"/>
          <p:cNvGraphicFramePr>
            <a:graphicFrameLocks noChangeAspect="1"/>
          </p:cNvGraphicFramePr>
          <p:nvPr/>
        </p:nvGraphicFramePr>
        <p:xfrm>
          <a:off x="5935663" y="6153150"/>
          <a:ext cx="1336675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51" name="Equation" r:id="rId10" imgW="965200" imgH="241300" progId="Equation.3">
                  <p:embed/>
                </p:oleObj>
              </mc:Choice>
              <mc:Fallback>
                <p:oleObj name="Equation" r:id="rId10" imgW="965200" imgH="2413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35663" y="6153150"/>
                        <a:ext cx="1336675" cy="334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094" name="Line 19"/>
          <p:cNvSpPr>
            <a:spLocks noChangeShapeType="1"/>
          </p:cNvSpPr>
          <p:nvPr/>
        </p:nvSpPr>
        <p:spPr bwMode="auto">
          <a:xfrm flipH="1">
            <a:off x="1727200" y="2630488"/>
            <a:ext cx="252413" cy="2017712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6095" name="Rectangle 20"/>
          <p:cNvSpPr>
            <a:spLocks noChangeArrowheads="1"/>
          </p:cNvSpPr>
          <p:nvPr/>
        </p:nvSpPr>
        <p:spPr bwMode="auto">
          <a:xfrm>
            <a:off x="5632450" y="2046288"/>
            <a:ext cx="433388" cy="431800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6096" name="Line 21"/>
          <p:cNvSpPr>
            <a:spLocks noChangeShapeType="1"/>
          </p:cNvSpPr>
          <p:nvPr/>
        </p:nvSpPr>
        <p:spPr bwMode="auto">
          <a:xfrm>
            <a:off x="5903913" y="2343150"/>
            <a:ext cx="612775" cy="2305050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6097" name="Oval 22"/>
          <p:cNvSpPr>
            <a:spLocks noChangeArrowheads="1"/>
          </p:cNvSpPr>
          <p:nvPr/>
        </p:nvSpPr>
        <p:spPr bwMode="auto">
          <a:xfrm>
            <a:off x="1511300" y="5114925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6098" name="Oval 23"/>
          <p:cNvSpPr>
            <a:spLocks noChangeArrowheads="1"/>
          </p:cNvSpPr>
          <p:nvPr/>
        </p:nvSpPr>
        <p:spPr bwMode="auto">
          <a:xfrm>
            <a:off x="5534025" y="56467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6099" name="Oval 24"/>
          <p:cNvSpPr>
            <a:spLocks noChangeArrowheads="1"/>
          </p:cNvSpPr>
          <p:nvPr/>
        </p:nvSpPr>
        <p:spPr bwMode="auto">
          <a:xfrm>
            <a:off x="1584325" y="4899025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6100" name="Oval 25"/>
          <p:cNvSpPr>
            <a:spLocks noChangeArrowheads="1"/>
          </p:cNvSpPr>
          <p:nvPr/>
        </p:nvSpPr>
        <p:spPr bwMode="auto">
          <a:xfrm>
            <a:off x="5651500" y="53673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6101" name="Oval 26"/>
          <p:cNvSpPr>
            <a:spLocks noChangeArrowheads="1"/>
          </p:cNvSpPr>
          <p:nvPr/>
        </p:nvSpPr>
        <p:spPr bwMode="auto">
          <a:xfrm>
            <a:off x="1727200" y="47450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6102" name="Oval 27"/>
          <p:cNvSpPr>
            <a:spLocks noChangeArrowheads="1"/>
          </p:cNvSpPr>
          <p:nvPr/>
        </p:nvSpPr>
        <p:spPr bwMode="auto">
          <a:xfrm>
            <a:off x="5795963" y="5114925"/>
            <a:ext cx="36512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6103" name="Oval 28"/>
          <p:cNvSpPr>
            <a:spLocks noChangeArrowheads="1"/>
          </p:cNvSpPr>
          <p:nvPr/>
        </p:nvSpPr>
        <p:spPr bwMode="auto">
          <a:xfrm>
            <a:off x="5975350" y="49355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6104" name="Oval 29"/>
          <p:cNvSpPr>
            <a:spLocks noChangeArrowheads="1"/>
          </p:cNvSpPr>
          <p:nvPr/>
        </p:nvSpPr>
        <p:spPr bwMode="auto">
          <a:xfrm>
            <a:off x="1906588" y="4846638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6105" name="Oval 30"/>
          <p:cNvSpPr>
            <a:spLocks noChangeArrowheads="1"/>
          </p:cNvSpPr>
          <p:nvPr/>
        </p:nvSpPr>
        <p:spPr bwMode="auto">
          <a:xfrm>
            <a:off x="2051050" y="5026025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6106" name="Oval 31"/>
          <p:cNvSpPr>
            <a:spLocks noChangeArrowheads="1"/>
          </p:cNvSpPr>
          <p:nvPr/>
        </p:nvSpPr>
        <p:spPr bwMode="auto">
          <a:xfrm>
            <a:off x="2230438" y="5222875"/>
            <a:ext cx="36512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6107" name="Oval 32"/>
          <p:cNvSpPr>
            <a:spLocks noChangeArrowheads="1"/>
          </p:cNvSpPr>
          <p:nvPr/>
        </p:nvSpPr>
        <p:spPr bwMode="auto">
          <a:xfrm>
            <a:off x="2409825" y="53673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6108" name="Oval 33"/>
          <p:cNvSpPr>
            <a:spLocks noChangeArrowheads="1"/>
          </p:cNvSpPr>
          <p:nvPr/>
        </p:nvSpPr>
        <p:spPr bwMode="auto">
          <a:xfrm>
            <a:off x="2590800" y="547528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6109" name="Oval 34"/>
          <p:cNvSpPr>
            <a:spLocks noChangeArrowheads="1"/>
          </p:cNvSpPr>
          <p:nvPr/>
        </p:nvSpPr>
        <p:spPr bwMode="auto">
          <a:xfrm>
            <a:off x="2770188" y="5548313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6110" name="Oval 35"/>
          <p:cNvSpPr>
            <a:spLocks noChangeArrowheads="1"/>
          </p:cNvSpPr>
          <p:nvPr/>
        </p:nvSpPr>
        <p:spPr bwMode="auto">
          <a:xfrm>
            <a:off x="2949575" y="5600700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6111" name="Oval 36"/>
          <p:cNvSpPr>
            <a:spLocks noChangeArrowheads="1"/>
          </p:cNvSpPr>
          <p:nvPr/>
        </p:nvSpPr>
        <p:spPr bwMode="auto">
          <a:xfrm>
            <a:off x="3128963" y="5656263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6112" name="Oval 37"/>
          <p:cNvSpPr>
            <a:spLocks noChangeArrowheads="1"/>
          </p:cNvSpPr>
          <p:nvPr/>
        </p:nvSpPr>
        <p:spPr bwMode="auto">
          <a:xfrm>
            <a:off x="3308350" y="5708650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6113" name="Oval 38"/>
          <p:cNvSpPr>
            <a:spLocks noChangeArrowheads="1"/>
          </p:cNvSpPr>
          <p:nvPr/>
        </p:nvSpPr>
        <p:spPr bwMode="auto">
          <a:xfrm>
            <a:off x="3487738" y="5764213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6114" name="Oval 39"/>
          <p:cNvSpPr>
            <a:spLocks noChangeArrowheads="1"/>
          </p:cNvSpPr>
          <p:nvPr/>
        </p:nvSpPr>
        <p:spPr bwMode="auto">
          <a:xfrm>
            <a:off x="3667125" y="5835650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6115" name="Oval 40"/>
          <p:cNvSpPr>
            <a:spLocks noChangeArrowheads="1"/>
          </p:cNvSpPr>
          <p:nvPr/>
        </p:nvSpPr>
        <p:spPr bwMode="auto">
          <a:xfrm>
            <a:off x="6154738" y="4800600"/>
            <a:ext cx="36512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6116" name="Oval 41"/>
          <p:cNvSpPr>
            <a:spLocks noChangeArrowheads="1"/>
          </p:cNvSpPr>
          <p:nvPr/>
        </p:nvSpPr>
        <p:spPr bwMode="auto">
          <a:xfrm>
            <a:off x="6334125" y="4737100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6117" name="Oval 42"/>
          <p:cNvSpPr>
            <a:spLocks noChangeArrowheads="1"/>
          </p:cNvSpPr>
          <p:nvPr/>
        </p:nvSpPr>
        <p:spPr bwMode="auto">
          <a:xfrm>
            <a:off x="6513513" y="4719638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6118" name="Oval 43"/>
          <p:cNvSpPr>
            <a:spLocks noChangeArrowheads="1"/>
          </p:cNvSpPr>
          <p:nvPr/>
        </p:nvSpPr>
        <p:spPr bwMode="auto">
          <a:xfrm>
            <a:off x="6692900" y="4756150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6119" name="Oval 44"/>
          <p:cNvSpPr>
            <a:spLocks noChangeArrowheads="1"/>
          </p:cNvSpPr>
          <p:nvPr/>
        </p:nvSpPr>
        <p:spPr bwMode="auto">
          <a:xfrm>
            <a:off x="6872288" y="4800600"/>
            <a:ext cx="36512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6120" name="Oval 45"/>
          <p:cNvSpPr>
            <a:spLocks noChangeArrowheads="1"/>
          </p:cNvSpPr>
          <p:nvPr/>
        </p:nvSpPr>
        <p:spPr bwMode="auto">
          <a:xfrm>
            <a:off x="7051675" y="4864100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6121" name="Oval 46"/>
          <p:cNvSpPr>
            <a:spLocks noChangeArrowheads="1"/>
          </p:cNvSpPr>
          <p:nvPr/>
        </p:nvSpPr>
        <p:spPr bwMode="auto">
          <a:xfrm>
            <a:off x="7231063" y="4935538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6122" name="Oval 47"/>
          <p:cNvSpPr>
            <a:spLocks noChangeArrowheads="1"/>
          </p:cNvSpPr>
          <p:nvPr/>
        </p:nvSpPr>
        <p:spPr bwMode="auto">
          <a:xfrm>
            <a:off x="7410450" y="4997450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6123" name="Oval 48"/>
          <p:cNvSpPr>
            <a:spLocks noChangeArrowheads="1"/>
          </p:cNvSpPr>
          <p:nvPr/>
        </p:nvSpPr>
        <p:spPr bwMode="auto">
          <a:xfrm>
            <a:off x="7589838" y="5053013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5"/>
          <p:cNvSpPr>
            <a:spLocks noGrp="1"/>
          </p:cNvSpPr>
          <p:nvPr>
            <p:ph type="title"/>
          </p:nvPr>
        </p:nvSpPr>
        <p:spPr>
          <a:xfrm>
            <a:off x="457200" y="381000"/>
            <a:ext cx="8686800" cy="6096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mtClean="0"/>
              <a:t>What Is A Useful Signature Function?</a:t>
            </a:r>
            <a:endParaRPr lang="de-CH" smtClean="0"/>
          </a:p>
        </p:txBody>
      </p:sp>
      <p:sp>
        <p:nvSpPr>
          <p:cNvPr id="4710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Difference-of-Gaussian = “blob” detector</a:t>
            </a:r>
            <a:endParaRPr lang="de-CH" dirty="0" smtClean="0"/>
          </a:p>
        </p:txBody>
      </p:sp>
      <p:sp>
        <p:nvSpPr>
          <p:cNvPr id="3482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K. Grauman, B. Leibe</a:t>
            </a:r>
          </a:p>
        </p:txBody>
      </p:sp>
      <p:pic>
        <p:nvPicPr>
          <p:cNvPr id="47109" name="Picture 27" descr="c-enhedg-laplap"/>
          <p:cNvPicPr>
            <a:picLocks noChangeAspect="1" noChangeArrowheads="1"/>
          </p:cNvPicPr>
          <p:nvPr/>
        </p:nvPicPr>
        <p:blipFill>
          <a:blip r:embed="rId2" cstate="print"/>
          <a:srcRect t="21783"/>
          <a:stretch>
            <a:fillRect/>
          </a:stretch>
        </p:blipFill>
        <p:spPr bwMode="auto">
          <a:xfrm>
            <a:off x="1103313" y="1822450"/>
            <a:ext cx="1727200" cy="135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0" name="Picture 27" descr="c-enhedg-laplap"/>
          <p:cNvPicPr>
            <a:picLocks noChangeAspect="1" noChangeArrowheads="1"/>
          </p:cNvPicPr>
          <p:nvPr/>
        </p:nvPicPr>
        <p:blipFill>
          <a:blip r:embed="rId2" cstate="print"/>
          <a:srcRect t="21783"/>
          <a:stretch>
            <a:fillRect/>
          </a:stretch>
        </p:blipFill>
        <p:spPr bwMode="auto">
          <a:xfrm>
            <a:off x="1581150" y="4232275"/>
            <a:ext cx="771525" cy="60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1" name="Picture 27" descr="c-enhedg-laplap"/>
          <p:cNvPicPr>
            <a:picLocks noChangeAspect="1" noChangeArrowheads="1"/>
          </p:cNvPicPr>
          <p:nvPr/>
        </p:nvPicPr>
        <p:blipFill>
          <a:blip r:embed="rId3" cstate="print"/>
          <a:srcRect t="21783"/>
          <a:stretch>
            <a:fillRect/>
          </a:stretch>
        </p:blipFill>
        <p:spPr bwMode="auto">
          <a:xfrm>
            <a:off x="1736725" y="5035550"/>
            <a:ext cx="460375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2" name="Picture 27" descr="c-enhedg-laplap"/>
          <p:cNvPicPr>
            <a:picLocks noChangeAspect="1" noChangeArrowheads="1"/>
          </p:cNvPicPr>
          <p:nvPr/>
        </p:nvPicPr>
        <p:blipFill>
          <a:blip r:embed="rId2" cstate="print"/>
          <a:srcRect t="21783"/>
          <a:stretch>
            <a:fillRect/>
          </a:stretch>
        </p:blipFill>
        <p:spPr bwMode="auto">
          <a:xfrm>
            <a:off x="1290638" y="3063875"/>
            <a:ext cx="1352550" cy="105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8" name="Straight Arrow Connector 17"/>
          <p:cNvCxnSpPr/>
          <p:nvPr/>
        </p:nvCxnSpPr>
        <p:spPr>
          <a:xfrm rot="5400000" flipH="1" flipV="1">
            <a:off x="1285876" y="3684587"/>
            <a:ext cx="3687762" cy="3651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3111500" y="5546725"/>
            <a:ext cx="3833813" cy="0"/>
          </a:xfrm>
          <a:prstGeom prst="straightConnector1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3622675" y="5948363"/>
            <a:ext cx="146050" cy="14605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de-CH"/>
          </a:p>
        </p:txBody>
      </p:sp>
      <p:sp>
        <p:nvSpPr>
          <p:cNvPr id="26" name="Oval 25"/>
          <p:cNvSpPr/>
          <p:nvPr/>
        </p:nvSpPr>
        <p:spPr>
          <a:xfrm>
            <a:off x="4648200" y="5802313"/>
            <a:ext cx="508000" cy="508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de-CH"/>
          </a:p>
        </p:txBody>
      </p:sp>
      <p:sp>
        <p:nvSpPr>
          <p:cNvPr id="27" name="Oval 26"/>
          <p:cNvSpPr/>
          <p:nvPr/>
        </p:nvSpPr>
        <p:spPr>
          <a:xfrm>
            <a:off x="5922963" y="5619750"/>
            <a:ext cx="803275" cy="80327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de-CH"/>
          </a:p>
        </p:txBody>
      </p:sp>
      <p:sp>
        <p:nvSpPr>
          <p:cNvPr id="29" name="Freeform 28"/>
          <p:cNvSpPr/>
          <p:nvPr/>
        </p:nvSpPr>
        <p:spPr>
          <a:xfrm>
            <a:off x="2308194" y="3429000"/>
            <a:ext cx="3322683" cy="582982"/>
          </a:xfrm>
          <a:custGeom>
            <a:avLst/>
            <a:gdLst>
              <a:gd name="connsiteX0" fmla="*/ 0 w 2957689"/>
              <a:gd name="connsiteY0" fmla="*/ 551274 h 641585"/>
              <a:gd name="connsiteX1" fmla="*/ 699911 w 2957689"/>
              <a:gd name="connsiteY1" fmla="*/ 551274 h 641585"/>
              <a:gd name="connsiteX2" fmla="*/ 1027289 w 2957689"/>
              <a:gd name="connsiteY2" fmla="*/ 9407 h 641585"/>
              <a:gd name="connsiteX3" fmla="*/ 1241778 w 2957689"/>
              <a:gd name="connsiteY3" fmla="*/ 494830 h 641585"/>
              <a:gd name="connsiteX4" fmla="*/ 2957689 w 2957689"/>
              <a:gd name="connsiteY4" fmla="*/ 483541 h 641585"/>
              <a:gd name="connsiteX0" fmla="*/ 0 w 2957689"/>
              <a:gd name="connsiteY0" fmla="*/ 551274 h 641585"/>
              <a:gd name="connsiteX1" fmla="*/ 699911 w 2957689"/>
              <a:gd name="connsiteY1" fmla="*/ 551274 h 641585"/>
              <a:gd name="connsiteX2" fmla="*/ 1027289 w 2957689"/>
              <a:gd name="connsiteY2" fmla="*/ 9407 h 641585"/>
              <a:gd name="connsiteX3" fmla="*/ 1241778 w 2957689"/>
              <a:gd name="connsiteY3" fmla="*/ 494830 h 641585"/>
              <a:gd name="connsiteX4" fmla="*/ 2957689 w 2957689"/>
              <a:gd name="connsiteY4" fmla="*/ 483541 h 641585"/>
              <a:gd name="connsiteX0" fmla="*/ 0 w 2957689"/>
              <a:gd name="connsiteY0" fmla="*/ 581378 h 671689"/>
              <a:gd name="connsiteX1" fmla="*/ 699911 w 2957689"/>
              <a:gd name="connsiteY1" fmla="*/ 581378 h 671689"/>
              <a:gd name="connsiteX2" fmla="*/ 1027289 w 2957689"/>
              <a:gd name="connsiteY2" fmla="*/ 39511 h 671689"/>
              <a:gd name="connsiteX3" fmla="*/ 1215083 w 2957689"/>
              <a:gd name="connsiteY3" fmla="*/ 344311 h 671689"/>
              <a:gd name="connsiteX4" fmla="*/ 1241778 w 2957689"/>
              <a:gd name="connsiteY4" fmla="*/ 524934 h 671689"/>
              <a:gd name="connsiteX5" fmla="*/ 2957689 w 2957689"/>
              <a:gd name="connsiteY5" fmla="*/ 513645 h 671689"/>
              <a:gd name="connsiteX0" fmla="*/ 0 w 2957689"/>
              <a:gd name="connsiteY0" fmla="*/ 581378 h 671689"/>
              <a:gd name="connsiteX1" fmla="*/ 699911 w 2957689"/>
              <a:gd name="connsiteY1" fmla="*/ 581378 h 671689"/>
              <a:gd name="connsiteX2" fmla="*/ 1027289 w 2957689"/>
              <a:gd name="connsiteY2" fmla="*/ 39511 h 671689"/>
              <a:gd name="connsiteX3" fmla="*/ 1215083 w 2957689"/>
              <a:gd name="connsiteY3" fmla="*/ 344311 h 671689"/>
              <a:gd name="connsiteX4" fmla="*/ 1578270 w 2957689"/>
              <a:gd name="connsiteY4" fmla="*/ 524934 h 671689"/>
              <a:gd name="connsiteX5" fmla="*/ 2957689 w 2957689"/>
              <a:gd name="connsiteY5" fmla="*/ 513645 h 671689"/>
              <a:gd name="connsiteX0" fmla="*/ 0 w 2957689"/>
              <a:gd name="connsiteY0" fmla="*/ 557573 h 647884"/>
              <a:gd name="connsiteX1" fmla="*/ 699911 w 2957689"/>
              <a:gd name="connsiteY1" fmla="*/ 557573 h 647884"/>
              <a:gd name="connsiteX2" fmla="*/ 1027289 w 2957689"/>
              <a:gd name="connsiteY2" fmla="*/ 15706 h 647884"/>
              <a:gd name="connsiteX3" fmla="*/ 1215083 w 2957689"/>
              <a:gd name="connsiteY3" fmla="*/ 463336 h 647884"/>
              <a:gd name="connsiteX4" fmla="*/ 1578270 w 2957689"/>
              <a:gd name="connsiteY4" fmla="*/ 501129 h 647884"/>
              <a:gd name="connsiteX5" fmla="*/ 2957689 w 2957689"/>
              <a:gd name="connsiteY5" fmla="*/ 489840 h 647884"/>
              <a:gd name="connsiteX0" fmla="*/ 0 w 2957689"/>
              <a:gd name="connsiteY0" fmla="*/ 557573 h 647884"/>
              <a:gd name="connsiteX1" fmla="*/ 699911 w 2957689"/>
              <a:gd name="connsiteY1" fmla="*/ 557573 h 647884"/>
              <a:gd name="connsiteX2" fmla="*/ 1027289 w 2957689"/>
              <a:gd name="connsiteY2" fmla="*/ 15706 h 647884"/>
              <a:gd name="connsiteX3" fmla="*/ 1215083 w 2957689"/>
              <a:gd name="connsiteY3" fmla="*/ 463336 h 647884"/>
              <a:gd name="connsiteX4" fmla="*/ 1578270 w 2957689"/>
              <a:gd name="connsiteY4" fmla="*/ 501129 h 647884"/>
              <a:gd name="connsiteX5" fmla="*/ 2957689 w 2957689"/>
              <a:gd name="connsiteY5" fmla="*/ 489840 h 647884"/>
              <a:gd name="connsiteX0" fmla="*/ 0 w 2957689"/>
              <a:gd name="connsiteY0" fmla="*/ 557573 h 647884"/>
              <a:gd name="connsiteX1" fmla="*/ 699911 w 2957689"/>
              <a:gd name="connsiteY1" fmla="*/ 557573 h 647884"/>
              <a:gd name="connsiteX2" fmla="*/ 1027289 w 2957689"/>
              <a:gd name="connsiteY2" fmla="*/ 15706 h 647884"/>
              <a:gd name="connsiteX3" fmla="*/ 1215083 w 2957689"/>
              <a:gd name="connsiteY3" fmla="*/ 463336 h 647884"/>
              <a:gd name="connsiteX4" fmla="*/ 1578270 w 2957689"/>
              <a:gd name="connsiteY4" fmla="*/ 501129 h 647884"/>
              <a:gd name="connsiteX5" fmla="*/ 2957689 w 2957689"/>
              <a:gd name="connsiteY5" fmla="*/ 489840 h 647884"/>
              <a:gd name="connsiteX0" fmla="*/ 0 w 2957689"/>
              <a:gd name="connsiteY0" fmla="*/ 557573 h 602728"/>
              <a:gd name="connsiteX1" fmla="*/ 699911 w 2957689"/>
              <a:gd name="connsiteY1" fmla="*/ 557573 h 602728"/>
              <a:gd name="connsiteX2" fmla="*/ 1027289 w 2957689"/>
              <a:gd name="connsiteY2" fmla="*/ 15706 h 602728"/>
              <a:gd name="connsiteX3" fmla="*/ 1215083 w 2957689"/>
              <a:gd name="connsiteY3" fmla="*/ 463336 h 602728"/>
              <a:gd name="connsiteX4" fmla="*/ 1578270 w 2957689"/>
              <a:gd name="connsiteY4" fmla="*/ 501129 h 602728"/>
              <a:gd name="connsiteX5" fmla="*/ 2957689 w 2957689"/>
              <a:gd name="connsiteY5" fmla="*/ 489840 h 602728"/>
              <a:gd name="connsiteX0" fmla="*/ 0 w 2957689"/>
              <a:gd name="connsiteY0" fmla="*/ 557573 h 597980"/>
              <a:gd name="connsiteX1" fmla="*/ 699911 w 2957689"/>
              <a:gd name="connsiteY1" fmla="*/ 557573 h 597980"/>
              <a:gd name="connsiteX2" fmla="*/ 1027289 w 2957689"/>
              <a:gd name="connsiteY2" fmla="*/ 15706 h 597980"/>
              <a:gd name="connsiteX3" fmla="*/ 1215083 w 2957689"/>
              <a:gd name="connsiteY3" fmla="*/ 463336 h 597980"/>
              <a:gd name="connsiteX4" fmla="*/ 1578270 w 2957689"/>
              <a:gd name="connsiteY4" fmla="*/ 501129 h 597980"/>
              <a:gd name="connsiteX5" fmla="*/ 2957689 w 2957689"/>
              <a:gd name="connsiteY5" fmla="*/ 489840 h 597980"/>
              <a:gd name="connsiteX0" fmla="*/ 0 w 2957689"/>
              <a:gd name="connsiteY0" fmla="*/ 557573 h 597980"/>
              <a:gd name="connsiteX1" fmla="*/ 699911 w 2957689"/>
              <a:gd name="connsiteY1" fmla="*/ 557573 h 597980"/>
              <a:gd name="connsiteX2" fmla="*/ 1027289 w 2957689"/>
              <a:gd name="connsiteY2" fmla="*/ 15706 h 597980"/>
              <a:gd name="connsiteX3" fmla="*/ 1215083 w 2957689"/>
              <a:gd name="connsiteY3" fmla="*/ 463336 h 597980"/>
              <a:gd name="connsiteX4" fmla="*/ 1578270 w 2957689"/>
              <a:gd name="connsiteY4" fmla="*/ 501129 h 597980"/>
              <a:gd name="connsiteX5" fmla="*/ 2957689 w 2957689"/>
              <a:gd name="connsiteY5" fmla="*/ 489840 h 597980"/>
              <a:gd name="connsiteX0" fmla="*/ 0 w 2957689"/>
              <a:gd name="connsiteY0" fmla="*/ 557573 h 597980"/>
              <a:gd name="connsiteX1" fmla="*/ 699911 w 2957689"/>
              <a:gd name="connsiteY1" fmla="*/ 557573 h 597980"/>
              <a:gd name="connsiteX2" fmla="*/ 1027289 w 2957689"/>
              <a:gd name="connsiteY2" fmla="*/ 15706 h 597980"/>
              <a:gd name="connsiteX3" fmla="*/ 1215083 w 2957689"/>
              <a:gd name="connsiteY3" fmla="*/ 463336 h 597980"/>
              <a:gd name="connsiteX4" fmla="*/ 1578270 w 2957689"/>
              <a:gd name="connsiteY4" fmla="*/ 501129 h 597980"/>
              <a:gd name="connsiteX5" fmla="*/ 2957689 w 2957689"/>
              <a:gd name="connsiteY5" fmla="*/ 489840 h 597980"/>
              <a:gd name="connsiteX0" fmla="*/ 0 w 2957689"/>
              <a:gd name="connsiteY0" fmla="*/ 557573 h 597980"/>
              <a:gd name="connsiteX1" fmla="*/ 699911 w 2957689"/>
              <a:gd name="connsiteY1" fmla="*/ 557573 h 597980"/>
              <a:gd name="connsiteX2" fmla="*/ 1027289 w 2957689"/>
              <a:gd name="connsiteY2" fmla="*/ 15706 h 597980"/>
              <a:gd name="connsiteX3" fmla="*/ 1215083 w 2957689"/>
              <a:gd name="connsiteY3" fmla="*/ 463336 h 597980"/>
              <a:gd name="connsiteX4" fmla="*/ 1578270 w 2957689"/>
              <a:gd name="connsiteY4" fmla="*/ 501129 h 597980"/>
              <a:gd name="connsiteX5" fmla="*/ 2957689 w 2957689"/>
              <a:gd name="connsiteY5" fmla="*/ 489840 h 597980"/>
              <a:gd name="connsiteX0" fmla="*/ 0 w 2957689"/>
              <a:gd name="connsiteY0" fmla="*/ 549966 h 598559"/>
              <a:gd name="connsiteX1" fmla="*/ 699911 w 2957689"/>
              <a:gd name="connsiteY1" fmla="*/ 549966 h 598559"/>
              <a:gd name="connsiteX2" fmla="*/ 1027289 w 2957689"/>
              <a:gd name="connsiteY2" fmla="*/ 8099 h 598559"/>
              <a:gd name="connsiteX3" fmla="*/ 1215083 w 2957689"/>
              <a:gd name="connsiteY3" fmla="*/ 598559 h 598559"/>
              <a:gd name="connsiteX4" fmla="*/ 1578270 w 2957689"/>
              <a:gd name="connsiteY4" fmla="*/ 493522 h 598559"/>
              <a:gd name="connsiteX5" fmla="*/ 2957689 w 2957689"/>
              <a:gd name="connsiteY5" fmla="*/ 482233 h 598559"/>
              <a:gd name="connsiteX0" fmla="*/ 0 w 2957689"/>
              <a:gd name="connsiteY0" fmla="*/ 549966 h 598559"/>
              <a:gd name="connsiteX1" fmla="*/ 699911 w 2957689"/>
              <a:gd name="connsiteY1" fmla="*/ 549966 h 598559"/>
              <a:gd name="connsiteX2" fmla="*/ 1027289 w 2957689"/>
              <a:gd name="connsiteY2" fmla="*/ 8099 h 598559"/>
              <a:gd name="connsiteX3" fmla="*/ 1215083 w 2957689"/>
              <a:gd name="connsiteY3" fmla="*/ 598559 h 598559"/>
              <a:gd name="connsiteX4" fmla="*/ 1578270 w 2957689"/>
              <a:gd name="connsiteY4" fmla="*/ 493522 h 598559"/>
              <a:gd name="connsiteX5" fmla="*/ 2957689 w 2957689"/>
              <a:gd name="connsiteY5" fmla="*/ 482233 h 598559"/>
              <a:gd name="connsiteX0" fmla="*/ 0 w 2957689"/>
              <a:gd name="connsiteY0" fmla="*/ 549966 h 696396"/>
              <a:gd name="connsiteX1" fmla="*/ 699911 w 2957689"/>
              <a:gd name="connsiteY1" fmla="*/ 549966 h 696396"/>
              <a:gd name="connsiteX2" fmla="*/ 1027289 w 2957689"/>
              <a:gd name="connsiteY2" fmla="*/ 8099 h 696396"/>
              <a:gd name="connsiteX3" fmla="*/ 1215083 w 2957689"/>
              <a:gd name="connsiteY3" fmla="*/ 598559 h 696396"/>
              <a:gd name="connsiteX4" fmla="*/ 1230489 w 2957689"/>
              <a:gd name="connsiteY4" fmla="*/ 595121 h 696396"/>
              <a:gd name="connsiteX5" fmla="*/ 1578270 w 2957689"/>
              <a:gd name="connsiteY5" fmla="*/ 493522 h 696396"/>
              <a:gd name="connsiteX6" fmla="*/ 2957689 w 2957689"/>
              <a:gd name="connsiteY6" fmla="*/ 482233 h 696396"/>
              <a:gd name="connsiteX0" fmla="*/ 0 w 2957689"/>
              <a:gd name="connsiteY0" fmla="*/ 549966 h 696396"/>
              <a:gd name="connsiteX1" fmla="*/ 699911 w 2957689"/>
              <a:gd name="connsiteY1" fmla="*/ 549966 h 696396"/>
              <a:gd name="connsiteX2" fmla="*/ 1027289 w 2957689"/>
              <a:gd name="connsiteY2" fmla="*/ 8099 h 696396"/>
              <a:gd name="connsiteX3" fmla="*/ 1215083 w 2957689"/>
              <a:gd name="connsiteY3" fmla="*/ 598559 h 696396"/>
              <a:gd name="connsiteX4" fmla="*/ 1230489 w 2957689"/>
              <a:gd name="connsiteY4" fmla="*/ 595121 h 696396"/>
              <a:gd name="connsiteX5" fmla="*/ 1578270 w 2957689"/>
              <a:gd name="connsiteY5" fmla="*/ 493522 h 696396"/>
              <a:gd name="connsiteX6" fmla="*/ 2957689 w 2957689"/>
              <a:gd name="connsiteY6" fmla="*/ 482233 h 696396"/>
              <a:gd name="connsiteX0" fmla="*/ 0 w 2957689"/>
              <a:gd name="connsiteY0" fmla="*/ 549966 h 696396"/>
              <a:gd name="connsiteX1" fmla="*/ 699911 w 2957689"/>
              <a:gd name="connsiteY1" fmla="*/ 549966 h 696396"/>
              <a:gd name="connsiteX2" fmla="*/ 1027289 w 2957689"/>
              <a:gd name="connsiteY2" fmla="*/ 8099 h 696396"/>
              <a:gd name="connsiteX3" fmla="*/ 1215083 w 2957689"/>
              <a:gd name="connsiteY3" fmla="*/ 598559 h 696396"/>
              <a:gd name="connsiteX4" fmla="*/ 1230489 w 2957689"/>
              <a:gd name="connsiteY4" fmla="*/ 595121 h 696396"/>
              <a:gd name="connsiteX5" fmla="*/ 1578270 w 2957689"/>
              <a:gd name="connsiteY5" fmla="*/ 493522 h 696396"/>
              <a:gd name="connsiteX6" fmla="*/ 2957689 w 2957689"/>
              <a:gd name="connsiteY6" fmla="*/ 482233 h 696396"/>
              <a:gd name="connsiteX0" fmla="*/ 0 w 2957689"/>
              <a:gd name="connsiteY0" fmla="*/ 615301 h 676133"/>
              <a:gd name="connsiteX1" fmla="*/ 699911 w 2957689"/>
              <a:gd name="connsiteY1" fmla="*/ 615301 h 676133"/>
              <a:gd name="connsiteX2" fmla="*/ 1027289 w 2957689"/>
              <a:gd name="connsiteY2" fmla="*/ 73434 h 676133"/>
              <a:gd name="connsiteX3" fmla="*/ 1215083 w 2957689"/>
              <a:gd name="connsiteY3" fmla="*/ 663894 h 676133"/>
              <a:gd name="connsiteX4" fmla="*/ 1457442 w 2957689"/>
              <a:gd name="connsiteY4" fmla="*/ 0 h 676133"/>
              <a:gd name="connsiteX5" fmla="*/ 1578270 w 2957689"/>
              <a:gd name="connsiteY5" fmla="*/ 558857 h 676133"/>
              <a:gd name="connsiteX6" fmla="*/ 2957689 w 2957689"/>
              <a:gd name="connsiteY6" fmla="*/ 547568 h 676133"/>
              <a:gd name="connsiteX0" fmla="*/ 0 w 2957689"/>
              <a:gd name="connsiteY0" fmla="*/ 696205 h 736612"/>
              <a:gd name="connsiteX1" fmla="*/ 699911 w 2957689"/>
              <a:gd name="connsiteY1" fmla="*/ 696205 h 736612"/>
              <a:gd name="connsiteX2" fmla="*/ 1027289 w 2957689"/>
              <a:gd name="connsiteY2" fmla="*/ 154338 h 736612"/>
              <a:gd name="connsiteX3" fmla="*/ 1457442 w 2957689"/>
              <a:gd name="connsiteY3" fmla="*/ 80904 h 736612"/>
              <a:gd name="connsiteX4" fmla="*/ 1578270 w 2957689"/>
              <a:gd name="connsiteY4" fmla="*/ 639761 h 736612"/>
              <a:gd name="connsiteX5" fmla="*/ 2957689 w 2957689"/>
              <a:gd name="connsiteY5" fmla="*/ 628472 h 736612"/>
              <a:gd name="connsiteX0" fmla="*/ 0 w 2957689"/>
              <a:gd name="connsiteY0" fmla="*/ 548319 h 667934"/>
              <a:gd name="connsiteX1" fmla="*/ 699911 w 2957689"/>
              <a:gd name="connsiteY1" fmla="*/ 548319 h 667934"/>
              <a:gd name="connsiteX2" fmla="*/ 1027289 w 2957689"/>
              <a:gd name="connsiteY2" fmla="*/ 6452 h 667934"/>
              <a:gd name="connsiteX3" fmla="*/ 1282752 w 2957689"/>
              <a:gd name="connsiteY3" fmla="*/ 587030 h 667934"/>
              <a:gd name="connsiteX4" fmla="*/ 1578270 w 2957689"/>
              <a:gd name="connsiteY4" fmla="*/ 491875 h 667934"/>
              <a:gd name="connsiteX5" fmla="*/ 2957689 w 2957689"/>
              <a:gd name="connsiteY5" fmla="*/ 480586 h 667934"/>
              <a:gd name="connsiteX0" fmla="*/ 0 w 2957689"/>
              <a:gd name="connsiteY0" fmla="*/ 548319 h 667934"/>
              <a:gd name="connsiteX1" fmla="*/ 699911 w 2957689"/>
              <a:gd name="connsiteY1" fmla="*/ 548319 h 667934"/>
              <a:gd name="connsiteX2" fmla="*/ 1027289 w 2957689"/>
              <a:gd name="connsiteY2" fmla="*/ 6452 h 667934"/>
              <a:gd name="connsiteX3" fmla="*/ 1282752 w 2957689"/>
              <a:gd name="connsiteY3" fmla="*/ 587030 h 667934"/>
              <a:gd name="connsiteX4" fmla="*/ 1578270 w 2957689"/>
              <a:gd name="connsiteY4" fmla="*/ 491875 h 667934"/>
              <a:gd name="connsiteX5" fmla="*/ 2957689 w 2957689"/>
              <a:gd name="connsiteY5" fmla="*/ 480586 h 667934"/>
              <a:gd name="connsiteX0" fmla="*/ 0 w 2957689"/>
              <a:gd name="connsiteY0" fmla="*/ 548319 h 667934"/>
              <a:gd name="connsiteX1" fmla="*/ 699911 w 2957689"/>
              <a:gd name="connsiteY1" fmla="*/ 548319 h 667934"/>
              <a:gd name="connsiteX2" fmla="*/ 1027289 w 2957689"/>
              <a:gd name="connsiteY2" fmla="*/ 6452 h 667934"/>
              <a:gd name="connsiteX3" fmla="*/ 1282752 w 2957689"/>
              <a:gd name="connsiteY3" fmla="*/ 587030 h 667934"/>
              <a:gd name="connsiteX4" fmla="*/ 1578270 w 2957689"/>
              <a:gd name="connsiteY4" fmla="*/ 491875 h 667934"/>
              <a:gd name="connsiteX5" fmla="*/ 2957689 w 2957689"/>
              <a:gd name="connsiteY5" fmla="*/ 480586 h 667934"/>
              <a:gd name="connsiteX0" fmla="*/ 0 w 2957689"/>
              <a:gd name="connsiteY0" fmla="*/ 548319 h 602151"/>
              <a:gd name="connsiteX1" fmla="*/ 699911 w 2957689"/>
              <a:gd name="connsiteY1" fmla="*/ 548319 h 602151"/>
              <a:gd name="connsiteX2" fmla="*/ 1027289 w 2957689"/>
              <a:gd name="connsiteY2" fmla="*/ 6452 h 602151"/>
              <a:gd name="connsiteX3" fmla="*/ 1282752 w 2957689"/>
              <a:gd name="connsiteY3" fmla="*/ 587030 h 602151"/>
              <a:gd name="connsiteX4" fmla="*/ 1578270 w 2957689"/>
              <a:gd name="connsiteY4" fmla="*/ 491875 h 602151"/>
              <a:gd name="connsiteX5" fmla="*/ 2957689 w 2957689"/>
              <a:gd name="connsiteY5" fmla="*/ 480586 h 602151"/>
              <a:gd name="connsiteX0" fmla="*/ 0 w 2957689"/>
              <a:gd name="connsiteY0" fmla="*/ 548319 h 588726"/>
              <a:gd name="connsiteX1" fmla="*/ 699911 w 2957689"/>
              <a:gd name="connsiteY1" fmla="*/ 548319 h 588726"/>
              <a:gd name="connsiteX2" fmla="*/ 1027289 w 2957689"/>
              <a:gd name="connsiteY2" fmla="*/ 6452 h 588726"/>
              <a:gd name="connsiteX3" fmla="*/ 1282752 w 2957689"/>
              <a:gd name="connsiteY3" fmla="*/ 587030 h 588726"/>
              <a:gd name="connsiteX4" fmla="*/ 1578270 w 2957689"/>
              <a:gd name="connsiteY4" fmla="*/ 491875 h 588726"/>
              <a:gd name="connsiteX5" fmla="*/ 2957689 w 2957689"/>
              <a:gd name="connsiteY5" fmla="*/ 480586 h 588726"/>
              <a:gd name="connsiteX0" fmla="*/ 0 w 2957689"/>
              <a:gd name="connsiteY0" fmla="*/ 548319 h 588726"/>
              <a:gd name="connsiteX1" fmla="*/ 699911 w 2957689"/>
              <a:gd name="connsiteY1" fmla="*/ 548319 h 588726"/>
              <a:gd name="connsiteX2" fmla="*/ 1027289 w 2957689"/>
              <a:gd name="connsiteY2" fmla="*/ 6452 h 588726"/>
              <a:gd name="connsiteX3" fmla="*/ 1282752 w 2957689"/>
              <a:gd name="connsiteY3" fmla="*/ 587030 h 588726"/>
              <a:gd name="connsiteX4" fmla="*/ 1578270 w 2957689"/>
              <a:gd name="connsiteY4" fmla="*/ 491875 h 588726"/>
              <a:gd name="connsiteX5" fmla="*/ 2062988 w 2957689"/>
              <a:gd name="connsiteY5" fmla="*/ 490855 h 588726"/>
              <a:gd name="connsiteX6" fmla="*/ 2957689 w 2957689"/>
              <a:gd name="connsiteY6" fmla="*/ 480586 h 588726"/>
              <a:gd name="connsiteX0" fmla="*/ 0 w 2957689"/>
              <a:gd name="connsiteY0" fmla="*/ 548319 h 588726"/>
              <a:gd name="connsiteX1" fmla="*/ 699911 w 2957689"/>
              <a:gd name="connsiteY1" fmla="*/ 548319 h 588726"/>
              <a:gd name="connsiteX2" fmla="*/ 1027289 w 2957689"/>
              <a:gd name="connsiteY2" fmla="*/ 6452 h 588726"/>
              <a:gd name="connsiteX3" fmla="*/ 1282752 w 2957689"/>
              <a:gd name="connsiteY3" fmla="*/ 587030 h 588726"/>
              <a:gd name="connsiteX4" fmla="*/ 1578270 w 2957689"/>
              <a:gd name="connsiteY4" fmla="*/ 491875 h 588726"/>
              <a:gd name="connsiteX5" fmla="*/ 2957689 w 2957689"/>
              <a:gd name="connsiteY5" fmla="*/ 480586 h 588726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480586 h 666052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480586 h 666052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480586 h 666052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480586 h 666052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623416 h 666052"/>
              <a:gd name="connsiteX0" fmla="*/ 0 w 2957689"/>
              <a:gd name="connsiteY0" fmla="*/ 960932 h 1078665"/>
              <a:gd name="connsiteX1" fmla="*/ 699911 w 2957689"/>
              <a:gd name="connsiteY1" fmla="*/ 960932 h 1078665"/>
              <a:gd name="connsiteX2" fmla="*/ 1027289 w 2957689"/>
              <a:gd name="connsiteY2" fmla="*/ 419065 h 1078665"/>
              <a:gd name="connsiteX3" fmla="*/ 1282752 w 2957689"/>
              <a:gd name="connsiteY3" fmla="*/ 999643 h 1078665"/>
              <a:gd name="connsiteX4" fmla="*/ 2957689 w 2957689"/>
              <a:gd name="connsiteY4" fmla="*/ 10443 h 1078665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580459 h 666052"/>
              <a:gd name="connsiteX0" fmla="*/ 0 w 2957689"/>
              <a:gd name="connsiteY0" fmla="*/ 739162 h 779569"/>
              <a:gd name="connsiteX1" fmla="*/ 699911 w 2957689"/>
              <a:gd name="connsiteY1" fmla="*/ 739162 h 779569"/>
              <a:gd name="connsiteX2" fmla="*/ 1027289 w 2957689"/>
              <a:gd name="connsiteY2" fmla="*/ 197295 h 779569"/>
              <a:gd name="connsiteX3" fmla="*/ 1282752 w 2957689"/>
              <a:gd name="connsiteY3" fmla="*/ 80904 h 779569"/>
              <a:gd name="connsiteX4" fmla="*/ 2957689 w 2957689"/>
              <a:gd name="connsiteY4" fmla="*/ 771302 h 779569"/>
              <a:gd name="connsiteX0" fmla="*/ 0 w 2957689"/>
              <a:gd name="connsiteY0" fmla="*/ 542575 h 617351"/>
              <a:gd name="connsiteX1" fmla="*/ 699911 w 2957689"/>
              <a:gd name="connsiteY1" fmla="*/ 542575 h 617351"/>
              <a:gd name="connsiteX2" fmla="*/ 1027289 w 2957689"/>
              <a:gd name="connsiteY2" fmla="*/ 708 h 617351"/>
              <a:gd name="connsiteX3" fmla="*/ 1282752 w 2957689"/>
              <a:gd name="connsiteY3" fmla="*/ 538329 h 617351"/>
              <a:gd name="connsiteX4" fmla="*/ 2957689 w 2957689"/>
              <a:gd name="connsiteY4" fmla="*/ 574715 h 617351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74715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74715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206363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2524841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2139370 w 2957689"/>
              <a:gd name="connsiteY2" fmla="*/ 708 h 582982"/>
              <a:gd name="connsiteX3" fmla="*/ 2524841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1974502 w 2957689"/>
              <a:gd name="connsiteY1" fmla="*/ 542575 h 582982"/>
              <a:gd name="connsiteX2" fmla="*/ 2139370 w 2957689"/>
              <a:gd name="connsiteY2" fmla="*/ 708 h 582982"/>
              <a:gd name="connsiteX3" fmla="*/ 2524841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1974502 w 2957689"/>
              <a:gd name="connsiteY1" fmla="*/ 542575 h 582982"/>
              <a:gd name="connsiteX2" fmla="*/ 2276388 w 2957689"/>
              <a:gd name="connsiteY2" fmla="*/ 708 h 582982"/>
              <a:gd name="connsiteX3" fmla="*/ 2524841 w 2957689"/>
              <a:gd name="connsiteY3" fmla="*/ 538329 h 582982"/>
              <a:gd name="connsiteX4" fmla="*/ 2957689 w 2957689"/>
              <a:gd name="connsiteY4" fmla="*/ 531758 h 582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7689" h="582982">
                <a:moveTo>
                  <a:pt x="0" y="542575"/>
                </a:moveTo>
                <a:lnTo>
                  <a:pt x="1974502" y="542575"/>
                </a:lnTo>
                <a:cubicBezTo>
                  <a:pt x="2156302" y="582982"/>
                  <a:pt x="2184665" y="1416"/>
                  <a:pt x="2276388" y="708"/>
                </a:cubicBezTo>
                <a:cubicBezTo>
                  <a:pt x="2368111" y="0"/>
                  <a:pt x="2433011" y="457425"/>
                  <a:pt x="2524841" y="538329"/>
                </a:cubicBezTo>
                <a:lnTo>
                  <a:pt x="2957689" y="531758"/>
                </a:lnTo>
              </a:path>
            </a:pathLst>
          </a:custGeom>
          <a:ln w="25400">
            <a:solidFill>
              <a:srgbClr val="FF0000"/>
            </a:solidFill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de-CH"/>
          </a:p>
        </p:txBody>
      </p:sp>
      <p:sp>
        <p:nvSpPr>
          <p:cNvPr id="34" name="Freeform 33"/>
          <p:cNvSpPr/>
          <p:nvPr/>
        </p:nvSpPr>
        <p:spPr>
          <a:xfrm>
            <a:off x="3506775" y="3429000"/>
            <a:ext cx="3322683" cy="582982"/>
          </a:xfrm>
          <a:custGeom>
            <a:avLst/>
            <a:gdLst>
              <a:gd name="connsiteX0" fmla="*/ 0 w 2957689"/>
              <a:gd name="connsiteY0" fmla="*/ 551274 h 641585"/>
              <a:gd name="connsiteX1" fmla="*/ 699911 w 2957689"/>
              <a:gd name="connsiteY1" fmla="*/ 551274 h 641585"/>
              <a:gd name="connsiteX2" fmla="*/ 1027289 w 2957689"/>
              <a:gd name="connsiteY2" fmla="*/ 9407 h 641585"/>
              <a:gd name="connsiteX3" fmla="*/ 1241778 w 2957689"/>
              <a:gd name="connsiteY3" fmla="*/ 494830 h 641585"/>
              <a:gd name="connsiteX4" fmla="*/ 2957689 w 2957689"/>
              <a:gd name="connsiteY4" fmla="*/ 483541 h 641585"/>
              <a:gd name="connsiteX0" fmla="*/ 0 w 2957689"/>
              <a:gd name="connsiteY0" fmla="*/ 551274 h 641585"/>
              <a:gd name="connsiteX1" fmla="*/ 699911 w 2957689"/>
              <a:gd name="connsiteY1" fmla="*/ 551274 h 641585"/>
              <a:gd name="connsiteX2" fmla="*/ 1027289 w 2957689"/>
              <a:gd name="connsiteY2" fmla="*/ 9407 h 641585"/>
              <a:gd name="connsiteX3" fmla="*/ 1241778 w 2957689"/>
              <a:gd name="connsiteY3" fmla="*/ 494830 h 641585"/>
              <a:gd name="connsiteX4" fmla="*/ 2957689 w 2957689"/>
              <a:gd name="connsiteY4" fmla="*/ 483541 h 641585"/>
              <a:gd name="connsiteX0" fmla="*/ 0 w 2957689"/>
              <a:gd name="connsiteY0" fmla="*/ 581378 h 671689"/>
              <a:gd name="connsiteX1" fmla="*/ 699911 w 2957689"/>
              <a:gd name="connsiteY1" fmla="*/ 581378 h 671689"/>
              <a:gd name="connsiteX2" fmla="*/ 1027289 w 2957689"/>
              <a:gd name="connsiteY2" fmla="*/ 39511 h 671689"/>
              <a:gd name="connsiteX3" fmla="*/ 1215083 w 2957689"/>
              <a:gd name="connsiteY3" fmla="*/ 344311 h 671689"/>
              <a:gd name="connsiteX4" fmla="*/ 1241778 w 2957689"/>
              <a:gd name="connsiteY4" fmla="*/ 524934 h 671689"/>
              <a:gd name="connsiteX5" fmla="*/ 2957689 w 2957689"/>
              <a:gd name="connsiteY5" fmla="*/ 513645 h 671689"/>
              <a:gd name="connsiteX0" fmla="*/ 0 w 2957689"/>
              <a:gd name="connsiteY0" fmla="*/ 581378 h 671689"/>
              <a:gd name="connsiteX1" fmla="*/ 699911 w 2957689"/>
              <a:gd name="connsiteY1" fmla="*/ 581378 h 671689"/>
              <a:gd name="connsiteX2" fmla="*/ 1027289 w 2957689"/>
              <a:gd name="connsiteY2" fmla="*/ 39511 h 671689"/>
              <a:gd name="connsiteX3" fmla="*/ 1215083 w 2957689"/>
              <a:gd name="connsiteY3" fmla="*/ 344311 h 671689"/>
              <a:gd name="connsiteX4" fmla="*/ 1578270 w 2957689"/>
              <a:gd name="connsiteY4" fmla="*/ 524934 h 671689"/>
              <a:gd name="connsiteX5" fmla="*/ 2957689 w 2957689"/>
              <a:gd name="connsiteY5" fmla="*/ 513645 h 671689"/>
              <a:gd name="connsiteX0" fmla="*/ 0 w 2957689"/>
              <a:gd name="connsiteY0" fmla="*/ 557573 h 647884"/>
              <a:gd name="connsiteX1" fmla="*/ 699911 w 2957689"/>
              <a:gd name="connsiteY1" fmla="*/ 557573 h 647884"/>
              <a:gd name="connsiteX2" fmla="*/ 1027289 w 2957689"/>
              <a:gd name="connsiteY2" fmla="*/ 15706 h 647884"/>
              <a:gd name="connsiteX3" fmla="*/ 1215083 w 2957689"/>
              <a:gd name="connsiteY3" fmla="*/ 463336 h 647884"/>
              <a:gd name="connsiteX4" fmla="*/ 1578270 w 2957689"/>
              <a:gd name="connsiteY4" fmla="*/ 501129 h 647884"/>
              <a:gd name="connsiteX5" fmla="*/ 2957689 w 2957689"/>
              <a:gd name="connsiteY5" fmla="*/ 489840 h 647884"/>
              <a:gd name="connsiteX0" fmla="*/ 0 w 2957689"/>
              <a:gd name="connsiteY0" fmla="*/ 557573 h 647884"/>
              <a:gd name="connsiteX1" fmla="*/ 699911 w 2957689"/>
              <a:gd name="connsiteY1" fmla="*/ 557573 h 647884"/>
              <a:gd name="connsiteX2" fmla="*/ 1027289 w 2957689"/>
              <a:gd name="connsiteY2" fmla="*/ 15706 h 647884"/>
              <a:gd name="connsiteX3" fmla="*/ 1215083 w 2957689"/>
              <a:gd name="connsiteY3" fmla="*/ 463336 h 647884"/>
              <a:gd name="connsiteX4" fmla="*/ 1578270 w 2957689"/>
              <a:gd name="connsiteY4" fmla="*/ 501129 h 647884"/>
              <a:gd name="connsiteX5" fmla="*/ 2957689 w 2957689"/>
              <a:gd name="connsiteY5" fmla="*/ 489840 h 647884"/>
              <a:gd name="connsiteX0" fmla="*/ 0 w 2957689"/>
              <a:gd name="connsiteY0" fmla="*/ 557573 h 647884"/>
              <a:gd name="connsiteX1" fmla="*/ 699911 w 2957689"/>
              <a:gd name="connsiteY1" fmla="*/ 557573 h 647884"/>
              <a:gd name="connsiteX2" fmla="*/ 1027289 w 2957689"/>
              <a:gd name="connsiteY2" fmla="*/ 15706 h 647884"/>
              <a:gd name="connsiteX3" fmla="*/ 1215083 w 2957689"/>
              <a:gd name="connsiteY3" fmla="*/ 463336 h 647884"/>
              <a:gd name="connsiteX4" fmla="*/ 1578270 w 2957689"/>
              <a:gd name="connsiteY4" fmla="*/ 501129 h 647884"/>
              <a:gd name="connsiteX5" fmla="*/ 2957689 w 2957689"/>
              <a:gd name="connsiteY5" fmla="*/ 489840 h 647884"/>
              <a:gd name="connsiteX0" fmla="*/ 0 w 2957689"/>
              <a:gd name="connsiteY0" fmla="*/ 557573 h 602728"/>
              <a:gd name="connsiteX1" fmla="*/ 699911 w 2957689"/>
              <a:gd name="connsiteY1" fmla="*/ 557573 h 602728"/>
              <a:gd name="connsiteX2" fmla="*/ 1027289 w 2957689"/>
              <a:gd name="connsiteY2" fmla="*/ 15706 h 602728"/>
              <a:gd name="connsiteX3" fmla="*/ 1215083 w 2957689"/>
              <a:gd name="connsiteY3" fmla="*/ 463336 h 602728"/>
              <a:gd name="connsiteX4" fmla="*/ 1578270 w 2957689"/>
              <a:gd name="connsiteY4" fmla="*/ 501129 h 602728"/>
              <a:gd name="connsiteX5" fmla="*/ 2957689 w 2957689"/>
              <a:gd name="connsiteY5" fmla="*/ 489840 h 602728"/>
              <a:gd name="connsiteX0" fmla="*/ 0 w 2957689"/>
              <a:gd name="connsiteY0" fmla="*/ 557573 h 597980"/>
              <a:gd name="connsiteX1" fmla="*/ 699911 w 2957689"/>
              <a:gd name="connsiteY1" fmla="*/ 557573 h 597980"/>
              <a:gd name="connsiteX2" fmla="*/ 1027289 w 2957689"/>
              <a:gd name="connsiteY2" fmla="*/ 15706 h 597980"/>
              <a:gd name="connsiteX3" fmla="*/ 1215083 w 2957689"/>
              <a:gd name="connsiteY3" fmla="*/ 463336 h 597980"/>
              <a:gd name="connsiteX4" fmla="*/ 1578270 w 2957689"/>
              <a:gd name="connsiteY4" fmla="*/ 501129 h 597980"/>
              <a:gd name="connsiteX5" fmla="*/ 2957689 w 2957689"/>
              <a:gd name="connsiteY5" fmla="*/ 489840 h 597980"/>
              <a:gd name="connsiteX0" fmla="*/ 0 w 2957689"/>
              <a:gd name="connsiteY0" fmla="*/ 557573 h 597980"/>
              <a:gd name="connsiteX1" fmla="*/ 699911 w 2957689"/>
              <a:gd name="connsiteY1" fmla="*/ 557573 h 597980"/>
              <a:gd name="connsiteX2" fmla="*/ 1027289 w 2957689"/>
              <a:gd name="connsiteY2" fmla="*/ 15706 h 597980"/>
              <a:gd name="connsiteX3" fmla="*/ 1215083 w 2957689"/>
              <a:gd name="connsiteY3" fmla="*/ 463336 h 597980"/>
              <a:gd name="connsiteX4" fmla="*/ 1578270 w 2957689"/>
              <a:gd name="connsiteY4" fmla="*/ 501129 h 597980"/>
              <a:gd name="connsiteX5" fmla="*/ 2957689 w 2957689"/>
              <a:gd name="connsiteY5" fmla="*/ 489840 h 597980"/>
              <a:gd name="connsiteX0" fmla="*/ 0 w 2957689"/>
              <a:gd name="connsiteY0" fmla="*/ 557573 h 597980"/>
              <a:gd name="connsiteX1" fmla="*/ 699911 w 2957689"/>
              <a:gd name="connsiteY1" fmla="*/ 557573 h 597980"/>
              <a:gd name="connsiteX2" fmla="*/ 1027289 w 2957689"/>
              <a:gd name="connsiteY2" fmla="*/ 15706 h 597980"/>
              <a:gd name="connsiteX3" fmla="*/ 1215083 w 2957689"/>
              <a:gd name="connsiteY3" fmla="*/ 463336 h 597980"/>
              <a:gd name="connsiteX4" fmla="*/ 1578270 w 2957689"/>
              <a:gd name="connsiteY4" fmla="*/ 501129 h 597980"/>
              <a:gd name="connsiteX5" fmla="*/ 2957689 w 2957689"/>
              <a:gd name="connsiteY5" fmla="*/ 489840 h 597980"/>
              <a:gd name="connsiteX0" fmla="*/ 0 w 2957689"/>
              <a:gd name="connsiteY0" fmla="*/ 557573 h 597980"/>
              <a:gd name="connsiteX1" fmla="*/ 699911 w 2957689"/>
              <a:gd name="connsiteY1" fmla="*/ 557573 h 597980"/>
              <a:gd name="connsiteX2" fmla="*/ 1027289 w 2957689"/>
              <a:gd name="connsiteY2" fmla="*/ 15706 h 597980"/>
              <a:gd name="connsiteX3" fmla="*/ 1215083 w 2957689"/>
              <a:gd name="connsiteY3" fmla="*/ 463336 h 597980"/>
              <a:gd name="connsiteX4" fmla="*/ 1578270 w 2957689"/>
              <a:gd name="connsiteY4" fmla="*/ 501129 h 597980"/>
              <a:gd name="connsiteX5" fmla="*/ 2957689 w 2957689"/>
              <a:gd name="connsiteY5" fmla="*/ 489840 h 597980"/>
              <a:gd name="connsiteX0" fmla="*/ 0 w 2957689"/>
              <a:gd name="connsiteY0" fmla="*/ 549966 h 598559"/>
              <a:gd name="connsiteX1" fmla="*/ 699911 w 2957689"/>
              <a:gd name="connsiteY1" fmla="*/ 549966 h 598559"/>
              <a:gd name="connsiteX2" fmla="*/ 1027289 w 2957689"/>
              <a:gd name="connsiteY2" fmla="*/ 8099 h 598559"/>
              <a:gd name="connsiteX3" fmla="*/ 1215083 w 2957689"/>
              <a:gd name="connsiteY3" fmla="*/ 598559 h 598559"/>
              <a:gd name="connsiteX4" fmla="*/ 1578270 w 2957689"/>
              <a:gd name="connsiteY4" fmla="*/ 493522 h 598559"/>
              <a:gd name="connsiteX5" fmla="*/ 2957689 w 2957689"/>
              <a:gd name="connsiteY5" fmla="*/ 482233 h 598559"/>
              <a:gd name="connsiteX0" fmla="*/ 0 w 2957689"/>
              <a:gd name="connsiteY0" fmla="*/ 549966 h 598559"/>
              <a:gd name="connsiteX1" fmla="*/ 699911 w 2957689"/>
              <a:gd name="connsiteY1" fmla="*/ 549966 h 598559"/>
              <a:gd name="connsiteX2" fmla="*/ 1027289 w 2957689"/>
              <a:gd name="connsiteY2" fmla="*/ 8099 h 598559"/>
              <a:gd name="connsiteX3" fmla="*/ 1215083 w 2957689"/>
              <a:gd name="connsiteY3" fmla="*/ 598559 h 598559"/>
              <a:gd name="connsiteX4" fmla="*/ 1578270 w 2957689"/>
              <a:gd name="connsiteY4" fmla="*/ 493522 h 598559"/>
              <a:gd name="connsiteX5" fmla="*/ 2957689 w 2957689"/>
              <a:gd name="connsiteY5" fmla="*/ 482233 h 598559"/>
              <a:gd name="connsiteX0" fmla="*/ 0 w 2957689"/>
              <a:gd name="connsiteY0" fmla="*/ 549966 h 696396"/>
              <a:gd name="connsiteX1" fmla="*/ 699911 w 2957689"/>
              <a:gd name="connsiteY1" fmla="*/ 549966 h 696396"/>
              <a:gd name="connsiteX2" fmla="*/ 1027289 w 2957689"/>
              <a:gd name="connsiteY2" fmla="*/ 8099 h 696396"/>
              <a:gd name="connsiteX3" fmla="*/ 1215083 w 2957689"/>
              <a:gd name="connsiteY3" fmla="*/ 598559 h 696396"/>
              <a:gd name="connsiteX4" fmla="*/ 1230489 w 2957689"/>
              <a:gd name="connsiteY4" fmla="*/ 595121 h 696396"/>
              <a:gd name="connsiteX5" fmla="*/ 1578270 w 2957689"/>
              <a:gd name="connsiteY5" fmla="*/ 493522 h 696396"/>
              <a:gd name="connsiteX6" fmla="*/ 2957689 w 2957689"/>
              <a:gd name="connsiteY6" fmla="*/ 482233 h 696396"/>
              <a:gd name="connsiteX0" fmla="*/ 0 w 2957689"/>
              <a:gd name="connsiteY0" fmla="*/ 549966 h 696396"/>
              <a:gd name="connsiteX1" fmla="*/ 699911 w 2957689"/>
              <a:gd name="connsiteY1" fmla="*/ 549966 h 696396"/>
              <a:gd name="connsiteX2" fmla="*/ 1027289 w 2957689"/>
              <a:gd name="connsiteY2" fmla="*/ 8099 h 696396"/>
              <a:gd name="connsiteX3" fmla="*/ 1215083 w 2957689"/>
              <a:gd name="connsiteY3" fmla="*/ 598559 h 696396"/>
              <a:gd name="connsiteX4" fmla="*/ 1230489 w 2957689"/>
              <a:gd name="connsiteY4" fmla="*/ 595121 h 696396"/>
              <a:gd name="connsiteX5" fmla="*/ 1578270 w 2957689"/>
              <a:gd name="connsiteY5" fmla="*/ 493522 h 696396"/>
              <a:gd name="connsiteX6" fmla="*/ 2957689 w 2957689"/>
              <a:gd name="connsiteY6" fmla="*/ 482233 h 696396"/>
              <a:gd name="connsiteX0" fmla="*/ 0 w 2957689"/>
              <a:gd name="connsiteY0" fmla="*/ 549966 h 696396"/>
              <a:gd name="connsiteX1" fmla="*/ 699911 w 2957689"/>
              <a:gd name="connsiteY1" fmla="*/ 549966 h 696396"/>
              <a:gd name="connsiteX2" fmla="*/ 1027289 w 2957689"/>
              <a:gd name="connsiteY2" fmla="*/ 8099 h 696396"/>
              <a:gd name="connsiteX3" fmla="*/ 1215083 w 2957689"/>
              <a:gd name="connsiteY3" fmla="*/ 598559 h 696396"/>
              <a:gd name="connsiteX4" fmla="*/ 1230489 w 2957689"/>
              <a:gd name="connsiteY4" fmla="*/ 595121 h 696396"/>
              <a:gd name="connsiteX5" fmla="*/ 1578270 w 2957689"/>
              <a:gd name="connsiteY5" fmla="*/ 493522 h 696396"/>
              <a:gd name="connsiteX6" fmla="*/ 2957689 w 2957689"/>
              <a:gd name="connsiteY6" fmla="*/ 482233 h 696396"/>
              <a:gd name="connsiteX0" fmla="*/ 0 w 2957689"/>
              <a:gd name="connsiteY0" fmla="*/ 615301 h 676133"/>
              <a:gd name="connsiteX1" fmla="*/ 699911 w 2957689"/>
              <a:gd name="connsiteY1" fmla="*/ 615301 h 676133"/>
              <a:gd name="connsiteX2" fmla="*/ 1027289 w 2957689"/>
              <a:gd name="connsiteY2" fmla="*/ 73434 h 676133"/>
              <a:gd name="connsiteX3" fmla="*/ 1215083 w 2957689"/>
              <a:gd name="connsiteY3" fmla="*/ 663894 h 676133"/>
              <a:gd name="connsiteX4" fmla="*/ 1457442 w 2957689"/>
              <a:gd name="connsiteY4" fmla="*/ 0 h 676133"/>
              <a:gd name="connsiteX5" fmla="*/ 1578270 w 2957689"/>
              <a:gd name="connsiteY5" fmla="*/ 558857 h 676133"/>
              <a:gd name="connsiteX6" fmla="*/ 2957689 w 2957689"/>
              <a:gd name="connsiteY6" fmla="*/ 547568 h 676133"/>
              <a:gd name="connsiteX0" fmla="*/ 0 w 2957689"/>
              <a:gd name="connsiteY0" fmla="*/ 696205 h 736612"/>
              <a:gd name="connsiteX1" fmla="*/ 699911 w 2957689"/>
              <a:gd name="connsiteY1" fmla="*/ 696205 h 736612"/>
              <a:gd name="connsiteX2" fmla="*/ 1027289 w 2957689"/>
              <a:gd name="connsiteY2" fmla="*/ 154338 h 736612"/>
              <a:gd name="connsiteX3" fmla="*/ 1457442 w 2957689"/>
              <a:gd name="connsiteY3" fmla="*/ 80904 h 736612"/>
              <a:gd name="connsiteX4" fmla="*/ 1578270 w 2957689"/>
              <a:gd name="connsiteY4" fmla="*/ 639761 h 736612"/>
              <a:gd name="connsiteX5" fmla="*/ 2957689 w 2957689"/>
              <a:gd name="connsiteY5" fmla="*/ 628472 h 736612"/>
              <a:gd name="connsiteX0" fmla="*/ 0 w 2957689"/>
              <a:gd name="connsiteY0" fmla="*/ 548319 h 667934"/>
              <a:gd name="connsiteX1" fmla="*/ 699911 w 2957689"/>
              <a:gd name="connsiteY1" fmla="*/ 548319 h 667934"/>
              <a:gd name="connsiteX2" fmla="*/ 1027289 w 2957689"/>
              <a:gd name="connsiteY2" fmla="*/ 6452 h 667934"/>
              <a:gd name="connsiteX3" fmla="*/ 1282752 w 2957689"/>
              <a:gd name="connsiteY3" fmla="*/ 587030 h 667934"/>
              <a:gd name="connsiteX4" fmla="*/ 1578270 w 2957689"/>
              <a:gd name="connsiteY4" fmla="*/ 491875 h 667934"/>
              <a:gd name="connsiteX5" fmla="*/ 2957689 w 2957689"/>
              <a:gd name="connsiteY5" fmla="*/ 480586 h 667934"/>
              <a:gd name="connsiteX0" fmla="*/ 0 w 2957689"/>
              <a:gd name="connsiteY0" fmla="*/ 548319 h 667934"/>
              <a:gd name="connsiteX1" fmla="*/ 699911 w 2957689"/>
              <a:gd name="connsiteY1" fmla="*/ 548319 h 667934"/>
              <a:gd name="connsiteX2" fmla="*/ 1027289 w 2957689"/>
              <a:gd name="connsiteY2" fmla="*/ 6452 h 667934"/>
              <a:gd name="connsiteX3" fmla="*/ 1282752 w 2957689"/>
              <a:gd name="connsiteY3" fmla="*/ 587030 h 667934"/>
              <a:gd name="connsiteX4" fmla="*/ 1578270 w 2957689"/>
              <a:gd name="connsiteY4" fmla="*/ 491875 h 667934"/>
              <a:gd name="connsiteX5" fmla="*/ 2957689 w 2957689"/>
              <a:gd name="connsiteY5" fmla="*/ 480586 h 667934"/>
              <a:gd name="connsiteX0" fmla="*/ 0 w 2957689"/>
              <a:gd name="connsiteY0" fmla="*/ 548319 h 667934"/>
              <a:gd name="connsiteX1" fmla="*/ 699911 w 2957689"/>
              <a:gd name="connsiteY1" fmla="*/ 548319 h 667934"/>
              <a:gd name="connsiteX2" fmla="*/ 1027289 w 2957689"/>
              <a:gd name="connsiteY2" fmla="*/ 6452 h 667934"/>
              <a:gd name="connsiteX3" fmla="*/ 1282752 w 2957689"/>
              <a:gd name="connsiteY3" fmla="*/ 587030 h 667934"/>
              <a:gd name="connsiteX4" fmla="*/ 1578270 w 2957689"/>
              <a:gd name="connsiteY4" fmla="*/ 491875 h 667934"/>
              <a:gd name="connsiteX5" fmla="*/ 2957689 w 2957689"/>
              <a:gd name="connsiteY5" fmla="*/ 480586 h 667934"/>
              <a:gd name="connsiteX0" fmla="*/ 0 w 2957689"/>
              <a:gd name="connsiteY0" fmla="*/ 548319 h 602151"/>
              <a:gd name="connsiteX1" fmla="*/ 699911 w 2957689"/>
              <a:gd name="connsiteY1" fmla="*/ 548319 h 602151"/>
              <a:gd name="connsiteX2" fmla="*/ 1027289 w 2957689"/>
              <a:gd name="connsiteY2" fmla="*/ 6452 h 602151"/>
              <a:gd name="connsiteX3" fmla="*/ 1282752 w 2957689"/>
              <a:gd name="connsiteY3" fmla="*/ 587030 h 602151"/>
              <a:gd name="connsiteX4" fmla="*/ 1578270 w 2957689"/>
              <a:gd name="connsiteY4" fmla="*/ 491875 h 602151"/>
              <a:gd name="connsiteX5" fmla="*/ 2957689 w 2957689"/>
              <a:gd name="connsiteY5" fmla="*/ 480586 h 602151"/>
              <a:gd name="connsiteX0" fmla="*/ 0 w 2957689"/>
              <a:gd name="connsiteY0" fmla="*/ 548319 h 588726"/>
              <a:gd name="connsiteX1" fmla="*/ 699911 w 2957689"/>
              <a:gd name="connsiteY1" fmla="*/ 548319 h 588726"/>
              <a:gd name="connsiteX2" fmla="*/ 1027289 w 2957689"/>
              <a:gd name="connsiteY2" fmla="*/ 6452 h 588726"/>
              <a:gd name="connsiteX3" fmla="*/ 1282752 w 2957689"/>
              <a:gd name="connsiteY3" fmla="*/ 587030 h 588726"/>
              <a:gd name="connsiteX4" fmla="*/ 1578270 w 2957689"/>
              <a:gd name="connsiteY4" fmla="*/ 491875 h 588726"/>
              <a:gd name="connsiteX5" fmla="*/ 2957689 w 2957689"/>
              <a:gd name="connsiteY5" fmla="*/ 480586 h 588726"/>
              <a:gd name="connsiteX0" fmla="*/ 0 w 2957689"/>
              <a:gd name="connsiteY0" fmla="*/ 548319 h 588726"/>
              <a:gd name="connsiteX1" fmla="*/ 699911 w 2957689"/>
              <a:gd name="connsiteY1" fmla="*/ 548319 h 588726"/>
              <a:gd name="connsiteX2" fmla="*/ 1027289 w 2957689"/>
              <a:gd name="connsiteY2" fmla="*/ 6452 h 588726"/>
              <a:gd name="connsiteX3" fmla="*/ 1282752 w 2957689"/>
              <a:gd name="connsiteY3" fmla="*/ 587030 h 588726"/>
              <a:gd name="connsiteX4" fmla="*/ 1578270 w 2957689"/>
              <a:gd name="connsiteY4" fmla="*/ 491875 h 588726"/>
              <a:gd name="connsiteX5" fmla="*/ 2062988 w 2957689"/>
              <a:gd name="connsiteY5" fmla="*/ 490855 h 588726"/>
              <a:gd name="connsiteX6" fmla="*/ 2957689 w 2957689"/>
              <a:gd name="connsiteY6" fmla="*/ 480586 h 588726"/>
              <a:gd name="connsiteX0" fmla="*/ 0 w 2957689"/>
              <a:gd name="connsiteY0" fmla="*/ 548319 h 588726"/>
              <a:gd name="connsiteX1" fmla="*/ 699911 w 2957689"/>
              <a:gd name="connsiteY1" fmla="*/ 548319 h 588726"/>
              <a:gd name="connsiteX2" fmla="*/ 1027289 w 2957689"/>
              <a:gd name="connsiteY2" fmla="*/ 6452 h 588726"/>
              <a:gd name="connsiteX3" fmla="*/ 1282752 w 2957689"/>
              <a:gd name="connsiteY3" fmla="*/ 587030 h 588726"/>
              <a:gd name="connsiteX4" fmla="*/ 1578270 w 2957689"/>
              <a:gd name="connsiteY4" fmla="*/ 491875 h 588726"/>
              <a:gd name="connsiteX5" fmla="*/ 2957689 w 2957689"/>
              <a:gd name="connsiteY5" fmla="*/ 480586 h 588726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480586 h 666052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480586 h 666052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480586 h 666052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480586 h 666052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623416 h 666052"/>
              <a:gd name="connsiteX0" fmla="*/ 0 w 2957689"/>
              <a:gd name="connsiteY0" fmla="*/ 960932 h 1078665"/>
              <a:gd name="connsiteX1" fmla="*/ 699911 w 2957689"/>
              <a:gd name="connsiteY1" fmla="*/ 960932 h 1078665"/>
              <a:gd name="connsiteX2" fmla="*/ 1027289 w 2957689"/>
              <a:gd name="connsiteY2" fmla="*/ 419065 h 1078665"/>
              <a:gd name="connsiteX3" fmla="*/ 1282752 w 2957689"/>
              <a:gd name="connsiteY3" fmla="*/ 999643 h 1078665"/>
              <a:gd name="connsiteX4" fmla="*/ 2957689 w 2957689"/>
              <a:gd name="connsiteY4" fmla="*/ 10443 h 1078665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580459 h 666052"/>
              <a:gd name="connsiteX0" fmla="*/ 0 w 2957689"/>
              <a:gd name="connsiteY0" fmla="*/ 739162 h 779569"/>
              <a:gd name="connsiteX1" fmla="*/ 699911 w 2957689"/>
              <a:gd name="connsiteY1" fmla="*/ 739162 h 779569"/>
              <a:gd name="connsiteX2" fmla="*/ 1027289 w 2957689"/>
              <a:gd name="connsiteY2" fmla="*/ 197295 h 779569"/>
              <a:gd name="connsiteX3" fmla="*/ 1282752 w 2957689"/>
              <a:gd name="connsiteY3" fmla="*/ 80904 h 779569"/>
              <a:gd name="connsiteX4" fmla="*/ 2957689 w 2957689"/>
              <a:gd name="connsiteY4" fmla="*/ 771302 h 779569"/>
              <a:gd name="connsiteX0" fmla="*/ 0 w 2957689"/>
              <a:gd name="connsiteY0" fmla="*/ 542575 h 617351"/>
              <a:gd name="connsiteX1" fmla="*/ 699911 w 2957689"/>
              <a:gd name="connsiteY1" fmla="*/ 542575 h 617351"/>
              <a:gd name="connsiteX2" fmla="*/ 1027289 w 2957689"/>
              <a:gd name="connsiteY2" fmla="*/ 708 h 617351"/>
              <a:gd name="connsiteX3" fmla="*/ 1282752 w 2957689"/>
              <a:gd name="connsiteY3" fmla="*/ 538329 h 617351"/>
              <a:gd name="connsiteX4" fmla="*/ 2957689 w 2957689"/>
              <a:gd name="connsiteY4" fmla="*/ 574715 h 617351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74715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74715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206363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836930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836930 w 2957689"/>
              <a:gd name="connsiteY1" fmla="*/ 542575 h 582982"/>
              <a:gd name="connsiteX2" fmla="*/ 1131805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836930 w 2957689"/>
              <a:gd name="connsiteY1" fmla="*/ 542575 h 582982"/>
              <a:gd name="connsiteX2" fmla="*/ 1131805 w 2957689"/>
              <a:gd name="connsiteY2" fmla="*/ 708 h 582982"/>
              <a:gd name="connsiteX3" fmla="*/ 1387268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836930 w 2957689"/>
              <a:gd name="connsiteY1" fmla="*/ 542575 h 582982"/>
              <a:gd name="connsiteX2" fmla="*/ 1131805 w 2957689"/>
              <a:gd name="connsiteY2" fmla="*/ 708 h 582982"/>
              <a:gd name="connsiteX3" fmla="*/ 1784303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836930 w 2957689"/>
              <a:gd name="connsiteY1" fmla="*/ 542575 h 582982"/>
              <a:gd name="connsiteX2" fmla="*/ 1463836 w 2957689"/>
              <a:gd name="connsiteY2" fmla="*/ 708 h 582982"/>
              <a:gd name="connsiteX3" fmla="*/ 1784303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1168961 w 2957689"/>
              <a:gd name="connsiteY1" fmla="*/ 542575 h 582982"/>
              <a:gd name="connsiteX2" fmla="*/ 1463836 w 2957689"/>
              <a:gd name="connsiteY2" fmla="*/ 708 h 582982"/>
              <a:gd name="connsiteX3" fmla="*/ 1784303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1168961 w 2957689"/>
              <a:gd name="connsiteY1" fmla="*/ 542575 h 582982"/>
              <a:gd name="connsiteX2" fmla="*/ 1503348 w 2957689"/>
              <a:gd name="connsiteY2" fmla="*/ 708 h 582982"/>
              <a:gd name="connsiteX3" fmla="*/ 1784303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1168961 w 2957689"/>
              <a:gd name="connsiteY1" fmla="*/ 542575 h 582982"/>
              <a:gd name="connsiteX2" fmla="*/ 1542860 w 2957689"/>
              <a:gd name="connsiteY2" fmla="*/ 708 h 582982"/>
              <a:gd name="connsiteX3" fmla="*/ 1784303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1168961 w 2957689"/>
              <a:gd name="connsiteY1" fmla="*/ 542575 h 582982"/>
              <a:gd name="connsiteX2" fmla="*/ 1542860 w 2957689"/>
              <a:gd name="connsiteY2" fmla="*/ 708 h 582982"/>
              <a:gd name="connsiteX3" fmla="*/ 1823815 w 2957689"/>
              <a:gd name="connsiteY3" fmla="*/ 538329 h 582982"/>
              <a:gd name="connsiteX4" fmla="*/ 2957689 w 2957689"/>
              <a:gd name="connsiteY4" fmla="*/ 531758 h 582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7689" h="582982">
                <a:moveTo>
                  <a:pt x="0" y="542575"/>
                </a:moveTo>
                <a:lnTo>
                  <a:pt x="1168961" y="542575"/>
                </a:lnTo>
                <a:cubicBezTo>
                  <a:pt x="1350761" y="582982"/>
                  <a:pt x="1433718" y="1416"/>
                  <a:pt x="1542860" y="708"/>
                </a:cubicBezTo>
                <a:cubicBezTo>
                  <a:pt x="1652002" y="0"/>
                  <a:pt x="1731985" y="457425"/>
                  <a:pt x="1823815" y="538329"/>
                </a:cubicBezTo>
                <a:lnTo>
                  <a:pt x="2957689" y="531758"/>
                </a:lnTo>
              </a:path>
            </a:pathLst>
          </a:custGeom>
          <a:ln w="25400">
            <a:solidFill>
              <a:srgbClr val="FF0000"/>
            </a:solidFill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de-CH"/>
          </a:p>
        </p:txBody>
      </p:sp>
      <p:sp>
        <p:nvSpPr>
          <p:cNvPr id="35" name="Freeform 34"/>
          <p:cNvSpPr/>
          <p:nvPr/>
        </p:nvSpPr>
        <p:spPr>
          <a:xfrm>
            <a:off x="4900617" y="3429000"/>
            <a:ext cx="3322683" cy="582982"/>
          </a:xfrm>
          <a:custGeom>
            <a:avLst/>
            <a:gdLst>
              <a:gd name="connsiteX0" fmla="*/ 0 w 2957689"/>
              <a:gd name="connsiteY0" fmla="*/ 551274 h 641585"/>
              <a:gd name="connsiteX1" fmla="*/ 699911 w 2957689"/>
              <a:gd name="connsiteY1" fmla="*/ 551274 h 641585"/>
              <a:gd name="connsiteX2" fmla="*/ 1027289 w 2957689"/>
              <a:gd name="connsiteY2" fmla="*/ 9407 h 641585"/>
              <a:gd name="connsiteX3" fmla="*/ 1241778 w 2957689"/>
              <a:gd name="connsiteY3" fmla="*/ 494830 h 641585"/>
              <a:gd name="connsiteX4" fmla="*/ 2957689 w 2957689"/>
              <a:gd name="connsiteY4" fmla="*/ 483541 h 641585"/>
              <a:gd name="connsiteX0" fmla="*/ 0 w 2957689"/>
              <a:gd name="connsiteY0" fmla="*/ 551274 h 641585"/>
              <a:gd name="connsiteX1" fmla="*/ 699911 w 2957689"/>
              <a:gd name="connsiteY1" fmla="*/ 551274 h 641585"/>
              <a:gd name="connsiteX2" fmla="*/ 1027289 w 2957689"/>
              <a:gd name="connsiteY2" fmla="*/ 9407 h 641585"/>
              <a:gd name="connsiteX3" fmla="*/ 1241778 w 2957689"/>
              <a:gd name="connsiteY3" fmla="*/ 494830 h 641585"/>
              <a:gd name="connsiteX4" fmla="*/ 2957689 w 2957689"/>
              <a:gd name="connsiteY4" fmla="*/ 483541 h 641585"/>
              <a:gd name="connsiteX0" fmla="*/ 0 w 2957689"/>
              <a:gd name="connsiteY0" fmla="*/ 581378 h 671689"/>
              <a:gd name="connsiteX1" fmla="*/ 699911 w 2957689"/>
              <a:gd name="connsiteY1" fmla="*/ 581378 h 671689"/>
              <a:gd name="connsiteX2" fmla="*/ 1027289 w 2957689"/>
              <a:gd name="connsiteY2" fmla="*/ 39511 h 671689"/>
              <a:gd name="connsiteX3" fmla="*/ 1215083 w 2957689"/>
              <a:gd name="connsiteY3" fmla="*/ 344311 h 671689"/>
              <a:gd name="connsiteX4" fmla="*/ 1241778 w 2957689"/>
              <a:gd name="connsiteY4" fmla="*/ 524934 h 671689"/>
              <a:gd name="connsiteX5" fmla="*/ 2957689 w 2957689"/>
              <a:gd name="connsiteY5" fmla="*/ 513645 h 671689"/>
              <a:gd name="connsiteX0" fmla="*/ 0 w 2957689"/>
              <a:gd name="connsiteY0" fmla="*/ 581378 h 671689"/>
              <a:gd name="connsiteX1" fmla="*/ 699911 w 2957689"/>
              <a:gd name="connsiteY1" fmla="*/ 581378 h 671689"/>
              <a:gd name="connsiteX2" fmla="*/ 1027289 w 2957689"/>
              <a:gd name="connsiteY2" fmla="*/ 39511 h 671689"/>
              <a:gd name="connsiteX3" fmla="*/ 1215083 w 2957689"/>
              <a:gd name="connsiteY3" fmla="*/ 344311 h 671689"/>
              <a:gd name="connsiteX4" fmla="*/ 1578270 w 2957689"/>
              <a:gd name="connsiteY4" fmla="*/ 524934 h 671689"/>
              <a:gd name="connsiteX5" fmla="*/ 2957689 w 2957689"/>
              <a:gd name="connsiteY5" fmla="*/ 513645 h 671689"/>
              <a:gd name="connsiteX0" fmla="*/ 0 w 2957689"/>
              <a:gd name="connsiteY0" fmla="*/ 557573 h 647884"/>
              <a:gd name="connsiteX1" fmla="*/ 699911 w 2957689"/>
              <a:gd name="connsiteY1" fmla="*/ 557573 h 647884"/>
              <a:gd name="connsiteX2" fmla="*/ 1027289 w 2957689"/>
              <a:gd name="connsiteY2" fmla="*/ 15706 h 647884"/>
              <a:gd name="connsiteX3" fmla="*/ 1215083 w 2957689"/>
              <a:gd name="connsiteY3" fmla="*/ 463336 h 647884"/>
              <a:gd name="connsiteX4" fmla="*/ 1578270 w 2957689"/>
              <a:gd name="connsiteY4" fmla="*/ 501129 h 647884"/>
              <a:gd name="connsiteX5" fmla="*/ 2957689 w 2957689"/>
              <a:gd name="connsiteY5" fmla="*/ 489840 h 647884"/>
              <a:gd name="connsiteX0" fmla="*/ 0 w 2957689"/>
              <a:gd name="connsiteY0" fmla="*/ 557573 h 647884"/>
              <a:gd name="connsiteX1" fmla="*/ 699911 w 2957689"/>
              <a:gd name="connsiteY1" fmla="*/ 557573 h 647884"/>
              <a:gd name="connsiteX2" fmla="*/ 1027289 w 2957689"/>
              <a:gd name="connsiteY2" fmla="*/ 15706 h 647884"/>
              <a:gd name="connsiteX3" fmla="*/ 1215083 w 2957689"/>
              <a:gd name="connsiteY3" fmla="*/ 463336 h 647884"/>
              <a:gd name="connsiteX4" fmla="*/ 1578270 w 2957689"/>
              <a:gd name="connsiteY4" fmla="*/ 501129 h 647884"/>
              <a:gd name="connsiteX5" fmla="*/ 2957689 w 2957689"/>
              <a:gd name="connsiteY5" fmla="*/ 489840 h 647884"/>
              <a:gd name="connsiteX0" fmla="*/ 0 w 2957689"/>
              <a:gd name="connsiteY0" fmla="*/ 557573 h 647884"/>
              <a:gd name="connsiteX1" fmla="*/ 699911 w 2957689"/>
              <a:gd name="connsiteY1" fmla="*/ 557573 h 647884"/>
              <a:gd name="connsiteX2" fmla="*/ 1027289 w 2957689"/>
              <a:gd name="connsiteY2" fmla="*/ 15706 h 647884"/>
              <a:gd name="connsiteX3" fmla="*/ 1215083 w 2957689"/>
              <a:gd name="connsiteY3" fmla="*/ 463336 h 647884"/>
              <a:gd name="connsiteX4" fmla="*/ 1578270 w 2957689"/>
              <a:gd name="connsiteY4" fmla="*/ 501129 h 647884"/>
              <a:gd name="connsiteX5" fmla="*/ 2957689 w 2957689"/>
              <a:gd name="connsiteY5" fmla="*/ 489840 h 647884"/>
              <a:gd name="connsiteX0" fmla="*/ 0 w 2957689"/>
              <a:gd name="connsiteY0" fmla="*/ 557573 h 602728"/>
              <a:gd name="connsiteX1" fmla="*/ 699911 w 2957689"/>
              <a:gd name="connsiteY1" fmla="*/ 557573 h 602728"/>
              <a:gd name="connsiteX2" fmla="*/ 1027289 w 2957689"/>
              <a:gd name="connsiteY2" fmla="*/ 15706 h 602728"/>
              <a:gd name="connsiteX3" fmla="*/ 1215083 w 2957689"/>
              <a:gd name="connsiteY3" fmla="*/ 463336 h 602728"/>
              <a:gd name="connsiteX4" fmla="*/ 1578270 w 2957689"/>
              <a:gd name="connsiteY4" fmla="*/ 501129 h 602728"/>
              <a:gd name="connsiteX5" fmla="*/ 2957689 w 2957689"/>
              <a:gd name="connsiteY5" fmla="*/ 489840 h 602728"/>
              <a:gd name="connsiteX0" fmla="*/ 0 w 2957689"/>
              <a:gd name="connsiteY0" fmla="*/ 557573 h 597980"/>
              <a:gd name="connsiteX1" fmla="*/ 699911 w 2957689"/>
              <a:gd name="connsiteY1" fmla="*/ 557573 h 597980"/>
              <a:gd name="connsiteX2" fmla="*/ 1027289 w 2957689"/>
              <a:gd name="connsiteY2" fmla="*/ 15706 h 597980"/>
              <a:gd name="connsiteX3" fmla="*/ 1215083 w 2957689"/>
              <a:gd name="connsiteY3" fmla="*/ 463336 h 597980"/>
              <a:gd name="connsiteX4" fmla="*/ 1578270 w 2957689"/>
              <a:gd name="connsiteY4" fmla="*/ 501129 h 597980"/>
              <a:gd name="connsiteX5" fmla="*/ 2957689 w 2957689"/>
              <a:gd name="connsiteY5" fmla="*/ 489840 h 597980"/>
              <a:gd name="connsiteX0" fmla="*/ 0 w 2957689"/>
              <a:gd name="connsiteY0" fmla="*/ 557573 h 597980"/>
              <a:gd name="connsiteX1" fmla="*/ 699911 w 2957689"/>
              <a:gd name="connsiteY1" fmla="*/ 557573 h 597980"/>
              <a:gd name="connsiteX2" fmla="*/ 1027289 w 2957689"/>
              <a:gd name="connsiteY2" fmla="*/ 15706 h 597980"/>
              <a:gd name="connsiteX3" fmla="*/ 1215083 w 2957689"/>
              <a:gd name="connsiteY3" fmla="*/ 463336 h 597980"/>
              <a:gd name="connsiteX4" fmla="*/ 1578270 w 2957689"/>
              <a:gd name="connsiteY4" fmla="*/ 501129 h 597980"/>
              <a:gd name="connsiteX5" fmla="*/ 2957689 w 2957689"/>
              <a:gd name="connsiteY5" fmla="*/ 489840 h 597980"/>
              <a:gd name="connsiteX0" fmla="*/ 0 w 2957689"/>
              <a:gd name="connsiteY0" fmla="*/ 557573 h 597980"/>
              <a:gd name="connsiteX1" fmla="*/ 699911 w 2957689"/>
              <a:gd name="connsiteY1" fmla="*/ 557573 h 597980"/>
              <a:gd name="connsiteX2" fmla="*/ 1027289 w 2957689"/>
              <a:gd name="connsiteY2" fmla="*/ 15706 h 597980"/>
              <a:gd name="connsiteX3" fmla="*/ 1215083 w 2957689"/>
              <a:gd name="connsiteY3" fmla="*/ 463336 h 597980"/>
              <a:gd name="connsiteX4" fmla="*/ 1578270 w 2957689"/>
              <a:gd name="connsiteY4" fmla="*/ 501129 h 597980"/>
              <a:gd name="connsiteX5" fmla="*/ 2957689 w 2957689"/>
              <a:gd name="connsiteY5" fmla="*/ 489840 h 597980"/>
              <a:gd name="connsiteX0" fmla="*/ 0 w 2957689"/>
              <a:gd name="connsiteY0" fmla="*/ 557573 h 597980"/>
              <a:gd name="connsiteX1" fmla="*/ 699911 w 2957689"/>
              <a:gd name="connsiteY1" fmla="*/ 557573 h 597980"/>
              <a:gd name="connsiteX2" fmla="*/ 1027289 w 2957689"/>
              <a:gd name="connsiteY2" fmla="*/ 15706 h 597980"/>
              <a:gd name="connsiteX3" fmla="*/ 1215083 w 2957689"/>
              <a:gd name="connsiteY3" fmla="*/ 463336 h 597980"/>
              <a:gd name="connsiteX4" fmla="*/ 1578270 w 2957689"/>
              <a:gd name="connsiteY4" fmla="*/ 501129 h 597980"/>
              <a:gd name="connsiteX5" fmla="*/ 2957689 w 2957689"/>
              <a:gd name="connsiteY5" fmla="*/ 489840 h 597980"/>
              <a:gd name="connsiteX0" fmla="*/ 0 w 2957689"/>
              <a:gd name="connsiteY0" fmla="*/ 549966 h 598559"/>
              <a:gd name="connsiteX1" fmla="*/ 699911 w 2957689"/>
              <a:gd name="connsiteY1" fmla="*/ 549966 h 598559"/>
              <a:gd name="connsiteX2" fmla="*/ 1027289 w 2957689"/>
              <a:gd name="connsiteY2" fmla="*/ 8099 h 598559"/>
              <a:gd name="connsiteX3" fmla="*/ 1215083 w 2957689"/>
              <a:gd name="connsiteY3" fmla="*/ 598559 h 598559"/>
              <a:gd name="connsiteX4" fmla="*/ 1578270 w 2957689"/>
              <a:gd name="connsiteY4" fmla="*/ 493522 h 598559"/>
              <a:gd name="connsiteX5" fmla="*/ 2957689 w 2957689"/>
              <a:gd name="connsiteY5" fmla="*/ 482233 h 598559"/>
              <a:gd name="connsiteX0" fmla="*/ 0 w 2957689"/>
              <a:gd name="connsiteY0" fmla="*/ 549966 h 598559"/>
              <a:gd name="connsiteX1" fmla="*/ 699911 w 2957689"/>
              <a:gd name="connsiteY1" fmla="*/ 549966 h 598559"/>
              <a:gd name="connsiteX2" fmla="*/ 1027289 w 2957689"/>
              <a:gd name="connsiteY2" fmla="*/ 8099 h 598559"/>
              <a:gd name="connsiteX3" fmla="*/ 1215083 w 2957689"/>
              <a:gd name="connsiteY3" fmla="*/ 598559 h 598559"/>
              <a:gd name="connsiteX4" fmla="*/ 1578270 w 2957689"/>
              <a:gd name="connsiteY4" fmla="*/ 493522 h 598559"/>
              <a:gd name="connsiteX5" fmla="*/ 2957689 w 2957689"/>
              <a:gd name="connsiteY5" fmla="*/ 482233 h 598559"/>
              <a:gd name="connsiteX0" fmla="*/ 0 w 2957689"/>
              <a:gd name="connsiteY0" fmla="*/ 549966 h 696396"/>
              <a:gd name="connsiteX1" fmla="*/ 699911 w 2957689"/>
              <a:gd name="connsiteY1" fmla="*/ 549966 h 696396"/>
              <a:gd name="connsiteX2" fmla="*/ 1027289 w 2957689"/>
              <a:gd name="connsiteY2" fmla="*/ 8099 h 696396"/>
              <a:gd name="connsiteX3" fmla="*/ 1215083 w 2957689"/>
              <a:gd name="connsiteY3" fmla="*/ 598559 h 696396"/>
              <a:gd name="connsiteX4" fmla="*/ 1230489 w 2957689"/>
              <a:gd name="connsiteY4" fmla="*/ 595121 h 696396"/>
              <a:gd name="connsiteX5" fmla="*/ 1578270 w 2957689"/>
              <a:gd name="connsiteY5" fmla="*/ 493522 h 696396"/>
              <a:gd name="connsiteX6" fmla="*/ 2957689 w 2957689"/>
              <a:gd name="connsiteY6" fmla="*/ 482233 h 696396"/>
              <a:gd name="connsiteX0" fmla="*/ 0 w 2957689"/>
              <a:gd name="connsiteY0" fmla="*/ 549966 h 696396"/>
              <a:gd name="connsiteX1" fmla="*/ 699911 w 2957689"/>
              <a:gd name="connsiteY1" fmla="*/ 549966 h 696396"/>
              <a:gd name="connsiteX2" fmla="*/ 1027289 w 2957689"/>
              <a:gd name="connsiteY2" fmla="*/ 8099 h 696396"/>
              <a:gd name="connsiteX3" fmla="*/ 1215083 w 2957689"/>
              <a:gd name="connsiteY3" fmla="*/ 598559 h 696396"/>
              <a:gd name="connsiteX4" fmla="*/ 1230489 w 2957689"/>
              <a:gd name="connsiteY4" fmla="*/ 595121 h 696396"/>
              <a:gd name="connsiteX5" fmla="*/ 1578270 w 2957689"/>
              <a:gd name="connsiteY5" fmla="*/ 493522 h 696396"/>
              <a:gd name="connsiteX6" fmla="*/ 2957689 w 2957689"/>
              <a:gd name="connsiteY6" fmla="*/ 482233 h 696396"/>
              <a:gd name="connsiteX0" fmla="*/ 0 w 2957689"/>
              <a:gd name="connsiteY0" fmla="*/ 549966 h 696396"/>
              <a:gd name="connsiteX1" fmla="*/ 699911 w 2957689"/>
              <a:gd name="connsiteY1" fmla="*/ 549966 h 696396"/>
              <a:gd name="connsiteX2" fmla="*/ 1027289 w 2957689"/>
              <a:gd name="connsiteY2" fmla="*/ 8099 h 696396"/>
              <a:gd name="connsiteX3" fmla="*/ 1215083 w 2957689"/>
              <a:gd name="connsiteY3" fmla="*/ 598559 h 696396"/>
              <a:gd name="connsiteX4" fmla="*/ 1230489 w 2957689"/>
              <a:gd name="connsiteY4" fmla="*/ 595121 h 696396"/>
              <a:gd name="connsiteX5" fmla="*/ 1578270 w 2957689"/>
              <a:gd name="connsiteY5" fmla="*/ 493522 h 696396"/>
              <a:gd name="connsiteX6" fmla="*/ 2957689 w 2957689"/>
              <a:gd name="connsiteY6" fmla="*/ 482233 h 696396"/>
              <a:gd name="connsiteX0" fmla="*/ 0 w 2957689"/>
              <a:gd name="connsiteY0" fmla="*/ 615301 h 676133"/>
              <a:gd name="connsiteX1" fmla="*/ 699911 w 2957689"/>
              <a:gd name="connsiteY1" fmla="*/ 615301 h 676133"/>
              <a:gd name="connsiteX2" fmla="*/ 1027289 w 2957689"/>
              <a:gd name="connsiteY2" fmla="*/ 73434 h 676133"/>
              <a:gd name="connsiteX3" fmla="*/ 1215083 w 2957689"/>
              <a:gd name="connsiteY3" fmla="*/ 663894 h 676133"/>
              <a:gd name="connsiteX4" fmla="*/ 1457442 w 2957689"/>
              <a:gd name="connsiteY4" fmla="*/ 0 h 676133"/>
              <a:gd name="connsiteX5" fmla="*/ 1578270 w 2957689"/>
              <a:gd name="connsiteY5" fmla="*/ 558857 h 676133"/>
              <a:gd name="connsiteX6" fmla="*/ 2957689 w 2957689"/>
              <a:gd name="connsiteY6" fmla="*/ 547568 h 676133"/>
              <a:gd name="connsiteX0" fmla="*/ 0 w 2957689"/>
              <a:gd name="connsiteY0" fmla="*/ 696205 h 736612"/>
              <a:gd name="connsiteX1" fmla="*/ 699911 w 2957689"/>
              <a:gd name="connsiteY1" fmla="*/ 696205 h 736612"/>
              <a:gd name="connsiteX2" fmla="*/ 1027289 w 2957689"/>
              <a:gd name="connsiteY2" fmla="*/ 154338 h 736612"/>
              <a:gd name="connsiteX3" fmla="*/ 1457442 w 2957689"/>
              <a:gd name="connsiteY3" fmla="*/ 80904 h 736612"/>
              <a:gd name="connsiteX4" fmla="*/ 1578270 w 2957689"/>
              <a:gd name="connsiteY4" fmla="*/ 639761 h 736612"/>
              <a:gd name="connsiteX5" fmla="*/ 2957689 w 2957689"/>
              <a:gd name="connsiteY5" fmla="*/ 628472 h 736612"/>
              <a:gd name="connsiteX0" fmla="*/ 0 w 2957689"/>
              <a:gd name="connsiteY0" fmla="*/ 548319 h 667934"/>
              <a:gd name="connsiteX1" fmla="*/ 699911 w 2957689"/>
              <a:gd name="connsiteY1" fmla="*/ 548319 h 667934"/>
              <a:gd name="connsiteX2" fmla="*/ 1027289 w 2957689"/>
              <a:gd name="connsiteY2" fmla="*/ 6452 h 667934"/>
              <a:gd name="connsiteX3" fmla="*/ 1282752 w 2957689"/>
              <a:gd name="connsiteY3" fmla="*/ 587030 h 667934"/>
              <a:gd name="connsiteX4" fmla="*/ 1578270 w 2957689"/>
              <a:gd name="connsiteY4" fmla="*/ 491875 h 667934"/>
              <a:gd name="connsiteX5" fmla="*/ 2957689 w 2957689"/>
              <a:gd name="connsiteY5" fmla="*/ 480586 h 667934"/>
              <a:gd name="connsiteX0" fmla="*/ 0 w 2957689"/>
              <a:gd name="connsiteY0" fmla="*/ 548319 h 667934"/>
              <a:gd name="connsiteX1" fmla="*/ 699911 w 2957689"/>
              <a:gd name="connsiteY1" fmla="*/ 548319 h 667934"/>
              <a:gd name="connsiteX2" fmla="*/ 1027289 w 2957689"/>
              <a:gd name="connsiteY2" fmla="*/ 6452 h 667934"/>
              <a:gd name="connsiteX3" fmla="*/ 1282752 w 2957689"/>
              <a:gd name="connsiteY3" fmla="*/ 587030 h 667934"/>
              <a:gd name="connsiteX4" fmla="*/ 1578270 w 2957689"/>
              <a:gd name="connsiteY4" fmla="*/ 491875 h 667934"/>
              <a:gd name="connsiteX5" fmla="*/ 2957689 w 2957689"/>
              <a:gd name="connsiteY5" fmla="*/ 480586 h 667934"/>
              <a:gd name="connsiteX0" fmla="*/ 0 w 2957689"/>
              <a:gd name="connsiteY0" fmla="*/ 548319 h 667934"/>
              <a:gd name="connsiteX1" fmla="*/ 699911 w 2957689"/>
              <a:gd name="connsiteY1" fmla="*/ 548319 h 667934"/>
              <a:gd name="connsiteX2" fmla="*/ 1027289 w 2957689"/>
              <a:gd name="connsiteY2" fmla="*/ 6452 h 667934"/>
              <a:gd name="connsiteX3" fmla="*/ 1282752 w 2957689"/>
              <a:gd name="connsiteY3" fmla="*/ 587030 h 667934"/>
              <a:gd name="connsiteX4" fmla="*/ 1578270 w 2957689"/>
              <a:gd name="connsiteY4" fmla="*/ 491875 h 667934"/>
              <a:gd name="connsiteX5" fmla="*/ 2957689 w 2957689"/>
              <a:gd name="connsiteY5" fmla="*/ 480586 h 667934"/>
              <a:gd name="connsiteX0" fmla="*/ 0 w 2957689"/>
              <a:gd name="connsiteY0" fmla="*/ 548319 h 602151"/>
              <a:gd name="connsiteX1" fmla="*/ 699911 w 2957689"/>
              <a:gd name="connsiteY1" fmla="*/ 548319 h 602151"/>
              <a:gd name="connsiteX2" fmla="*/ 1027289 w 2957689"/>
              <a:gd name="connsiteY2" fmla="*/ 6452 h 602151"/>
              <a:gd name="connsiteX3" fmla="*/ 1282752 w 2957689"/>
              <a:gd name="connsiteY3" fmla="*/ 587030 h 602151"/>
              <a:gd name="connsiteX4" fmla="*/ 1578270 w 2957689"/>
              <a:gd name="connsiteY4" fmla="*/ 491875 h 602151"/>
              <a:gd name="connsiteX5" fmla="*/ 2957689 w 2957689"/>
              <a:gd name="connsiteY5" fmla="*/ 480586 h 602151"/>
              <a:gd name="connsiteX0" fmla="*/ 0 w 2957689"/>
              <a:gd name="connsiteY0" fmla="*/ 548319 h 588726"/>
              <a:gd name="connsiteX1" fmla="*/ 699911 w 2957689"/>
              <a:gd name="connsiteY1" fmla="*/ 548319 h 588726"/>
              <a:gd name="connsiteX2" fmla="*/ 1027289 w 2957689"/>
              <a:gd name="connsiteY2" fmla="*/ 6452 h 588726"/>
              <a:gd name="connsiteX3" fmla="*/ 1282752 w 2957689"/>
              <a:gd name="connsiteY3" fmla="*/ 587030 h 588726"/>
              <a:gd name="connsiteX4" fmla="*/ 1578270 w 2957689"/>
              <a:gd name="connsiteY4" fmla="*/ 491875 h 588726"/>
              <a:gd name="connsiteX5" fmla="*/ 2957689 w 2957689"/>
              <a:gd name="connsiteY5" fmla="*/ 480586 h 588726"/>
              <a:gd name="connsiteX0" fmla="*/ 0 w 2957689"/>
              <a:gd name="connsiteY0" fmla="*/ 548319 h 588726"/>
              <a:gd name="connsiteX1" fmla="*/ 699911 w 2957689"/>
              <a:gd name="connsiteY1" fmla="*/ 548319 h 588726"/>
              <a:gd name="connsiteX2" fmla="*/ 1027289 w 2957689"/>
              <a:gd name="connsiteY2" fmla="*/ 6452 h 588726"/>
              <a:gd name="connsiteX3" fmla="*/ 1282752 w 2957689"/>
              <a:gd name="connsiteY3" fmla="*/ 587030 h 588726"/>
              <a:gd name="connsiteX4" fmla="*/ 1578270 w 2957689"/>
              <a:gd name="connsiteY4" fmla="*/ 491875 h 588726"/>
              <a:gd name="connsiteX5" fmla="*/ 2062988 w 2957689"/>
              <a:gd name="connsiteY5" fmla="*/ 490855 h 588726"/>
              <a:gd name="connsiteX6" fmla="*/ 2957689 w 2957689"/>
              <a:gd name="connsiteY6" fmla="*/ 480586 h 588726"/>
              <a:gd name="connsiteX0" fmla="*/ 0 w 2957689"/>
              <a:gd name="connsiteY0" fmla="*/ 548319 h 588726"/>
              <a:gd name="connsiteX1" fmla="*/ 699911 w 2957689"/>
              <a:gd name="connsiteY1" fmla="*/ 548319 h 588726"/>
              <a:gd name="connsiteX2" fmla="*/ 1027289 w 2957689"/>
              <a:gd name="connsiteY2" fmla="*/ 6452 h 588726"/>
              <a:gd name="connsiteX3" fmla="*/ 1282752 w 2957689"/>
              <a:gd name="connsiteY3" fmla="*/ 587030 h 588726"/>
              <a:gd name="connsiteX4" fmla="*/ 1578270 w 2957689"/>
              <a:gd name="connsiteY4" fmla="*/ 491875 h 588726"/>
              <a:gd name="connsiteX5" fmla="*/ 2957689 w 2957689"/>
              <a:gd name="connsiteY5" fmla="*/ 480586 h 588726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480586 h 666052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480586 h 666052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480586 h 666052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480586 h 666052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623416 h 666052"/>
              <a:gd name="connsiteX0" fmla="*/ 0 w 2957689"/>
              <a:gd name="connsiteY0" fmla="*/ 960932 h 1078665"/>
              <a:gd name="connsiteX1" fmla="*/ 699911 w 2957689"/>
              <a:gd name="connsiteY1" fmla="*/ 960932 h 1078665"/>
              <a:gd name="connsiteX2" fmla="*/ 1027289 w 2957689"/>
              <a:gd name="connsiteY2" fmla="*/ 419065 h 1078665"/>
              <a:gd name="connsiteX3" fmla="*/ 1282752 w 2957689"/>
              <a:gd name="connsiteY3" fmla="*/ 999643 h 1078665"/>
              <a:gd name="connsiteX4" fmla="*/ 2957689 w 2957689"/>
              <a:gd name="connsiteY4" fmla="*/ 10443 h 1078665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580459 h 666052"/>
              <a:gd name="connsiteX0" fmla="*/ 0 w 2957689"/>
              <a:gd name="connsiteY0" fmla="*/ 739162 h 779569"/>
              <a:gd name="connsiteX1" fmla="*/ 699911 w 2957689"/>
              <a:gd name="connsiteY1" fmla="*/ 739162 h 779569"/>
              <a:gd name="connsiteX2" fmla="*/ 1027289 w 2957689"/>
              <a:gd name="connsiteY2" fmla="*/ 197295 h 779569"/>
              <a:gd name="connsiteX3" fmla="*/ 1282752 w 2957689"/>
              <a:gd name="connsiteY3" fmla="*/ 80904 h 779569"/>
              <a:gd name="connsiteX4" fmla="*/ 2957689 w 2957689"/>
              <a:gd name="connsiteY4" fmla="*/ 771302 h 779569"/>
              <a:gd name="connsiteX0" fmla="*/ 0 w 2957689"/>
              <a:gd name="connsiteY0" fmla="*/ 542575 h 617351"/>
              <a:gd name="connsiteX1" fmla="*/ 699911 w 2957689"/>
              <a:gd name="connsiteY1" fmla="*/ 542575 h 617351"/>
              <a:gd name="connsiteX2" fmla="*/ 1027289 w 2957689"/>
              <a:gd name="connsiteY2" fmla="*/ 708 h 617351"/>
              <a:gd name="connsiteX3" fmla="*/ 1282752 w 2957689"/>
              <a:gd name="connsiteY3" fmla="*/ 538329 h 617351"/>
              <a:gd name="connsiteX4" fmla="*/ 2957689 w 2957689"/>
              <a:gd name="connsiteY4" fmla="*/ 574715 h 617351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74715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74715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206363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219390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219390 w 2957689"/>
              <a:gd name="connsiteY1" fmla="*/ 542575 h 582982"/>
              <a:gd name="connsiteX2" fmla="*/ 611772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219390 w 2957689"/>
              <a:gd name="connsiteY1" fmla="*/ 542575 h 582982"/>
              <a:gd name="connsiteX2" fmla="*/ 611772 w 2957689"/>
              <a:gd name="connsiteY2" fmla="*/ 708 h 582982"/>
              <a:gd name="connsiteX3" fmla="*/ 867235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219390 w 2957689"/>
              <a:gd name="connsiteY1" fmla="*/ 542575 h 582982"/>
              <a:gd name="connsiteX2" fmla="*/ 611772 w 2957689"/>
              <a:gd name="connsiteY2" fmla="*/ 708 h 582982"/>
              <a:gd name="connsiteX3" fmla="*/ 906747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219390 w 2957689"/>
              <a:gd name="connsiteY1" fmla="*/ 542575 h 582982"/>
              <a:gd name="connsiteX2" fmla="*/ 611772 w 2957689"/>
              <a:gd name="connsiteY2" fmla="*/ 708 h 582982"/>
              <a:gd name="connsiteX3" fmla="*/ 906747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219390 w 2957689"/>
              <a:gd name="connsiteY1" fmla="*/ 542575 h 582982"/>
              <a:gd name="connsiteX2" fmla="*/ 611772 w 2957689"/>
              <a:gd name="connsiteY2" fmla="*/ 708 h 582982"/>
              <a:gd name="connsiteX3" fmla="*/ 906747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219390 w 2957689"/>
              <a:gd name="connsiteY1" fmla="*/ 542575 h 582982"/>
              <a:gd name="connsiteX2" fmla="*/ 611772 w 2957689"/>
              <a:gd name="connsiteY2" fmla="*/ 708 h 582982"/>
              <a:gd name="connsiteX3" fmla="*/ 906747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219390 w 2957689"/>
              <a:gd name="connsiteY1" fmla="*/ 542575 h 582982"/>
              <a:gd name="connsiteX2" fmla="*/ 611772 w 2957689"/>
              <a:gd name="connsiteY2" fmla="*/ 708 h 582982"/>
              <a:gd name="connsiteX3" fmla="*/ 906747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219390 w 2957689"/>
              <a:gd name="connsiteY1" fmla="*/ 542575 h 582982"/>
              <a:gd name="connsiteX2" fmla="*/ 611772 w 2957689"/>
              <a:gd name="connsiteY2" fmla="*/ 708 h 582982"/>
              <a:gd name="connsiteX3" fmla="*/ 906747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219390 w 2957689"/>
              <a:gd name="connsiteY1" fmla="*/ 542575 h 582982"/>
              <a:gd name="connsiteX2" fmla="*/ 611772 w 2957689"/>
              <a:gd name="connsiteY2" fmla="*/ 708 h 582982"/>
              <a:gd name="connsiteX3" fmla="*/ 906747 w 2957689"/>
              <a:gd name="connsiteY3" fmla="*/ 538329 h 582982"/>
              <a:gd name="connsiteX4" fmla="*/ 2957689 w 2957689"/>
              <a:gd name="connsiteY4" fmla="*/ 531758 h 582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7689" h="582982">
                <a:moveTo>
                  <a:pt x="0" y="542575"/>
                </a:moveTo>
                <a:lnTo>
                  <a:pt x="219390" y="542575"/>
                </a:lnTo>
                <a:cubicBezTo>
                  <a:pt x="401190" y="582982"/>
                  <a:pt x="497213" y="1416"/>
                  <a:pt x="611772" y="708"/>
                </a:cubicBezTo>
                <a:cubicBezTo>
                  <a:pt x="726331" y="0"/>
                  <a:pt x="814917" y="457425"/>
                  <a:pt x="906747" y="538329"/>
                </a:cubicBezTo>
                <a:cubicBezTo>
                  <a:pt x="1008147" y="544063"/>
                  <a:pt x="2274042" y="533948"/>
                  <a:pt x="2957689" y="531758"/>
                </a:cubicBezTo>
              </a:path>
            </a:pathLst>
          </a:custGeom>
          <a:ln w="25400">
            <a:solidFill>
              <a:srgbClr val="FF0000"/>
            </a:solidFill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de-CH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Difference-of-Gaussian (DoG)</a:t>
            </a:r>
            <a:endParaRPr lang="de-CH" smtClean="0"/>
          </a:p>
        </p:txBody>
      </p:sp>
      <p:sp>
        <p:nvSpPr>
          <p:cNvPr id="3686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K. Grauman, B. Leibe</a:t>
            </a:r>
          </a:p>
        </p:txBody>
      </p:sp>
      <p:grpSp>
        <p:nvGrpSpPr>
          <p:cNvPr id="50181" name="Group 5"/>
          <p:cNvGrpSpPr>
            <a:grpSpLocks/>
          </p:cNvGrpSpPr>
          <p:nvPr/>
        </p:nvGrpSpPr>
        <p:grpSpPr bwMode="auto">
          <a:xfrm>
            <a:off x="769936" y="2138362"/>
            <a:ext cx="7715251" cy="4176713"/>
            <a:chOff x="565150" y="2420938"/>
            <a:chExt cx="7715250" cy="4176712"/>
          </a:xfrm>
        </p:grpSpPr>
        <p:pic>
          <p:nvPicPr>
            <p:cNvPr id="50182" name="Picture 4" descr="c-enhedg-laplap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156325" y="2420938"/>
              <a:ext cx="2016125" cy="2016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0183" name="Group 11"/>
            <p:cNvGrpSpPr>
              <a:grpSpLocks/>
            </p:cNvGrpSpPr>
            <p:nvPr/>
          </p:nvGrpSpPr>
          <p:grpSpPr bwMode="auto">
            <a:xfrm>
              <a:off x="565150" y="4897438"/>
              <a:ext cx="7715250" cy="1700212"/>
              <a:chOff x="565150" y="4897438"/>
              <a:chExt cx="7715250" cy="1700212"/>
            </a:xfrm>
          </p:grpSpPr>
          <p:pic>
            <p:nvPicPr>
              <p:cNvPr id="50184" name="Picture 5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156177" y="4899025"/>
                <a:ext cx="2170112" cy="1698625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</p:pic>
          <p:pic>
            <p:nvPicPr>
              <p:cNvPr id="50185" name="Picture 6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565150" y="4899025"/>
                <a:ext cx="2170113" cy="1698625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</p:pic>
          <p:pic>
            <p:nvPicPr>
              <p:cNvPr id="50186" name="Picture 7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6119813" y="4897438"/>
                <a:ext cx="2160587" cy="1700212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</p:pic>
          <p:sp>
            <p:nvSpPr>
              <p:cNvPr id="50187" name="Text Box 8"/>
              <p:cNvSpPr txBox="1">
                <a:spLocks noChangeArrowheads="1"/>
              </p:cNvSpPr>
              <p:nvPr/>
            </p:nvSpPr>
            <p:spPr bwMode="auto">
              <a:xfrm>
                <a:off x="2735263" y="5461000"/>
                <a:ext cx="431800" cy="519113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pl-PL" sz="2800" b="1"/>
                  <a:t>-</a:t>
                </a:r>
                <a:endParaRPr lang="en-US" sz="2800" b="1"/>
              </a:p>
            </p:txBody>
          </p:sp>
          <p:sp>
            <p:nvSpPr>
              <p:cNvPr id="50188" name="Text Box 9"/>
              <p:cNvSpPr txBox="1">
                <a:spLocks noChangeArrowheads="1"/>
              </p:cNvSpPr>
              <p:nvPr/>
            </p:nvSpPr>
            <p:spPr bwMode="auto">
              <a:xfrm>
                <a:off x="5507038" y="5403850"/>
                <a:ext cx="431800" cy="519113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pl-PL" sz="2800" b="1"/>
                  <a:t>=</a:t>
                </a:r>
                <a:endParaRPr lang="en-US" sz="2800" b="1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DoG</a:t>
            </a:r>
            <a:r>
              <a:rPr lang="en-US" dirty="0" smtClean="0"/>
              <a:t> – Efficient Computation</a:t>
            </a:r>
            <a:endParaRPr lang="de-CH" dirty="0" smtClean="0"/>
          </a:p>
        </p:txBody>
      </p:sp>
      <p:sp>
        <p:nvSpPr>
          <p:cNvPr id="512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Computation in Gaussian scale pyramid</a:t>
            </a:r>
            <a:endParaRPr lang="de-CH" smtClean="0"/>
          </a:p>
        </p:txBody>
      </p:sp>
      <p:sp>
        <p:nvSpPr>
          <p:cNvPr id="1741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K. Grauman, B. Leibe</a:t>
            </a:r>
          </a:p>
        </p:txBody>
      </p:sp>
      <p:grpSp>
        <p:nvGrpSpPr>
          <p:cNvPr id="51205" name="Group 39"/>
          <p:cNvGrpSpPr>
            <a:grpSpLocks/>
          </p:cNvGrpSpPr>
          <p:nvPr/>
        </p:nvGrpSpPr>
        <p:grpSpPr bwMode="auto">
          <a:xfrm>
            <a:off x="409575" y="1676400"/>
            <a:ext cx="8397875" cy="4483100"/>
            <a:chOff x="299979" y="1611314"/>
            <a:chExt cx="8397990" cy="4483136"/>
          </a:xfrm>
        </p:grpSpPr>
        <p:pic>
          <p:nvPicPr>
            <p:cNvPr id="51206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581796" y="1611314"/>
              <a:ext cx="6116173" cy="4483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07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68313" y="3879833"/>
              <a:ext cx="1692275" cy="135572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  <p:sp>
          <p:nvSpPr>
            <p:cNvPr id="51208" name="Freeform 10"/>
            <p:cNvSpPr>
              <a:spLocks/>
            </p:cNvSpPr>
            <p:nvPr/>
          </p:nvSpPr>
          <p:spPr bwMode="auto">
            <a:xfrm>
              <a:off x="3544888" y="3171808"/>
              <a:ext cx="560387" cy="850900"/>
            </a:xfrm>
            <a:custGeom>
              <a:avLst/>
              <a:gdLst>
                <a:gd name="T0" fmla="*/ 2147483647 w 353"/>
                <a:gd name="T1" fmla="*/ 2147483647 h 536"/>
                <a:gd name="T2" fmla="*/ 2147483647 w 353"/>
                <a:gd name="T3" fmla="*/ 2147483647 h 536"/>
                <a:gd name="T4" fmla="*/ 2147483647 w 353"/>
                <a:gd name="T5" fmla="*/ 2147483647 h 536"/>
                <a:gd name="T6" fmla="*/ 2147483647 w 353"/>
                <a:gd name="T7" fmla="*/ 0 h 5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53"/>
                <a:gd name="T13" fmla="*/ 0 h 536"/>
                <a:gd name="T14" fmla="*/ 353 w 353"/>
                <a:gd name="T15" fmla="*/ 536 h 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53" h="536">
                  <a:moveTo>
                    <a:pt x="194" y="536"/>
                  </a:moveTo>
                  <a:cubicBezTo>
                    <a:pt x="165" y="492"/>
                    <a:pt x="26" y="341"/>
                    <a:pt x="13" y="264"/>
                  </a:cubicBezTo>
                  <a:cubicBezTo>
                    <a:pt x="0" y="187"/>
                    <a:pt x="56" y="116"/>
                    <a:pt x="113" y="72"/>
                  </a:cubicBezTo>
                  <a:cubicBezTo>
                    <a:pt x="170" y="28"/>
                    <a:pt x="303" y="15"/>
                    <a:pt x="353" y="0"/>
                  </a:cubicBezTo>
                </a:path>
              </a:pathLst>
            </a:custGeom>
            <a:noFill/>
            <a:ln w="12700" cap="sq">
              <a:solidFill>
                <a:schemeClr val="tx1"/>
              </a:solidFill>
              <a:round/>
              <a:headEnd type="none" w="sm" len="sm"/>
              <a:tailEnd type="triangle" w="sm" len="sm"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51209" name="Picture 1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03238" y="2224071"/>
              <a:ext cx="1116012" cy="89376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  <p:grpSp>
          <p:nvGrpSpPr>
            <p:cNvPr id="51210" name="Group 27"/>
            <p:cNvGrpSpPr>
              <a:grpSpLocks/>
            </p:cNvGrpSpPr>
            <p:nvPr/>
          </p:nvGrpSpPr>
          <p:grpSpPr bwMode="auto">
            <a:xfrm>
              <a:off x="3262300" y="4387339"/>
              <a:ext cx="433388" cy="358775"/>
              <a:chOff x="3311525" y="4457683"/>
              <a:chExt cx="433388" cy="358775"/>
            </a:xfrm>
          </p:grpSpPr>
          <p:sp>
            <p:nvSpPr>
              <p:cNvPr id="51226" name="Freeform 12"/>
              <p:cNvSpPr>
                <a:spLocks/>
              </p:cNvSpPr>
              <p:nvPr/>
            </p:nvSpPr>
            <p:spPr bwMode="auto">
              <a:xfrm flipH="1">
                <a:off x="3635375" y="4492608"/>
                <a:ext cx="77788" cy="323850"/>
              </a:xfrm>
              <a:custGeom>
                <a:avLst/>
                <a:gdLst>
                  <a:gd name="T0" fmla="*/ 0 w 19"/>
                  <a:gd name="T1" fmla="*/ 2147483647 h 204"/>
                  <a:gd name="T2" fmla="*/ 2147483647 w 19"/>
                  <a:gd name="T3" fmla="*/ 2147483647 h 204"/>
                  <a:gd name="T4" fmla="*/ 2147483647 w 19"/>
                  <a:gd name="T5" fmla="*/ 0 h 204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204"/>
                  <a:gd name="T11" fmla="*/ 19 w 19"/>
                  <a:gd name="T12" fmla="*/ 204 h 20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204">
                    <a:moveTo>
                      <a:pt x="0" y="204"/>
                    </a:moveTo>
                    <a:cubicBezTo>
                      <a:pt x="3" y="188"/>
                      <a:pt x="19" y="140"/>
                      <a:pt x="19" y="106"/>
                    </a:cubicBezTo>
                    <a:cubicBezTo>
                      <a:pt x="19" y="72"/>
                      <a:pt x="5" y="22"/>
                      <a:pt x="1" y="0"/>
                    </a:cubicBezTo>
                  </a:path>
                </a:pathLst>
              </a:cu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27" name="Text Box 13"/>
              <p:cNvSpPr txBox="1">
                <a:spLocks noChangeArrowheads="1"/>
              </p:cNvSpPr>
              <p:nvPr/>
            </p:nvSpPr>
            <p:spPr bwMode="auto">
              <a:xfrm>
                <a:off x="3311525" y="4457683"/>
                <a:ext cx="433388" cy="336550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pl-PL" sz="1600" b="1" i="1">
                    <a:latin typeface="Symbol" pitchFamily="18" charset="2"/>
                  </a:rPr>
                  <a:t>s</a:t>
                </a:r>
                <a:endParaRPr lang="en-US" sz="1600" b="1" i="1">
                  <a:latin typeface="Symbol" pitchFamily="18" charset="2"/>
                </a:endParaRPr>
              </a:p>
            </p:txBody>
          </p:sp>
        </p:grpSp>
        <p:sp>
          <p:nvSpPr>
            <p:cNvPr id="51211" name="Text Box 15"/>
            <p:cNvSpPr txBox="1">
              <a:spLocks noChangeArrowheads="1"/>
            </p:cNvSpPr>
            <p:nvPr/>
          </p:nvSpPr>
          <p:spPr bwMode="auto">
            <a:xfrm>
              <a:off x="299979" y="5218137"/>
              <a:ext cx="1952597" cy="338554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l-PL" sz="1600" b="1" i="1"/>
                <a:t>Original image</a:t>
              </a:r>
              <a:r>
                <a:rPr lang="pl-PL" sz="1600" b="1" i="1">
                  <a:latin typeface="Symbol" pitchFamily="18" charset="2"/>
                </a:rPr>
                <a:t> </a:t>
              </a:r>
              <a:endParaRPr lang="en-US" sz="1600" b="1" i="1">
                <a:latin typeface="Symbol" pitchFamily="18" charset="2"/>
              </a:endParaRPr>
            </a:p>
          </p:txBody>
        </p:sp>
        <p:grpSp>
          <p:nvGrpSpPr>
            <p:cNvPr id="51212" name="Group 37"/>
            <p:cNvGrpSpPr>
              <a:grpSpLocks/>
            </p:cNvGrpSpPr>
            <p:nvPr/>
          </p:nvGrpSpPr>
          <p:grpSpPr bwMode="auto">
            <a:xfrm>
              <a:off x="2162142" y="4967315"/>
              <a:ext cx="1095390" cy="469900"/>
              <a:chOff x="2232026" y="4743433"/>
              <a:chExt cx="1095390" cy="469900"/>
            </a:xfrm>
          </p:grpSpPr>
          <p:sp>
            <p:nvSpPr>
              <p:cNvPr id="51224" name="Line 6"/>
              <p:cNvSpPr>
                <a:spLocks noChangeShapeType="1"/>
              </p:cNvSpPr>
              <p:nvPr/>
            </p:nvSpPr>
            <p:spPr bwMode="auto">
              <a:xfrm>
                <a:off x="2232026" y="5175232"/>
                <a:ext cx="1095390" cy="1587"/>
              </a:xfrm>
              <a:prstGeom prst="line">
                <a:avLst/>
              </a:prstGeom>
              <a:noFill/>
              <a:ln w="12700" cap="sq">
                <a:solidFill>
                  <a:srgbClr val="000000"/>
                </a:solidFill>
                <a:round/>
                <a:headEnd type="none" w="sm" len="sm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graphicFrame>
            <p:nvGraphicFramePr>
              <p:cNvPr id="51225" name="Object 3"/>
              <p:cNvGraphicFramePr>
                <a:graphicFrameLocks noChangeAspect="1"/>
              </p:cNvGraphicFramePr>
              <p:nvPr/>
            </p:nvGraphicFramePr>
            <p:xfrm>
              <a:off x="2373313" y="4743433"/>
              <a:ext cx="685800" cy="4699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1254" name="Microsoft Equation 3.0" r:id="rId7" imgW="444114" imgH="304536" progId="Equation.3">
                      <p:embed/>
                    </p:oleObj>
                  </mc:Choice>
                  <mc:Fallback>
                    <p:oleObj name="Microsoft Equation 3.0" r:id="rId7" imgW="444114" imgH="304536" progId="Equation.3">
                      <p:embed/>
                      <p:pic>
                        <p:nvPicPr>
                          <p:cNvPr id="0" name="Object 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373313" y="4743433"/>
                            <a:ext cx="685800" cy="46990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51213" name="Text Box 17"/>
            <p:cNvSpPr txBox="1">
              <a:spLocks noChangeArrowheads="1"/>
            </p:cNvSpPr>
            <p:nvPr/>
          </p:nvSpPr>
          <p:spPr bwMode="auto">
            <a:xfrm>
              <a:off x="482544" y="3100383"/>
              <a:ext cx="1606572" cy="58477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600" b="1" i="1"/>
                <a:t>S</a:t>
              </a:r>
              <a:r>
                <a:rPr lang="pl-PL" sz="1600" b="1" i="1"/>
                <a:t>ampling with</a:t>
              </a:r>
              <a:r>
                <a:rPr lang="en-US" sz="1600" b="1" i="1"/>
                <a:t/>
              </a:r>
              <a:br>
                <a:rPr lang="en-US" sz="1600" b="1" i="1"/>
              </a:br>
              <a:r>
                <a:rPr lang="pl-PL" sz="1600" b="1" i="1"/>
                <a:t>step </a:t>
              </a:r>
              <a:r>
                <a:rPr lang="pl-PL" sz="1600" b="1" i="1">
                  <a:latin typeface="Symbol" pitchFamily="18" charset="2"/>
                </a:rPr>
                <a:t>s</a:t>
              </a:r>
              <a:r>
                <a:rPr lang="pl-PL" sz="1600" b="1" i="1" baseline="30000">
                  <a:latin typeface="Symbol" pitchFamily="18" charset="2"/>
                </a:rPr>
                <a:t>4</a:t>
              </a:r>
              <a:r>
                <a:rPr lang="pl-PL" sz="1600" b="1" i="1">
                  <a:latin typeface="Symbol" pitchFamily="18" charset="2"/>
                </a:rPr>
                <a:t> </a:t>
              </a:r>
              <a:r>
                <a:rPr lang="pl-PL" sz="1600" b="1" i="1"/>
                <a:t>=2</a:t>
              </a:r>
              <a:endParaRPr lang="en-US" sz="1600" b="1" i="1"/>
            </a:p>
          </p:txBody>
        </p:sp>
        <p:grpSp>
          <p:nvGrpSpPr>
            <p:cNvPr id="51214" name="Group 28"/>
            <p:cNvGrpSpPr>
              <a:grpSpLocks/>
            </p:cNvGrpSpPr>
            <p:nvPr/>
          </p:nvGrpSpPr>
          <p:grpSpPr bwMode="auto">
            <a:xfrm>
              <a:off x="3262300" y="3931539"/>
              <a:ext cx="433388" cy="358775"/>
              <a:chOff x="3311525" y="4457683"/>
              <a:chExt cx="433388" cy="358775"/>
            </a:xfrm>
          </p:grpSpPr>
          <p:sp>
            <p:nvSpPr>
              <p:cNvPr id="51222" name="Freeform 12"/>
              <p:cNvSpPr>
                <a:spLocks/>
              </p:cNvSpPr>
              <p:nvPr/>
            </p:nvSpPr>
            <p:spPr bwMode="auto">
              <a:xfrm flipH="1">
                <a:off x="3635375" y="4492608"/>
                <a:ext cx="77788" cy="323850"/>
              </a:xfrm>
              <a:custGeom>
                <a:avLst/>
                <a:gdLst>
                  <a:gd name="T0" fmla="*/ 0 w 19"/>
                  <a:gd name="T1" fmla="*/ 2147483647 h 204"/>
                  <a:gd name="T2" fmla="*/ 2147483647 w 19"/>
                  <a:gd name="T3" fmla="*/ 2147483647 h 204"/>
                  <a:gd name="T4" fmla="*/ 2147483647 w 19"/>
                  <a:gd name="T5" fmla="*/ 0 h 204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204"/>
                  <a:gd name="T11" fmla="*/ 19 w 19"/>
                  <a:gd name="T12" fmla="*/ 204 h 20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204">
                    <a:moveTo>
                      <a:pt x="0" y="204"/>
                    </a:moveTo>
                    <a:cubicBezTo>
                      <a:pt x="3" y="188"/>
                      <a:pt x="19" y="140"/>
                      <a:pt x="19" y="106"/>
                    </a:cubicBezTo>
                    <a:cubicBezTo>
                      <a:pt x="19" y="72"/>
                      <a:pt x="5" y="22"/>
                      <a:pt x="1" y="0"/>
                    </a:cubicBezTo>
                  </a:path>
                </a:pathLst>
              </a:cu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23" name="Text Box 13"/>
              <p:cNvSpPr txBox="1">
                <a:spLocks noChangeArrowheads="1"/>
              </p:cNvSpPr>
              <p:nvPr/>
            </p:nvSpPr>
            <p:spPr bwMode="auto">
              <a:xfrm>
                <a:off x="3311525" y="4457683"/>
                <a:ext cx="433388" cy="336550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pl-PL" sz="1600" b="1" i="1">
                    <a:latin typeface="Symbol" pitchFamily="18" charset="2"/>
                  </a:rPr>
                  <a:t>s</a:t>
                </a:r>
                <a:endParaRPr lang="en-US" sz="1600" b="1" i="1">
                  <a:latin typeface="Symbol" pitchFamily="18" charset="2"/>
                </a:endParaRPr>
              </a:p>
            </p:txBody>
          </p:sp>
        </p:grpSp>
        <p:grpSp>
          <p:nvGrpSpPr>
            <p:cNvPr id="51215" name="Group 31"/>
            <p:cNvGrpSpPr>
              <a:grpSpLocks/>
            </p:cNvGrpSpPr>
            <p:nvPr/>
          </p:nvGrpSpPr>
          <p:grpSpPr bwMode="auto">
            <a:xfrm>
              <a:off x="3262300" y="5296455"/>
              <a:ext cx="433388" cy="358775"/>
              <a:chOff x="3311525" y="4457683"/>
              <a:chExt cx="433388" cy="358775"/>
            </a:xfrm>
          </p:grpSpPr>
          <p:sp>
            <p:nvSpPr>
              <p:cNvPr id="51220" name="Freeform 12"/>
              <p:cNvSpPr>
                <a:spLocks/>
              </p:cNvSpPr>
              <p:nvPr/>
            </p:nvSpPr>
            <p:spPr bwMode="auto">
              <a:xfrm flipH="1">
                <a:off x="3635375" y="4492608"/>
                <a:ext cx="77788" cy="323850"/>
              </a:xfrm>
              <a:custGeom>
                <a:avLst/>
                <a:gdLst>
                  <a:gd name="T0" fmla="*/ 0 w 19"/>
                  <a:gd name="T1" fmla="*/ 2147483647 h 204"/>
                  <a:gd name="T2" fmla="*/ 2147483647 w 19"/>
                  <a:gd name="T3" fmla="*/ 2147483647 h 204"/>
                  <a:gd name="T4" fmla="*/ 2147483647 w 19"/>
                  <a:gd name="T5" fmla="*/ 0 h 204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204"/>
                  <a:gd name="T11" fmla="*/ 19 w 19"/>
                  <a:gd name="T12" fmla="*/ 204 h 20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204">
                    <a:moveTo>
                      <a:pt x="0" y="204"/>
                    </a:moveTo>
                    <a:cubicBezTo>
                      <a:pt x="3" y="188"/>
                      <a:pt x="19" y="140"/>
                      <a:pt x="19" y="106"/>
                    </a:cubicBezTo>
                    <a:cubicBezTo>
                      <a:pt x="19" y="72"/>
                      <a:pt x="5" y="22"/>
                      <a:pt x="1" y="0"/>
                    </a:cubicBezTo>
                  </a:path>
                </a:pathLst>
              </a:cu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21" name="Text Box 13"/>
              <p:cNvSpPr txBox="1">
                <a:spLocks noChangeArrowheads="1"/>
              </p:cNvSpPr>
              <p:nvPr/>
            </p:nvSpPr>
            <p:spPr bwMode="auto">
              <a:xfrm>
                <a:off x="3311525" y="4457683"/>
                <a:ext cx="433388" cy="336550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pl-PL" sz="1600" b="1" i="1">
                    <a:latin typeface="Symbol" pitchFamily="18" charset="2"/>
                  </a:rPr>
                  <a:t>s</a:t>
                </a:r>
                <a:endParaRPr lang="en-US" sz="1600" b="1" i="1">
                  <a:latin typeface="Symbol" pitchFamily="18" charset="2"/>
                </a:endParaRPr>
              </a:p>
            </p:txBody>
          </p:sp>
        </p:grpSp>
        <p:grpSp>
          <p:nvGrpSpPr>
            <p:cNvPr id="51216" name="Group 34"/>
            <p:cNvGrpSpPr>
              <a:grpSpLocks/>
            </p:cNvGrpSpPr>
            <p:nvPr/>
          </p:nvGrpSpPr>
          <p:grpSpPr bwMode="auto">
            <a:xfrm>
              <a:off x="3262300" y="4830429"/>
              <a:ext cx="433388" cy="358775"/>
              <a:chOff x="3311525" y="4457683"/>
              <a:chExt cx="433388" cy="358775"/>
            </a:xfrm>
          </p:grpSpPr>
          <p:sp>
            <p:nvSpPr>
              <p:cNvPr id="51218" name="Freeform 12"/>
              <p:cNvSpPr>
                <a:spLocks/>
              </p:cNvSpPr>
              <p:nvPr/>
            </p:nvSpPr>
            <p:spPr bwMode="auto">
              <a:xfrm flipH="1">
                <a:off x="3635375" y="4492608"/>
                <a:ext cx="77788" cy="323850"/>
              </a:xfrm>
              <a:custGeom>
                <a:avLst/>
                <a:gdLst>
                  <a:gd name="T0" fmla="*/ 0 w 19"/>
                  <a:gd name="T1" fmla="*/ 2147483647 h 204"/>
                  <a:gd name="T2" fmla="*/ 2147483647 w 19"/>
                  <a:gd name="T3" fmla="*/ 2147483647 h 204"/>
                  <a:gd name="T4" fmla="*/ 2147483647 w 19"/>
                  <a:gd name="T5" fmla="*/ 0 h 204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204"/>
                  <a:gd name="T11" fmla="*/ 19 w 19"/>
                  <a:gd name="T12" fmla="*/ 204 h 20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204">
                    <a:moveTo>
                      <a:pt x="0" y="204"/>
                    </a:moveTo>
                    <a:cubicBezTo>
                      <a:pt x="3" y="188"/>
                      <a:pt x="19" y="140"/>
                      <a:pt x="19" y="106"/>
                    </a:cubicBezTo>
                    <a:cubicBezTo>
                      <a:pt x="19" y="72"/>
                      <a:pt x="5" y="22"/>
                      <a:pt x="1" y="0"/>
                    </a:cubicBezTo>
                  </a:path>
                </a:pathLst>
              </a:cu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19" name="Text Box 13"/>
              <p:cNvSpPr txBox="1">
                <a:spLocks noChangeArrowheads="1"/>
              </p:cNvSpPr>
              <p:nvPr/>
            </p:nvSpPr>
            <p:spPr bwMode="auto">
              <a:xfrm>
                <a:off x="3311525" y="4457683"/>
                <a:ext cx="433388" cy="336550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pl-PL" sz="1600" b="1" i="1">
                    <a:latin typeface="Symbol" pitchFamily="18" charset="2"/>
                  </a:rPr>
                  <a:t>s</a:t>
                </a:r>
                <a:endParaRPr lang="en-US" sz="1600" b="1" i="1">
                  <a:latin typeface="Symbol" pitchFamily="18" charset="2"/>
                </a:endParaRPr>
              </a:p>
            </p:txBody>
          </p:sp>
        </p:grpSp>
        <p:sp>
          <p:nvSpPr>
            <p:cNvPr id="51217" name="Line 6"/>
            <p:cNvSpPr>
              <a:spLocks noChangeShapeType="1"/>
            </p:cNvSpPr>
            <p:nvPr/>
          </p:nvSpPr>
          <p:spPr bwMode="auto">
            <a:xfrm flipH="1">
              <a:off x="2162142" y="3209922"/>
              <a:ext cx="1095390" cy="1587"/>
            </a:xfrm>
            <a:prstGeom prst="line">
              <a:avLst/>
            </a:prstGeom>
            <a:noFill/>
            <a:ln w="12700" cap="sq">
              <a:solidFill>
                <a:srgbClr val="000000"/>
              </a:solidFill>
              <a:round/>
              <a:headEnd type="none" w="sm" len="sm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Find local </a:t>
            </a:r>
            <a:r>
              <a:rPr lang="en-US" dirty="0"/>
              <a:t>maxima in </a:t>
            </a:r>
            <a:r>
              <a:rPr lang="en-US" dirty="0" smtClean="0"/>
              <a:t>position-scale space </a:t>
            </a:r>
            <a:r>
              <a:rPr lang="en-US" dirty="0"/>
              <a:t>of Difference-of-Gaussian</a:t>
            </a:r>
            <a:endParaRPr lang="de-CH" dirty="0"/>
          </a:p>
        </p:txBody>
      </p:sp>
      <p:sp>
        <p:nvSpPr>
          <p:cNvPr id="1639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K. Grauman, B. Leibe</a:t>
            </a:r>
          </a:p>
        </p:txBody>
      </p:sp>
      <p:pic>
        <p:nvPicPr>
          <p:cNvPr id="4813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6275" y="2930525"/>
            <a:ext cx="1681163" cy="1443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8134" name="Group 6"/>
          <p:cNvGrpSpPr>
            <a:grpSpLocks/>
          </p:cNvGrpSpPr>
          <p:nvPr/>
        </p:nvGrpSpPr>
        <p:grpSpPr bwMode="auto">
          <a:xfrm>
            <a:off x="2484438" y="1163638"/>
            <a:ext cx="3584575" cy="4924425"/>
            <a:chOff x="2211388" y="1700213"/>
            <a:chExt cx="3584575" cy="4924425"/>
          </a:xfrm>
        </p:grpSpPr>
        <p:pic>
          <p:nvPicPr>
            <p:cNvPr id="48142" name="Picture 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570413" y="5665788"/>
              <a:ext cx="1225550" cy="958850"/>
            </a:xfrm>
            <a:prstGeom prst="rect">
              <a:avLst/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</p:pic>
        <p:pic>
          <p:nvPicPr>
            <p:cNvPr id="48143" name="Picture 7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570413" y="4664075"/>
              <a:ext cx="1225550" cy="960438"/>
            </a:xfrm>
            <a:prstGeom prst="rect">
              <a:avLst/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</p:pic>
        <p:pic>
          <p:nvPicPr>
            <p:cNvPr id="48144" name="Picture 8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570413" y="3681413"/>
              <a:ext cx="1225550" cy="958850"/>
            </a:xfrm>
            <a:prstGeom prst="rect">
              <a:avLst/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</p:pic>
        <p:pic>
          <p:nvPicPr>
            <p:cNvPr id="48145" name="Picture 9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570413" y="2684463"/>
              <a:ext cx="1225550" cy="960437"/>
            </a:xfrm>
            <a:prstGeom prst="rect">
              <a:avLst/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</p:pic>
        <p:pic>
          <p:nvPicPr>
            <p:cNvPr id="48146" name="Picture 10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570413" y="1700213"/>
              <a:ext cx="1225550" cy="960437"/>
            </a:xfrm>
            <a:prstGeom prst="rect">
              <a:avLst/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</p:pic>
        <p:graphicFrame>
          <p:nvGraphicFramePr>
            <p:cNvPr id="48147" name="Object 2"/>
            <p:cNvGraphicFramePr>
              <a:graphicFrameLocks noChangeAspect="1"/>
            </p:cNvGraphicFramePr>
            <p:nvPr/>
          </p:nvGraphicFramePr>
          <p:xfrm>
            <a:off x="2211388" y="3933825"/>
            <a:ext cx="1712912" cy="4175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8176" name="Equation" r:id="rId10" imgW="990170" imgH="241195" progId="Equation.3">
                    <p:embed/>
                  </p:oleObj>
                </mc:Choice>
                <mc:Fallback>
                  <p:oleObj name="Equation" r:id="rId10" imgW="990170" imgH="241195" progId="Equation.3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11388" y="3933825"/>
                          <a:ext cx="1712912" cy="41751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8148" name="Text Box 12"/>
            <p:cNvSpPr txBox="1">
              <a:spLocks noChangeArrowheads="1"/>
            </p:cNvSpPr>
            <p:nvPr/>
          </p:nvSpPr>
          <p:spPr bwMode="auto">
            <a:xfrm>
              <a:off x="3959225" y="5972175"/>
              <a:ext cx="433388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pl-PL" b="1" i="1">
                  <a:latin typeface="Symbol" pitchFamily="18" charset="2"/>
                </a:rPr>
                <a:t>s</a:t>
              </a:r>
              <a:endParaRPr lang="en-US" b="1" i="1">
                <a:latin typeface="Symbol" pitchFamily="18" charset="2"/>
              </a:endParaRPr>
            </a:p>
          </p:txBody>
        </p:sp>
        <p:sp>
          <p:nvSpPr>
            <p:cNvPr id="48149" name="Text Box 13"/>
            <p:cNvSpPr txBox="1">
              <a:spLocks noChangeArrowheads="1"/>
            </p:cNvSpPr>
            <p:nvPr/>
          </p:nvSpPr>
          <p:spPr bwMode="auto">
            <a:xfrm>
              <a:off x="3959225" y="4964113"/>
              <a:ext cx="433388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pl-PL" b="1" i="1">
                  <a:latin typeface="Symbol" pitchFamily="18" charset="2"/>
                </a:rPr>
                <a:t>s</a:t>
              </a:r>
              <a:r>
                <a:rPr lang="pl-PL" b="1" i="1" baseline="30000">
                  <a:latin typeface="Symbol" pitchFamily="18" charset="2"/>
                </a:rPr>
                <a:t>2</a:t>
              </a:r>
              <a:endParaRPr lang="en-US" b="1" i="1" baseline="30000">
                <a:latin typeface="Symbol" pitchFamily="18" charset="2"/>
              </a:endParaRPr>
            </a:p>
          </p:txBody>
        </p:sp>
        <p:sp>
          <p:nvSpPr>
            <p:cNvPr id="48150" name="Text Box 14"/>
            <p:cNvSpPr txBox="1">
              <a:spLocks noChangeArrowheads="1"/>
            </p:cNvSpPr>
            <p:nvPr/>
          </p:nvSpPr>
          <p:spPr bwMode="auto">
            <a:xfrm>
              <a:off x="3995738" y="4005263"/>
              <a:ext cx="433387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pl-PL" b="1" i="1">
                  <a:latin typeface="Symbol" pitchFamily="18" charset="2"/>
                </a:rPr>
                <a:t>s</a:t>
              </a:r>
              <a:r>
                <a:rPr lang="pl-PL" b="1" i="1" baseline="30000">
                  <a:latin typeface="Symbol" pitchFamily="18" charset="2"/>
                </a:rPr>
                <a:t>3</a:t>
              </a:r>
              <a:endParaRPr lang="en-US" b="1" i="1" baseline="30000">
                <a:latin typeface="Symbol" pitchFamily="18" charset="2"/>
              </a:endParaRPr>
            </a:p>
          </p:txBody>
        </p:sp>
        <p:sp>
          <p:nvSpPr>
            <p:cNvPr id="48151" name="Text Box 15"/>
            <p:cNvSpPr txBox="1">
              <a:spLocks noChangeArrowheads="1"/>
            </p:cNvSpPr>
            <p:nvPr/>
          </p:nvSpPr>
          <p:spPr bwMode="auto">
            <a:xfrm>
              <a:off x="4030663" y="2997200"/>
              <a:ext cx="433387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pl-PL" b="1" i="1">
                  <a:latin typeface="Symbol" pitchFamily="18" charset="2"/>
                </a:rPr>
                <a:t>s</a:t>
              </a:r>
              <a:r>
                <a:rPr lang="pl-PL" b="1" i="1" baseline="30000">
                  <a:latin typeface="Symbol" pitchFamily="18" charset="2"/>
                </a:rPr>
                <a:t>4</a:t>
              </a:r>
              <a:endParaRPr lang="en-US" b="1" i="1" baseline="30000">
                <a:latin typeface="Symbol" pitchFamily="18" charset="2"/>
              </a:endParaRPr>
            </a:p>
          </p:txBody>
        </p:sp>
        <p:sp>
          <p:nvSpPr>
            <p:cNvPr id="48152" name="Text Box 16"/>
            <p:cNvSpPr txBox="1">
              <a:spLocks noChangeArrowheads="1"/>
            </p:cNvSpPr>
            <p:nvPr/>
          </p:nvSpPr>
          <p:spPr bwMode="auto">
            <a:xfrm>
              <a:off x="4067175" y="2024063"/>
              <a:ext cx="541338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pl-PL" b="1" i="1">
                  <a:latin typeface="Symbol" pitchFamily="18" charset="2"/>
                </a:rPr>
                <a:t>s</a:t>
              </a:r>
              <a:r>
                <a:rPr lang="pl-PL" b="1" i="1" baseline="30000">
                  <a:latin typeface="Symbol" pitchFamily="18" charset="2"/>
                </a:rPr>
                <a:t>5</a:t>
              </a:r>
              <a:endParaRPr lang="en-US" b="1" i="1" baseline="30000">
                <a:latin typeface="Symbol" pitchFamily="18" charset="2"/>
              </a:endParaRPr>
            </a:p>
          </p:txBody>
        </p:sp>
        <p:sp>
          <p:nvSpPr>
            <p:cNvPr id="48153" name="Line 17"/>
            <p:cNvSpPr>
              <a:spLocks noChangeShapeType="1"/>
            </p:cNvSpPr>
            <p:nvPr/>
          </p:nvSpPr>
          <p:spPr bwMode="auto">
            <a:xfrm>
              <a:off x="3203575" y="4508500"/>
              <a:ext cx="755650" cy="1476375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154" name="Line 18"/>
            <p:cNvSpPr>
              <a:spLocks noChangeShapeType="1"/>
            </p:cNvSpPr>
            <p:nvPr/>
          </p:nvSpPr>
          <p:spPr bwMode="auto">
            <a:xfrm>
              <a:off x="3384550" y="4437063"/>
              <a:ext cx="611188" cy="612775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155" name="Line 19"/>
            <p:cNvSpPr>
              <a:spLocks noChangeShapeType="1"/>
            </p:cNvSpPr>
            <p:nvPr/>
          </p:nvSpPr>
          <p:spPr bwMode="auto">
            <a:xfrm>
              <a:off x="3779838" y="4149725"/>
              <a:ext cx="252412" cy="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156" name="Line 20"/>
            <p:cNvSpPr>
              <a:spLocks noChangeShapeType="1"/>
            </p:cNvSpPr>
            <p:nvPr/>
          </p:nvSpPr>
          <p:spPr bwMode="auto">
            <a:xfrm flipV="1">
              <a:off x="3384550" y="3249613"/>
              <a:ext cx="647700" cy="611187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157" name="Line 21"/>
            <p:cNvSpPr>
              <a:spLocks noChangeShapeType="1"/>
            </p:cNvSpPr>
            <p:nvPr/>
          </p:nvSpPr>
          <p:spPr bwMode="auto">
            <a:xfrm flipV="1">
              <a:off x="3203575" y="2276475"/>
              <a:ext cx="900113" cy="151130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8135" name="Group 23"/>
          <p:cNvGrpSpPr>
            <a:grpSpLocks/>
          </p:cNvGrpSpPr>
          <p:nvPr/>
        </p:nvGrpSpPr>
        <p:grpSpPr bwMode="auto">
          <a:xfrm>
            <a:off x="6140450" y="1560513"/>
            <a:ext cx="3013075" cy="2670175"/>
            <a:chOff x="5867400" y="2168526"/>
            <a:chExt cx="3013134" cy="2670173"/>
          </a:xfrm>
        </p:grpSpPr>
        <p:pic>
          <p:nvPicPr>
            <p:cNvPr id="48138" name="Picture 4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6626284" y="2665412"/>
              <a:ext cx="2254250" cy="2173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8139" name="Line 22"/>
            <p:cNvSpPr>
              <a:spLocks noChangeShapeType="1"/>
            </p:cNvSpPr>
            <p:nvPr/>
          </p:nvSpPr>
          <p:spPr bwMode="auto">
            <a:xfrm>
              <a:off x="5867400" y="4113213"/>
              <a:ext cx="1174750" cy="293132"/>
            </a:xfrm>
            <a:prstGeom prst="line">
              <a:avLst/>
            </a:prstGeom>
            <a:noFill/>
            <a:ln w="12700" cap="sq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140" name="Line 23"/>
            <p:cNvSpPr>
              <a:spLocks noChangeShapeType="1"/>
            </p:cNvSpPr>
            <p:nvPr/>
          </p:nvSpPr>
          <p:spPr bwMode="auto">
            <a:xfrm>
              <a:off x="5867400" y="3175795"/>
              <a:ext cx="1174750" cy="411162"/>
            </a:xfrm>
            <a:prstGeom prst="line">
              <a:avLst/>
            </a:prstGeom>
            <a:noFill/>
            <a:ln w="12700" cap="sq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141" name="Line 24"/>
            <p:cNvSpPr>
              <a:spLocks noChangeShapeType="1"/>
            </p:cNvSpPr>
            <p:nvPr/>
          </p:nvSpPr>
          <p:spPr bwMode="auto">
            <a:xfrm>
              <a:off x="5867400" y="2168526"/>
              <a:ext cx="1174750" cy="547687"/>
            </a:xfrm>
            <a:prstGeom prst="line">
              <a:avLst/>
            </a:prstGeom>
            <a:noFill/>
            <a:ln w="12700" cap="sq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9" name="Text Box 26"/>
          <p:cNvSpPr txBox="1">
            <a:spLocks noChangeArrowheads="1"/>
          </p:cNvSpPr>
          <p:nvPr/>
        </p:nvSpPr>
        <p:spPr bwMode="auto">
          <a:xfrm>
            <a:off x="7072313" y="5010150"/>
            <a:ext cx="1500187" cy="6461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pl-PL" b="1" dirty="0">
                <a:latin typeface="+mj-lt"/>
                <a:sym typeface="Symbol"/>
              </a:rPr>
              <a:t></a:t>
            </a:r>
            <a:r>
              <a:rPr lang="en-US" b="1" dirty="0">
                <a:latin typeface="+mj-lt"/>
                <a:sym typeface="Symbol"/>
              </a:rPr>
              <a:t> L</a:t>
            </a:r>
            <a:r>
              <a:rPr lang="pl-PL" b="1" dirty="0">
                <a:latin typeface="+mj-lt"/>
              </a:rPr>
              <a:t>ist of</a:t>
            </a:r>
            <a:r>
              <a:rPr lang="en-US" b="1" dirty="0">
                <a:latin typeface="+mj-lt"/>
              </a:rPr>
              <a:t>       </a:t>
            </a:r>
            <a:br>
              <a:rPr lang="en-US" b="1" dirty="0">
                <a:latin typeface="+mj-lt"/>
              </a:rPr>
            </a:br>
            <a:r>
              <a:rPr lang="en-US" b="1" i="1" dirty="0">
                <a:latin typeface="+mj-lt"/>
              </a:rPr>
              <a:t>    </a:t>
            </a:r>
            <a:r>
              <a:rPr lang="pl-PL" b="1" i="1" dirty="0">
                <a:latin typeface="+mj-lt"/>
              </a:rPr>
              <a:t>(x, y, s)</a:t>
            </a:r>
            <a:endParaRPr lang="en-US" b="1" i="1" dirty="0">
              <a:latin typeface="+mj-lt"/>
            </a:endParaRPr>
          </a:p>
        </p:txBody>
      </p:sp>
      <p:pic>
        <p:nvPicPr>
          <p:cNvPr id="48137" name="Picture 27" descr="c-enhedg-laplap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68338" y="4476750"/>
            <a:ext cx="1727200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273411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990600" y="492125"/>
            <a:ext cx="6858000" cy="3857625"/>
          </a:xfrm>
        </p:spPr>
      </p:pic>
      <p:sp>
        <p:nvSpPr>
          <p:cNvPr id="273412" name="TextBox 2"/>
          <p:cNvSpPr txBox="1">
            <a:spLocks noChangeArrowheads="1"/>
          </p:cNvSpPr>
          <p:nvPr/>
        </p:nvSpPr>
        <p:spPr bwMode="auto">
          <a:xfrm>
            <a:off x="2514600" y="4419600"/>
            <a:ext cx="518160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r>
              <a:rPr lang="en-US" altLang="en-US" smtClean="0">
                <a:solidFill>
                  <a:srgbClr val="FFFFFF"/>
                </a:solidFill>
                <a:cs typeface="Arial" panose="020B0604020202020204" pitchFamily="34" charset="0"/>
              </a:rPr>
              <a:t>“Flashed Face Distortion”</a:t>
            </a:r>
          </a:p>
          <a:p>
            <a:pPr eaLnBrk="0" hangingPunct="0">
              <a:spcBef>
                <a:spcPct val="0"/>
              </a:spcBef>
            </a:pPr>
            <a:r>
              <a:rPr lang="en-US" altLang="en-US" smtClean="0">
                <a:solidFill>
                  <a:srgbClr val="FFFFFF"/>
                </a:solidFill>
                <a:cs typeface="Arial" panose="020B0604020202020204" pitchFamily="34" charset="0"/>
              </a:rPr>
              <a:t>2nd Place in the 8th Annual </a:t>
            </a:r>
            <a:r>
              <a:rPr lang="en-US" altLang="en-US" smtClean="0">
                <a:solidFill>
                  <a:srgbClr val="FFFFFF"/>
                </a:solidFill>
                <a:cs typeface="Arial" panose="020B0604020202020204" pitchFamily="34" charset="0"/>
                <a:hlinkClick r:id="rId3" tooltip="Best Illusion of the Year Contest"/>
              </a:rPr>
              <a:t>Best Illusion of the Year Contest</a:t>
            </a:r>
            <a:r>
              <a:rPr lang="en-US" altLang="en-US" smtClean="0">
                <a:solidFill>
                  <a:srgbClr val="FFFFFF"/>
                </a:solidFill>
                <a:cs typeface="Arial" panose="020B0604020202020204" pitchFamily="34" charset="0"/>
              </a:rPr>
              <a:t> , VSS 2012</a:t>
            </a:r>
          </a:p>
          <a:p>
            <a:pPr eaLnBrk="0" hangingPunct="0">
              <a:spcBef>
                <a:spcPct val="0"/>
              </a:spcBef>
            </a:pPr>
            <a:endParaRPr lang="en-US" altLang="en-US" smtClean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273413" name="Rectangle 5"/>
          <p:cNvSpPr>
            <a:spLocks noChangeArrowheads="1"/>
          </p:cNvSpPr>
          <p:nvPr/>
        </p:nvSpPr>
        <p:spPr bwMode="auto">
          <a:xfrm>
            <a:off x="-1219200" y="76200"/>
            <a:ext cx="4724400" cy="4343400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endParaRPr lang="en-US" altLang="en-US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559842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Difference-of-Gaussian</a:t>
            </a:r>
            <a:endParaRPr lang="de-CH" dirty="0" smtClean="0"/>
          </a:p>
        </p:txBody>
      </p:sp>
      <p:sp>
        <p:nvSpPr>
          <p:cNvPr id="491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smtClean="0"/>
          </a:p>
        </p:txBody>
      </p:sp>
      <p:sp>
        <p:nvSpPr>
          <p:cNvPr id="3584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K. Grauman, B. Leibe</a:t>
            </a:r>
          </a:p>
        </p:txBody>
      </p:sp>
      <p:pic>
        <p:nvPicPr>
          <p:cNvPr id="4915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5175" y="1238250"/>
            <a:ext cx="5316538" cy="449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T. Tuytelaars, B. Leibe</a:t>
            </a: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754313" y="4054475"/>
            <a:ext cx="2306637" cy="2327275"/>
            <a:chOff x="1735" y="2568"/>
            <a:chExt cx="1453" cy="1466"/>
          </a:xfrm>
        </p:grpSpPr>
        <p:sp>
          <p:nvSpPr>
            <p:cNvPr id="53319" name="Freeform 3"/>
            <p:cNvSpPr>
              <a:spLocks/>
            </p:cNvSpPr>
            <p:nvPr/>
          </p:nvSpPr>
          <p:spPr bwMode="auto">
            <a:xfrm>
              <a:off x="1742" y="2575"/>
              <a:ext cx="1438" cy="1451"/>
            </a:xfrm>
            <a:custGeom>
              <a:avLst/>
              <a:gdLst>
                <a:gd name="T0" fmla="*/ 1 w 8629"/>
                <a:gd name="T1" fmla="*/ 0 h 9641"/>
                <a:gd name="T2" fmla="*/ 1 w 8629"/>
                <a:gd name="T3" fmla="*/ 0 h 9641"/>
                <a:gd name="T4" fmla="*/ 1 w 8629"/>
                <a:gd name="T5" fmla="*/ 0 h 9641"/>
                <a:gd name="T6" fmla="*/ 1 w 8629"/>
                <a:gd name="T7" fmla="*/ 0 h 9641"/>
                <a:gd name="T8" fmla="*/ 1 w 8629"/>
                <a:gd name="T9" fmla="*/ 0 h 9641"/>
                <a:gd name="T10" fmla="*/ 1 w 8629"/>
                <a:gd name="T11" fmla="*/ 0 h 9641"/>
                <a:gd name="T12" fmla="*/ 1 w 8629"/>
                <a:gd name="T13" fmla="*/ 0 h 9641"/>
                <a:gd name="T14" fmla="*/ 1 w 8629"/>
                <a:gd name="T15" fmla="*/ 0 h 9641"/>
                <a:gd name="T16" fmla="*/ 1 w 8629"/>
                <a:gd name="T17" fmla="*/ 0 h 9641"/>
                <a:gd name="T18" fmla="*/ 1 w 8629"/>
                <a:gd name="T19" fmla="*/ 0 h 9641"/>
                <a:gd name="T20" fmla="*/ 1 w 8629"/>
                <a:gd name="T21" fmla="*/ 0 h 9641"/>
                <a:gd name="T22" fmla="*/ 1 w 8629"/>
                <a:gd name="T23" fmla="*/ 0 h 9641"/>
                <a:gd name="T24" fmla="*/ 1 w 8629"/>
                <a:gd name="T25" fmla="*/ 0 h 9641"/>
                <a:gd name="T26" fmla="*/ 1 w 8629"/>
                <a:gd name="T27" fmla="*/ 1 h 9641"/>
                <a:gd name="T28" fmla="*/ 1 w 8629"/>
                <a:gd name="T29" fmla="*/ 1 h 9641"/>
                <a:gd name="T30" fmla="*/ 1 w 8629"/>
                <a:gd name="T31" fmla="*/ 1 h 9641"/>
                <a:gd name="T32" fmla="*/ 1 w 8629"/>
                <a:gd name="T33" fmla="*/ 1 h 9641"/>
                <a:gd name="T34" fmla="*/ 1 w 8629"/>
                <a:gd name="T35" fmla="*/ 1 h 9641"/>
                <a:gd name="T36" fmla="*/ 1 w 8629"/>
                <a:gd name="T37" fmla="*/ 1 h 9641"/>
                <a:gd name="T38" fmla="*/ 1 w 8629"/>
                <a:gd name="T39" fmla="*/ 1 h 9641"/>
                <a:gd name="T40" fmla="*/ 1 w 8629"/>
                <a:gd name="T41" fmla="*/ 1 h 9641"/>
                <a:gd name="T42" fmla="*/ 0 w 8629"/>
                <a:gd name="T43" fmla="*/ 1 h 9641"/>
                <a:gd name="T44" fmla="*/ 0 w 8629"/>
                <a:gd name="T45" fmla="*/ 1 h 9641"/>
                <a:gd name="T46" fmla="*/ 0 w 8629"/>
                <a:gd name="T47" fmla="*/ 1 h 9641"/>
                <a:gd name="T48" fmla="*/ 0 w 8629"/>
                <a:gd name="T49" fmla="*/ 1 h 9641"/>
                <a:gd name="T50" fmla="*/ 0 w 8629"/>
                <a:gd name="T51" fmla="*/ 1 h 9641"/>
                <a:gd name="T52" fmla="*/ 0 w 8629"/>
                <a:gd name="T53" fmla="*/ 1 h 9641"/>
                <a:gd name="T54" fmla="*/ 0 w 8629"/>
                <a:gd name="T55" fmla="*/ 1 h 9641"/>
                <a:gd name="T56" fmla="*/ 0 w 8629"/>
                <a:gd name="T57" fmla="*/ 1 h 9641"/>
                <a:gd name="T58" fmla="*/ 0 w 8629"/>
                <a:gd name="T59" fmla="*/ 0 h 9641"/>
                <a:gd name="T60" fmla="*/ 0 w 8629"/>
                <a:gd name="T61" fmla="*/ 0 h 9641"/>
                <a:gd name="T62" fmla="*/ 0 w 8629"/>
                <a:gd name="T63" fmla="*/ 0 h 9641"/>
                <a:gd name="T64" fmla="*/ 0 w 8629"/>
                <a:gd name="T65" fmla="*/ 0 h 9641"/>
                <a:gd name="T66" fmla="*/ 0 w 8629"/>
                <a:gd name="T67" fmla="*/ 0 h 9641"/>
                <a:gd name="T68" fmla="*/ 0 w 8629"/>
                <a:gd name="T69" fmla="*/ 0 h 9641"/>
                <a:gd name="T70" fmla="*/ 0 w 8629"/>
                <a:gd name="T71" fmla="*/ 0 h 9641"/>
                <a:gd name="T72" fmla="*/ 0 w 8629"/>
                <a:gd name="T73" fmla="*/ 0 h 9641"/>
                <a:gd name="T74" fmla="*/ 0 w 8629"/>
                <a:gd name="T75" fmla="*/ 0 h 9641"/>
                <a:gd name="T76" fmla="*/ 0 w 8629"/>
                <a:gd name="T77" fmla="*/ 0 h 9641"/>
                <a:gd name="T78" fmla="*/ 0 w 8629"/>
                <a:gd name="T79" fmla="*/ 0 h 9641"/>
                <a:gd name="T80" fmla="*/ 0 w 8629"/>
                <a:gd name="T81" fmla="*/ 0 h 9641"/>
                <a:gd name="T82" fmla="*/ 0 w 8629"/>
                <a:gd name="T83" fmla="*/ 0 h 9641"/>
                <a:gd name="T84" fmla="*/ 0 w 8629"/>
                <a:gd name="T85" fmla="*/ 0 h 964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8629"/>
                <a:gd name="T130" fmla="*/ 0 h 9641"/>
                <a:gd name="T131" fmla="*/ 8629 w 8629"/>
                <a:gd name="T132" fmla="*/ 9641 h 9641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8629" h="9641">
                  <a:moveTo>
                    <a:pt x="4314" y="0"/>
                  </a:moveTo>
                  <a:lnTo>
                    <a:pt x="4536" y="7"/>
                  </a:lnTo>
                  <a:lnTo>
                    <a:pt x="4754" y="25"/>
                  </a:lnTo>
                  <a:lnTo>
                    <a:pt x="4970" y="55"/>
                  </a:lnTo>
                  <a:lnTo>
                    <a:pt x="5182" y="98"/>
                  </a:lnTo>
                  <a:lnTo>
                    <a:pt x="5390" y="153"/>
                  </a:lnTo>
                  <a:lnTo>
                    <a:pt x="5594" y="217"/>
                  </a:lnTo>
                  <a:lnTo>
                    <a:pt x="5795" y="293"/>
                  </a:lnTo>
                  <a:lnTo>
                    <a:pt x="5991" y="380"/>
                  </a:lnTo>
                  <a:lnTo>
                    <a:pt x="6181" y="477"/>
                  </a:lnTo>
                  <a:lnTo>
                    <a:pt x="6368" y="583"/>
                  </a:lnTo>
                  <a:lnTo>
                    <a:pt x="6549" y="700"/>
                  </a:lnTo>
                  <a:lnTo>
                    <a:pt x="6724" y="825"/>
                  </a:lnTo>
                  <a:lnTo>
                    <a:pt x="6893" y="960"/>
                  </a:lnTo>
                  <a:lnTo>
                    <a:pt x="7056" y="1104"/>
                  </a:lnTo>
                  <a:lnTo>
                    <a:pt x="7213" y="1255"/>
                  </a:lnTo>
                  <a:lnTo>
                    <a:pt x="7363" y="1415"/>
                  </a:lnTo>
                  <a:lnTo>
                    <a:pt x="7505" y="1582"/>
                  </a:lnTo>
                  <a:lnTo>
                    <a:pt x="7641" y="1757"/>
                  </a:lnTo>
                  <a:lnTo>
                    <a:pt x="7769" y="1939"/>
                  </a:lnTo>
                  <a:lnTo>
                    <a:pt x="7890" y="2128"/>
                  </a:lnTo>
                  <a:lnTo>
                    <a:pt x="8002" y="2324"/>
                  </a:lnTo>
                  <a:lnTo>
                    <a:pt x="8106" y="2526"/>
                  </a:lnTo>
                  <a:lnTo>
                    <a:pt x="8202" y="2733"/>
                  </a:lnTo>
                  <a:lnTo>
                    <a:pt x="8289" y="2947"/>
                  </a:lnTo>
                  <a:lnTo>
                    <a:pt x="8366" y="3167"/>
                  </a:lnTo>
                  <a:lnTo>
                    <a:pt x="8433" y="3389"/>
                  </a:lnTo>
                  <a:lnTo>
                    <a:pt x="8492" y="3618"/>
                  </a:lnTo>
                  <a:lnTo>
                    <a:pt x="8541" y="3851"/>
                  </a:lnTo>
                  <a:lnTo>
                    <a:pt x="8578" y="4088"/>
                  </a:lnTo>
                  <a:lnTo>
                    <a:pt x="8606" y="4329"/>
                  </a:lnTo>
                  <a:lnTo>
                    <a:pt x="8623" y="4573"/>
                  </a:lnTo>
                  <a:lnTo>
                    <a:pt x="8629" y="4820"/>
                  </a:lnTo>
                  <a:lnTo>
                    <a:pt x="8623" y="5068"/>
                  </a:lnTo>
                  <a:lnTo>
                    <a:pt x="8606" y="5312"/>
                  </a:lnTo>
                  <a:lnTo>
                    <a:pt x="8578" y="5553"/>
                  </a:lnTo>
                  <a:lnTo>
                    <a:pt x="8541" y="5790"/>
                  </a:lnTo>
                  <a:lnTo>
                    <a:pt x="8492" y="6023"/>
                  </a:lnTo>
                  <a:lnTo>
                    <a:pt x="8433" y="6252"/>
                  </a:lnTo>
                  <a:lnTo>
                    <a:pt x="8366" y="6475"/>
                  </a:lnTo>
                  <a:lnTo>
                    <a:pt x="8289" y="6694"/>
                  </a:lnTo>
                  <a:lnTo>
                    <a:pt x="8202" y="6908"/>
                  </a:lnTo>
                  <a:lnTo>
                    <a:pt x="8106" y="7115"/>
                  </a:lnTo>
                  <a:lnTo>
                    <a:pt x="8002" y="7317"/>
                  </a:lnTo>
                  <a:lnTo>
                    <a:pt x="7890" y="7513"/>
                  </a:lnTo>
                  <a:lnTo>
                    <a:pt x="7769" y="7702"/>
                  </a:lnTo>
                  <a:lnTo>
                    <a:pt x="7641" y="7884"/>
                  </a:lnTo>
                  <a:lnTo>
                    <a:pt x="7505" y="8059"/>
                  </a:lnTo>
                  <a:lnTo>
                    <a:pt x="7363" y="8226"/>
                  </a:lnTo>
                  <a:lnTo>
                    <a:pt x="7213" y="8386"/>
                  </a:lnTo>
                  <a:lnTo>
                    <a:pt x="7056" y="8537"/>
                  </a:lnTo>
                  <a:lnTo>
                    <a:pt x="6893" y="8681"/>
                  </a:lnTo>
                  <a:lnTo>
                    <a:pt x="6724" y="8816"/>
                  </a:lnTo>
                  <a:lnTo>
                    <a:pt x="6549" y="8941"/>
                  </a:lnTo>
                  <a:lnTo>
                    <a:pt x="6368" y="9058"/>
                  </a:lnTo>
                  <a:lnTo>
                    <a:pt x="6181" y="9164"/>
                  </a:lnTo>
                  <a:lnTo>
                    <a:pt x="5991" y="9261"/>
                  </a:lnTo>
                  <a:lnTo>
                    <a:pt x="5795" y="9348"/>
                  </a:lnTo>
                  <a:lnTo>
                    <a:pt x="5594" y="9424"/>
                  </a:lnTo>
                  <a:lnTo>
                    <a:pt x="5390" y="9488"/>
                  </a:lnTo>
                  <a:lnTo>
                    <a:pt x="5182" y="9543"/>
                  </a:lnTo>
                  <a:lnTo>
                    <a:pt x="4970" y="9586"/>
                  </a:lnTo>
                  <a:lnTo>
                    <a:pt x="4754" y="9616"/>
                  </a:lnTo>
                  <a:lnTo>
                    <a:pt x="4536" y="9634"/>
                  </a:lnTo>
                  <a:lnTo>
                    <a:pt x="4314" y="9641"/>
                  </a:lnTo>
                  <a:lnTo>
                    <a:pt x="4093" y="9634"/>
                  </a:lnTo>
                  <a:lnTo>
                    <a:pt x="3875" y="9616"/>
                  </a:lnTo>
                  <a:lnTo>
                    <a:pt x="3659" y="9586"/>
                  </a:lnTo>
                  <a:lnTo>
                    <a:pt x="3447" y="9543"/>
                  </a:lnTo>
                  <a:lnTo>
                    <a:pt x="3238" y="9488"/>
                  </a:lnTo>
                  <a:lnTo>
                    <a:pt x="3034" y="9424"/>
                  </a:lnTo>
                  <a:lnTo>
                    <a:pt x="2833" y="9348"/>
                  </a:lnTo>
                  <a:lnTo>
                    <a:pt x="2638" y="9261"/>
                  </a:lnTo>
                  <a:lnTo>
                    <a:pt x="2447" y="9164"/>
                  </a:lnTo>
                  <a:lnTo>
                    <a:pt x="2260" y="9058"/>
                  </a:lnTo>
                  <a:lnTo>
                    <a:pt x="2080" y="8941"/>
                  </a:lnTo>
                  <a:lnTo>
                    <a:pt x="1905" y="8816"/>
                  </a:lnTo>
                  <a:lnTo>
                    <a:pt x="1736" y="8681"/>
                  </a:lnTo>
                  <a:lnTo>
                    <a:pt x="1573" y="8537"/>
                  </a:lnTo>
                  <a:lnTo>
                    <a:pt x="1416" y="8386"/>
                  </a:lnTo>
                  <a:lnTo>
                    <a:pt x="1266" y="8226"/>
                  </a:lnTo>
                  <a:lnTo>
                    <a:pt x="1124" y="8059"/>
                  </a:lnTo>
                  <a:lnTo>
                    <a:pt x="987" y="7884"/>
                  </a:lnTo>
                  <a:lnTo>
                    <a:pt x="860" y="7702"/>
                  </a:lnTo>
                  <a:lnTo>
                    <a:pt x="739" y="7513"/>
                  </a:lnTo>
                  <a:lnTo>
                    <a:pt x="627" y="7317"/>
                  </a:lnTo>
                  <a:lnTo>
                    <a:pt x="523" y="7115"/>
                  </a:lnTo>
                  <a:lnTo>
                    <a:pt x="426" y="6908"/>
                  </a:lnTo>
                  <a:lnTo>
                    <a:pt x="340" y="6694"/>
                  </a:lnTo>
                  <a:lnTo>
                    <a:pt x="262" y="6475"/>
                  </a:lnTo>
                  <a:lnTo>
                    <a:pt x="195" y="6252"/>
                  </a:lnTo>
                  <a:lnTo>
                    <a:pt x="137" y="6023"/>
                  </a:lnTo>
                  <a:lnTo>
                    <a:pt x="88" y="5790"/>
                  </a:lnTo>
                  <a:lnTo>
                    <a:pt x="50" y="5553"/>
                  </a:lnTo>
                  <a:lnTo>
                    <a:pt x="23" y="5312"/>
                  </a:lnTo>
                  <a:lnTo>
                    <a:pt x="6" y="5068"/>
                  </a:lnTo>
                  <a:lnTo>
                    <a:pt x="0" y="4820"/>
                  </a:lnTo>
                  <a:lnTo>
                    <a:pt x="6" y="4573"/>
                  </a:lnTo>
                  <a:lnTo>
                    <a:pt x="23" y="4329"/>
                  </a:lnTo>
                  <a:lnTo>
                    <a:pt x="50" y="4088"/>
                  </a:lnTo>
                  <a:lnTo>
                    <a:pt x="88" y="3851"/>
                  </a:lnTo>
                  <a:lnTo>
                    <a:pt x="137" y="3618"/>
                  </a:lnTo>
                  <a:lnTo>
                    <a:pt x="195" y="3389"/>
                  </a:lnTo>
                  <a:lnTo>
                    <a:pt x="262" y="3167"/>
                  </a:lnTo>
                  <a:lnTo>
                    <a:pt x="340" y="2947"/>
                  </a:lnTo>
                  <a:lnTo>
                    <a:pt x="426" y="2733"/>
                  </a:lnTo>
                  <a:lnTo>
                    <a:pt x="523" y="2526"/>
                  </a:lnTo>
                  <a:lnTo>
                    <a:pt x="627" y="2324"/>
                  </a:lnTo>
                  <a:lnTo>
                    <a:pt x="739" y="2128"/>
                  </a:lnTo>
                  <a:lnTo>
                    <a:pt x="860" y="1939"/>
                  </a:lnTo>
                  <a:lnTo>
                    <a:pt x="987" y="1757"/>
                  </a:lnTo>
                  <a:lnTo>
                    <a:pt x="1124" y="1582"/>
                  </a:lnTo>
                  <a:lnTo>
                    <a:pt x="1266" y="1415"/>
                  </a:lnTo>
                  <a:lnTo>
                    <a:pt x="1416" y="1255"/>
                  </a:lnTo>
                  <a:lnTo>
                    <a:pt x="1573" y="1104"/>
                  </a:lnTo>
                  <a:lnTo>
                    <a:pt x="1736" y="960"/>
                  </a:lnTo>
                  <a:lnTo>
                    <a:pt x="1905" y="825"/>
                  </a:lnTo>
                  <a:lnTo>
                    <a:pt x="2080" y="700"/>
                  </a:lnTo>
                  <a:lnTo>
                    <a:pt x="2260" y="583"/>
                  </a:lnTo>
                  <a:lnTo>
                    <a:pt x="2447" y="477"/>
                  </a:lnTo>
                  <a:lnTo>
                    <a:pt x="2638" y="380"/>
                  </a:lnTo>
                  <a:lnTo>
                    <a:pt x="2833" y="293"/>
                  </a:lnTo>
                  <a:lnTo>
                    <a:pt x="3034" y="217"/>
                  </a:lnTo>
                  <a:lnTo>
                    <a:pt x="3238" y="153"/>
                  </a:lnTo>
                  <a:lnTo>
                    <a:pt x="3447" y="98"/>
                  </a:lnTo>
                  <a:lnTo>
                    <a:pt x="3659" y="55"/>
                  </a:lnTo>
                  <a:lnTo>
                    <a:pt x="3875" y="25"/>
                  </a:lnTo>
                  <a:lnTo>
                    <a:pt x="4093" y="7"/>
                  </a:lnTo>
                  <a:lnTo>
                    <a:pt x="4314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320" name="Freeform 4"/>
            <p:cNvSpPr>
              <a:spLocks/>
            </p:cNvSpPr>
            <p:nvPr/>
          </p:nvSpPr>
          <p:spPr bwMode="auto">
            <a:xfrm>
              <a:off x="2461" y="2568"/>
              <a:ext cx="727" cy="733"/>
            </a:xfrm>
            <a:custGeom>
              <a:avLst/>
              <a:gdLst>
                <a:gd name="T0" fmla="*/ 1 w 4360"/>
                <a:gd name="T1" fmla="*/ 0 h 4871"/>
                <a:gd name="T2" fmla="*/ 1 w 4360"/>
                <a:gd name="T3" fmla="*/ 0 h 4871"/>
                <a:gd name="T4" fmla="*/ 1 w 4360"/>
                <a:gd name="T5" fmla="*/ 0 h 4871"/>
                <a:gd name="T6" fmla="*/ 1 w 4360"/>
                <a:gd name="T7" fmla="*/ 0 h 4871"/>
                <a:gd name="T8" fmla="*/ 1 w 4360"/>
                <a:gd name="T9" fmla="*/ 0 h 4871"/>
                <a:gd name="T10" fmla="*/ 1 w 4360"/>
                <a:gd name="T11" fmla="*/ 0 h 4871"/>
                <a:gd name="T12" fmla="*/ 1 w 4360"/>
                <a:gd name="T13" fmla="*/ 0 h 4871"/>
                <a:gd name="T14" fmla="*/ 1 w 4360"/>
                <a:gd name="T15" fmla="*/ 0 h 4871"/>
                <a:gd name="T16" fmla="*/ 1 w 4360"/>
                <a:gd name="T17" fmla="*/ 0 h 4871"/>
                <a:gd name="T18" fmla="*/ 1 w 4360"/>
                <a:gd name="T19" fmla="*/ 0 h 4871"/>
                <a:gd name="T20" fmla="*/ 1 w 4360"/>
                <a:gd name="T21" fmla="*/ 0 h 4871"/>
                <a:gd name="T22" fmla="*/ 1 w 4360"/>
                <a:gd name="T23" fmla="*/ 0 h 4871"/>
                <a:gd name="T24" fmla="*/ 1 w 4360"/>
                <a:gd name="T25" fmla="*/ 0 h 4871"/>
                <a:gd name="T26" fmla="*/ 0 w 4360"/>
                <a:gd name="T27" fmla="*/ 0 h 4871"/>
                <a:gd name="T28" fmla="*/ 0 w 4360"/>
                <a:gd name="T29" fmla="*/ 0 h 4871"/>
                <a:gd name="T30" fmla="*/ 0 w 4360"/>
                <a:gd name="T31" fmla="*/ 0 h 4871"/>
                <a:gd name="T32" fmla="*/ 0 w 4360"/>
                <a:gd name="T33" fmla="*/ 0 h 4871"/>
                <a:gd name="T34" fmla="*/ 0 w 4360"/>
                <a:gd name="T35" fmla="*/ 0 h 4871"/>
                <a:gd name="T36" fmla="*/ 0 w 4360"/>
                <a:gd name="T37" fmla="*/ 0 h 4871"/>
                <a:gd name="T38" fmla="*/ 0 w 4360"/>
                <a:gd name="T39" fmla="*/ 0 h 4871"/>
                <a:gd name="T40" fmla="*/ 0 w 4360"/>
                <a:gd name="T41" fmla="*/ 0 h 4871"/>
                <a:gd name="T42" fmla="*/ 0 w 4360"/>
                <a:gd name="T43" fmla="*/ 0 h 4871"/>
                <a:gd name="T44" fmla="*/ 0 w 4360"/>
                <a:gd name="T45" fmla="*/ 0 h 4871"/>
                <a:gd name="T46" fmla="*/ 0 w 4360"/>
                <a:gd name="T47" fmla="*/ 0 h 4871"/>
                <a:gd name="T48" fmla="*/ 0 w 4360"/>
                <a:gd name="T49" fmla="*/ 0 h 4871"/>
                <a:gd name="T50" fmla="*/ 0 w 4360"/>
                <a:gd name="T51" fmla="*/ 0 h 4871"/>
                <a:gd name="T52" fmla="*/ 0 w 4360"/>
                <a:gd name="T53" fmla="*/ 0 h 4871"/>
                <a:gd name="T54" fmla="*/ 0 w 4360"/>
                <a:gd name="T55" fmla="*/ 0 h 4871"/>
                <a:gd name="T56" fmla="*/ 0 w 4360"/>
                <a:gd name="T57" fmla="*/ 0 h 4871"/>
                <a:gd name="T58" fmla="*/ 0 w 4360"/>
                <a:gd name="T59" fmla="*/ 0 h 4871"/>
                <a:gd name="T60" fmla="*/ 0 w 4360"/>
                <a:gd name="T61" fmla="*/ 0 h 4871"/>
                <a:gd name="T62" fmla="*/ 0 w 4360"/>
                <a:gd name="T63" fmla="*/ 0 h 4871"/>
                <a:gd name="T64" fmla="*/ 0 w 4360"/>
                <a:gd name="T65" fmla="*/ 0 h 4871"/>
                <a:gd name="T66" fmla="*/ 0 w 4360"/>
                <a:gd name="T67" fmla="*/ 0 h 4871"/>
                <a:gd name="T68" fmla="*/ 0 w 4360"/>
                <a:gd name="T69" fmla="*/ 0 h 4871"/>
                <a:gd name="T70" fmla="*/ 0 w 4360"/>
                <a:gd name="T71" fmla="*/ 0 h 4871"/>
                <a:gd name="T72" fmla="*/ 0 w 4360"/>
                <a:gd name="T73" fmla="*/ 0 h 4871"/>
                <a:gd name="T74" fmla="*/ 0 w 4360"/>
                <a:gd name="T75" fmla="*/ 0 h 4871"/>
                <a:gd name="T76" fmla="*/ 0 w 4360"/>
                <a:gd name="T77" fmla="*/ 0 h 4871"/>
                <a:gd name="T78" fmla="*/ 1 w 4360"/>
                <a:gd name="T79" fmla="*/ 0 h 4871"/>
                <a:gd name="T80" fmla="*/ 1 w 4360"/>
                <a:gd name="T81" fmla="*/ 0 h 4871"/>
                <a:gd name="T82" fmla="*/ 1 w 4360"/>
                <a:gd name="T83" fmla="*/ 0 h 4871"/>
                <a:gd name="T84" fmla="*/ 1 w 4360"/>
                <a:gd name="T85" fmla="*/ 0 h 4871"/>
                <a:gd name="T86" fmla="*/ 1 w 4360"/>
                <a:gd name="T87" fmla="*/ 0 h 4871"/>
                <a:gd name="T88" fmla="*/ 1 w 4360"/>
                <a:gd name="T89" fmla="*/ 0 h 4871"/>
                <a:gd name="T90" fmla="*/ 1 w 4360"/>
                <a:gd name="T91" fmla="*/ 0 h 4871"/>
                <a:gd name="T92" fmla="*/ 1 w 4360"/>
                <a:gd name="T93" fmla="*/ 0 h 4871"/>
                <a:gd name="T94" fmla="*/ 1 w 4360"/>
                <a:gd name="T95" fmla="*/ 0 h 4871"/>
                <a:gd name="T96" fmla="*/ 1 w 4360"/>
                <a:gd name="T97" fmla="*/ 0 h 4871"/>
                <a:gd name="T98" fmla="*/ 1 w 4360"/>
                <a:gd name="T99" fmla="*/ 0 h 4871"/>
                <a:gd name="T100" fmla="*/ 1 w 4360"/>
                <a:gd name="T101" fmla="*/ 0 h 4871"/>
                <a:gd name="T102" fmla="*/ 1 w 4360"/>
                <a:gd name="T103" fmla="*/ 0 h 487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360"/>
                <a:gd name="T157" fmla="*/ 0 h 4871"/>
                <a:gd name="T158" fmla="*/ 4360 w 4360"/>
                <a:gd name="T159" fmla="*/ 4871 h 487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360" h="4871">
                  <a:moveTo>
                    <a:pt x="4360" y="4871"/>
                  </a:moveTo>
                  <a:lnTo>
                    <a:pt x="4360" y="4871"/>
                  </a:lnTo>
                  <a:lnTo>
                    <a:pt x="4359" y="4809"/>
                  </a:lnTo>
                  <a:lnTo>
                    <a:pt x="4358" y="4747"/>
                  </a:lnTo>
                  <a:lnTo>
                    <a:pt x="4356" y="4684"/>
                  </a:lnTo>
                  <a:lnTo>
                    <a:pt x="4354" y="4621"/>
                  </a:lnTo>
                  <a:lnTo>
                    <a:pt x="4351" y="4560"/>
                  </a:lnTo>
                  <a:lnTo>
                    <a:pt x="4347" y="4498"/>
                  </a:lnTo>
                  <a:lnTo>
                    <a:pt x="4343" y="4437"/>
                  </a:lnTo>
                  <a:lnTo>
                    <a:pt x="4337" y="4374"/>
                  </a:lnTo>
                  <a:lnTo>
                    <a:pt x="4332" y="4313"/>
                  </a:lnTo>
                  <a:lnTo>
                    <a:pt x="4325" y="4252"/>
                  </a:lnTo>
                  <a:lnTo>
                    <a:pt x="4318" y="4192"/>
                  </a:lnTo>
                  <a:lnTo>
                    <a:pt x="4310" y="4131"/>
                  </a:lnTo>
                  <a:lnTo>
                    <a:pt x="4301" y="4071"/>
                  </a:lnTo>
                  <a:lnTo>
                    <a:pt x="4291" y="4011"/>
                  </a:lnTo>
                  <a:lnTo>
                    <a:pt x="4281" y="3951"/>
                  </a:lnTo>
                  <a:lnTo>
                    <a:pt x="4271" y="3892"/>
                  </a:lnTo>
                  <a:lnTo>
                    <a:pt x="4260" y="3833"/>
                  </a:lnTo>
                  <a:lnTo>
                    <a:pt x="4248" y="3774"/>
                  </a:lnTo>
                  <a:lnTo>
                    <a:pt x="4236" y="3715"/>
                  </a:lnTo>
                  <a:lnTo>
                    <a:pt x="4223" y="3656"/>
                  </a:lnTo>
                  <a:lnTo>
                    <a:pt x="4208" y="3599"/>
                  </a:lnTo>
                  <a:lnTo>
                    <a:pt x="4194" y="3541"/>
                  </a:lnTo>
                  <a:lnTo>
                    <a:pt x="4179" y="3483"/>
                  </a:lnTo>
                  <a:lnTo>
                    <a:pt x="4163" y="3426"/>
                  </a:lnTo>
                  <a:lnTo>
                    <a:pt x="4147" y="3369"/>
                  </a:lnTo>
                  <a:lnTo>
                    <a:pt x="4131" y="3311"/>
                  </a:lnTo>
                  <a:lnTo>
                    <a:pt x="4112" y="3256"/>
                  </a:lnTo>
                  <a:lnTo>
                    <a:pt x="4095" y="3199"/>
                  </a:lnTo>
                  <a:lnTo>
                    <a:pt x="4076" y="3144"/>
                  </a:lnTo>
                  <a:lnTo>
                    <a:pt x="4057" y="3089"/>
                  </a:lnTo>
                  <a:lnTo>
                    <a:pt x="4036" y="3033"/>
                  </a:lnTo>
                  <a:lnTo>
                    <a:pt x="4016" y="2979"/>
                  </a:lnTo>
                  <a:lnTo>
                    <a:pt x="3995" y="2923"/>
                  </a:lnTo>
                  <a:lnTo>
                    <a:pt x="3974" y="2870"/>
                  </a:lnTo>
                  <a:lnTo>
                    <a:pt x="3951" y="2816"/>
                  </a:lnTo>
                  <a:lnTo>
                    <a:pt x="3929" y="2763"/>
                  </a:lnTo>
                  <a:lnTo>
                    <a:pt x="3906" y="2710"/>
                  </a:lnTo>
                  <a:lnTo>
                    <a:pt x="3882" y="2657"/>
                  </a:lnTo>
                  <a:lnTo>
                    <a:pt x="3857" y="2605"/>
                  </a:lnTo>
                  <a:lnTo>
                    <a:pt x="3832" y="2553"/>
                  </a:lnTo>
                  <a:lnTo>
                    <a:pt x="3807" y="2502"/>
                  </a:lnTo>
                  <a:lnTo>
                    <a:pt x="3780" y="2450"/>
                  </a:lnTo>
                  <a:lnTo>
                    <a:pt x="3754" y="2399"/>
                  </a:lnTo>
                  <a:lnTo>
                    <a:pt x="3727" y="2349"/>
                  </a:lnTo>
                  <a:lnTo>
                    <a:pt x="3699" y="2299"/>
                  </a:lnTo>
                  <a:lnTo>
                    <a:pt x="3671" y="2249"/>
                  </a:lnTo>
                  <a:lnTo>
                    <a:pt x="3643" y="2200"/>
                  </a:lnTo>
                  <a:lnTo>
                    <a:pt x="3613" y="2151"/>
                  </a:lnTo>
                  <a:lnTo>
                    <a:pt x="3584" y="2102"/>
                  </a:lnTo>
                  <a:lnTo>
                    <a:pt x="3554" y="2055"/>
                  </a:lnTo>
                  <a:lnTo>
                    <a:pt x="3523" y="2007"/>
                  </a:lnTo>
                  <a:lnTo>
                    <a:pt x="3492" y="1960"/>
                  </a:lnTo>
                  <a:lnTo>
                    <a:pt x="3461" y="1914"/>
                  </a:lnTo>
                  <a:lnTo>
                    <a:pt x="3428" y="1867"/>
                  </a:lnTo>
                  <a:lnTo>
                    <a:pt x="3396" y="1821"/>
                  </a:lnTo>
                  <a:lnTo>
                    <a:pt x="3362" y="1776"/>
                  </a:lnTo>
                  <a:lnTo>
                    <a:pt x="3329" y="1731"/>
                  </a:lnTo>
                  <a:lnTo>
                    <a:pt x="3295" y="1686"/>
                  </a:lnTo>
                  <a:lnTo>
                    <a:pt x="3260" y="1642"/>
                  </a:lnTo>
                  <a:lnTo>
                    <a:pt x="3225" y="1599"/>
                  </a:lnTo>
                  <a:lnTo>
                    <a:pt x="3189" y="1556"/>
                  </a:lnTo>
                  <a:lnTo>
                    <a:pt x="3154" y="1513"/>
                  </a:lnTo>
                  <a:lnTo>
                    <a:pt x="3117" y="1471"/>
                  </a:lnTo>
                  <a:lnTo>
                    <a:pt x="3081" y="1430"/>
                  </a:lnTo>
                  <a:lnTo>
                    <a:pt x="3044" y="1389"/>
                  </a:lnTo>
                  <a:lnTo>
                    <a:pt x="3006" y="1348"/>
                  </a:lnTo>
                  <a:lnTo>
                    <a:pt x="2968" y="1307"/>
                  </a:lnTo>
                  <a:lnTo>
                    <a:pt x="2929" y="1268"/>
                  </a:lnTo>
                  <a:lnTo>
                    <a:pt x="2890" y="1229"/>
                  </a:lnTo>
                  <a:lnTo>
                    <a:pt x="2851" y="1191"/>
                  </a:lnTo>
                  <a:lnTo>
                    <a:pt x="2811" y="1152"/>
                  </a:lnTo>
                  <a:lnTo>
                    <a:pt x="2771" y="1115"/>
                  </a:lnTo>
                  <a:lnTo>
                    <a:pt x="2730" y="1078"/>
                  </a:lnTo>
                  <a:lnTo>
                    <a:pt x="2689" y="1042"/>
                  </a:lnTo>
                  <a:lnTo>
                    <a:pt x="2648" y="1005"/>
                  </a:lnTo>
                  <a:lnTo>
                    <a:pt x="2606" y="970"/>
                  </a:lnTo>
                  <a:lnTo>
                    <a:pt x="2564" y="935"/>
                  </a:lnTo>
                  <a:lnTo>
                    <a:pt x="2521" y="901"/>
                  </a:lnTo>
                  <a:lnTo>
                    <a:pt x="2479" y="867"/>
                  </a:lnTo>
                  <a:lnTo>
                    <a:pt x="2435" y="834"/>
                  </a:lnTo>
                  <a:lnTo>
                    <a:pt x="2392" y="802"/>
                  </a:lnTo>
                  <a:lnTo>
                    <a:pt x="2347" y="769"/>
                  </a:lnTo>
                  <a:lnTo>
                    <a:pt x="2303" y="737"/>
                  </a:lnTo>
                  <a:lnTo>
                    <a:pt x="2258" y="707"/>
                  </a:lnTo>
                  <a:lnTo>
                    <a:pt x="2213" y="676"/>
                  </a:lnTo>
                  <a:lnTo>
                    <a:pt x="2167" y="647"/>
                  </a:lnTo>
                  <a:lnTo>
                    <a:pt x="2121" y="619"/>
                  </a:lnTo>
                  <a:lnTo>
                    <a:pt x="2076" y="589"/>
                  </a:lnTo>
                  <a:lnTo>
                    <a:pt x="2029" y="562"/>
                  </a:lnTo>
                  <a:lnTo>
                    <a:pt x="1982" y="535"/>
                  </a:lnTo>
                  <a:lnTo>
                    <a:pt x="1935" y="508"/>
                  </a:lnTo>
                  <a:lnTo>
                    <a:pt x="1888" y="482"/>
                  </a:lnTo>
                  <a:lnTo>
                    <a:pt x="1840" y="457"/>
                  </a:lnTo>
                  <a:lnTo>
                    <a:pt x="1791" y="432"/>
                  </a:lnTo>
                  <a:lnTo>
                    <a:pt x="1743" y="407"/>
                  </a:lnTo>
                  <a:lnTo>
                    <a:pt x="1694" y="385"/>
                  </a:lnTo>
                  <a:lnTo>
                    <a:pt x="1646" y="361"/>
                  </a:lnTo>
                  <a:lnTo>
                    <a:pt x="1596" y="339"/>
                  </a:lnTo>
                  <a:lnTo>
                    <a:pt x="1547" y="318"/>
                  </a:lnTo>
                  <a:lnTo>
                    <a:pt x="1497" y="296"/>
                  </a:lnTo>
                  <a:lnTo>
                    <a:pt x="1446" y="276"/>
                  </a:lnTo>
                  <a:lnTo>
                    <a:pt x="1396" y="257"/>
                  </a:lnTo>
                  <a:lnTo>
                    <a:pt x="1345" y="237"/>
                  </a:lnTo>
                  <a:lnTo>
                    <a:pt x="1295" y="219"/>
                  </a:lnTo>
                  <a:lnTo>
                    <a:pt x="1243" y="202"/>
                  </a:lnTo>
                  <a:lnTo>
                    <a:pt x="1191" y="185"/>
                  </a:lnTo>
                  <a:lnTo>
                    <a:pt x="1140" y="170"/>
                  </a:lnTo>
                  <a:lnTo>
                    <a:pt x="1088" y="154"/>
                  </a:lnTo>
                  <a:lnTo>
                    <a:pt x="1035" y="139"/>
                  </a:lnTo>
                  <a:lnTo>
                    <a:pt x="983" y="126"/>
                  </a:lnTo>
                  <a:lnTo>
                    <a:pt x="930" y="112"/>
                  </a:lnTo>
                  <a:lnTo>
                    <a:pt x="877" y="100"/>
                  </a:lnTo>
                  <a:lnTo>
                    <a:pt x="824" y="87"/>
                  </a:lnTo>
                  <a:lnTo>
                    <a:pt x="770" y="77"/>
                  </a:lnTo>
                  <a:lnTo>
                    <a:pt x="717" y="66"/>
                  </a:lnTo>
                  <a:lnTo>
                    <a:pt x="663" y="57"/>
                  </a:lnTo>
                  <a:lnTo>
                    <a:pt x="608" y="47"/>
                  </a:lnTo>
                  <a:lnTo>
                    <a:pt x="555" y="40"/>
                  </a:lnTo>
                  <a:lnTo>
                    <a:pt x="500" y="32"/>
                  </a:lnTo>
                  <a:lnTo>
                    <a:pt x="444" y="25"/>
                  </a:lnTo>
                  <a:lnTo>
                    <a:pt x="390" y="19"/>
                  </a:lnTo>
                  <a:lnTo>
                    <a:pt x="335" y="15"/>
                  </a:lnTo>
                  <a:lnTo>
                    <a:pt x="279" y="10"/>
                  </a:lnTo>
                  <a:lnTo>
                    <a:pt x="224" y="7"/>
                  </a:lnTo>
                  <a:lnTo>
                    <a:pt x="168" y="3"/>
                  </a:lnTo>
                  <a:lnTo>
                    <a:pt x="112" y="2"/>
                  </a:lnTo>
                  <a:lnTo>
                    <a:pt x="57" y="0"/>
                  </a:lnTo>
                  <a:lnTo>
                    <a:pt x="0" y="0"/>
                  </a:lnTo>
                  <a:lnTo>
                    <a:pt x="0" y="102"/>
                  </a:lnTo>
                  <a:lnTo>
                    <a:pt x="56" y="103"/>
                  </a:lnTo>
                  <a:lnTo>
                    <a:pt x="110" y="103"/>
                  </a:lnTo>
                  <a:lnTo>
                    <a:pt x="165" y="105"/>
                  </a:lnTo>
                  <a:lnTo>
                    <a:pt x="220" y="109"/>
                  </a:lnTo>
                  <a:lnTo>
                    <a:pt x="274" y="112"/>
                  </a:lnTo>
                  <a:lnTo>
                    <a:pt x="328" y="116"/>
                  </a:lnTo>
                  <a:lnTo>
                    <a:pt x="382" y="121"/>
                  </a:lnTo>
                  <a:lnTo>
                    <a:pt x="436" y="127"/>
                  </a:lnTo>
                  <a:lnTo>
                    <a:pt x="489" y="133"/>
                  </a:lnTo>
                  <a:lnTo>
                    <a:pt x="543" y="140"/>
                  </a:lnTo>
                  <a:lnTo>
                    <a:pt x="596" y="148"/>
                  </a:lnTo>
                  <a:lnTo>
                    <a:pt x="649" y="157"/>
                  </a:lnTo>
                  <a:lnTo>
                    <a:pt x="701" y="166"/>
                  </a:lnTo>
                  <a:lnTo>
                    <a:pt x="754" y="176"/>
                  </a:lnTo>
                  <a:lnTo>
                    <a:pt x="807" y="188"/>
                  </a:lnTo>
                  <a:lnTo>
                    <a:pt x="859" y="199"/>
                  </a:lnTo>
                  <a:lnTo>
                    <a:pt x="911" y="211"/>
                  </a:lnTo>
                  <a:lnTo>
                    <a:pt x="963" y="224"/>
                  </a:lnTo>
                  <a:lnTo>
                    <a:pt x="1014" y="239"/>
                  </a:lnTo>
                  <a:lnTo>
                    <a:pt x="1065" y="252"/>
                  </a:lnTo>
                  <a:lnTo>
                    <a:pt x="1115" y="268"/>
                  </a:lnTo>
                  <a:lnTo>
                    <a:pt x="1167" y="284"/>
                  </a:lnTo>
                  <a:lnTo>
                    <a:pt x="1217" y="300"/>
                  </a:lnTo>
                  <a:lnTo>
                    <a:pt x="1267" y="317"/>
                  </a:lnTo>
                  <a:lnTo>
                    <a:pt x="1317" y="335"/>
                  </a:lnTo>
                  <a:lnTo>
                    <a:pt x="1366" y="353"/>
                  </a:lnTo>
                  <a:lnTo>
                    <a:pt x="1416" y="372"/>
                  </a:lnTo>
                  <a:lnTo>
                    <a:pt x="1466" y="392"/>
                  </a:lnTo>
                  <a:lnTo>
                    <a:pt x="1514" y="413"/>
                  </a:lnTo>
                  <a:lnTo>
                    <a:pt x="1563" y="434"/>
                  </a:lnTo>
                  <a:lnTo>
                    <a:pt x="1611" y="456"/>
                  </a:lnTo>
                  <a:lnTo>
                    <a:pt x="1659" y="477"/>
                  </a:lnTo>
                  <a:lnTo>
                    <a:pt x="1706" y="501"/>
                  </a:lnTo>
                  <a:lnTo>
                    <a:pt x="1754" y="525"/>
                  </a:lnTo>
                  <a:lnTo>
                    <a:pt x="1802" y="549"/>
                  </a:lnTo>
                  <a:lnTo>
                    <a:pt x="1848" y="573"/>
                  </a:lnTo>
                  <a:lnTo>
                    <a:pt x="1895" y="599"/>
                  </a:lnTo>
                  <a:lnTo>
                    <a:pt x="1940" y="625"/>
                  </a:lnTo>
                  <a:lnTo>
                    <a:pt x="1987" y="651"/>
                  </a:lnTo>
                  <a:lnTo>
                    <a:pt x="2032" y="679"/>
                  </a:lnTo>
                  <a:lnTo>
                    <a:pt x="2077" y="707"/>
                  </a:lnTo>
                  <a:lnTo>
                    <a:pt x="2122" y="735"/>
                  </a:lnTo>
                  <a:lnTo>
                    <a:pt x="2167" y="765"/>
                  </a:lnTo>
                  <a:lnTo>
                    <a:pt x="2211" y="794"/>
                  </a:lnTo>
                  <a:lnTo>
                    <a:pt x="2255" y="824"/>
                  </a:lnTo>
                  <a:lnTo>
                    <a:pt x="2299" y="855"/>
                  </a:lnTo>
                  <a:lnTo>
                    <a:pt x="2341" y="887"/>
                  </a:lnTo>
                  <a:lnTo>
                    <a:pt x="2384" y="918"/>
                  </a:lnTo>
                  <a:lnTo>
                    <a:pt x="2426" y="951"/>
                  </a:lnTo>
                  <a:lnTo>
                    <a:pt x="2469" y="984"/>
                  </a:lnTo>
                  <a:lnTo>
                    <a:pt x="2510" y="1018"/>
                  </a:lnTo>
                  <a:lnTo>
                    <a:pt x="2552" y="1052"/>
                  </a:lnTo>
                  <a:lnTo>
                    <a:pt x="2592" y="1087"/>
                  </a:lnTo>
                  <a:lnTo>
                    <a:pt x="2633" y="1122"/>
                  </a:lnTo>
                  <a:lnTo>
                    <a:pt x="2673" y="1157"/>
                  </a:lnTo>
                  <a:lnTo>
                    <a:pt x="2713" y="1193"/>
                  </a:lnTo>
                  <a:lnTo>
                    <a:pt x="2752" y="1230"/>
                  </a:lnTo>
                  <a:lnTo>
                    <a:pt x="2791" y="1268"/>
                  </a:lnTo>
                  <a:lnTo>
                    <a:pt x="2830" y="1305"/>
                  </a:lnTo>
                  <a:lnTo>
                    <a:pt x="2867" y="1344"/>
                  </a:lnTo>
                  <a:lnTo>
                    <a:pt x="2906" y="1382"/>
                  </a:lnTo>
                  <a:lnTo>
                    <a:pt x="2943" y="1422"/>
                  </a:lnTo>
                  <a:lnTo>
                    <a:pt x="2980" y="1461"/>
                  </a:lnTo>
                  <a:lnTo>
                    <a:pt x="3016" y="1502"/>
                  </a:lnTo>
                  <a:lnTo>
                    <a:pt x="3053" y="1543"/>
                  </a:lnTo>
                  <a:lnTo>
                    <a:pt x="3088" y="1583"/>
                  </a:lnTo>
                  <a:lnTo>
                    <a:pt x="3123" y="1625"/>
                  </a:lnTo>
                  <a:lnTo>
                    <a:pt x="3158" y="1667"/>
                  </a:lnTo>
                  <a:lnTo>
                    <a:pt x="3192" y="1710"/>
                  </a:lnTo>
                  <a:lnTo>
                    <a:pt x="3226" y="1753"/>
                  </a:lnTo>
                  <a:lnTo>
                    <a:pt x="3259" y="1797"/>
                  </a:lnTo>
                  <a:lnTo>
                    <a:pt x="3292" y="1841"/>
                  </a:lnTo>
                  <a:lnTo>
                    <a:pt x="3325" y="1885"/>
                  </a:lnTo>
                  <a:lnTo>
                    <a:pt x="3356" y="1931"/>
                  </a:lnTo>
                  <a:lnTo>
                    <a:pt x="3388" y="1975"/>
                  </a:lnTo>
                  <a:lnTo>
                    <a:pt x="3419" y="2021"/>
                  </a:lnTo>
                  <a:lnTo>
                    <a:pt x="3449" y="2067"/>
                  </a:lnTo>
                  <a:lnTo>
                    <a:pt x="3480" y="2114"/>
                  </a:lnTo>
                  <a:lnTo>
                    <a:pt x="3509" y="2161"/>
                  </a:lnTo>
                  <a:lnTo>
                    <a:pt x="3538" y="2208"/>
                  </a:lnTo>
                  <a:lnTo>
                    <a:pt x="3567" y="2256"/>
                  </a:lnTo>
                  <a:lnTo>
                    <a:pt x="3595" y="2304"/>
                  </a:lnTo>
                  <a:lnTo>
                    <a:pt x="3622" y="2352"/>
                  </a:lnTo>
                  <a:lnTo>
                    <a:pt x="3650" y="2402"/>
                  </a:lnTo>
                  <a:lnTo>
                    <a:pt x="3676" y="2451"/>
                  </a:lnTo>
                  <a:lnTo>
                    <a:pt x="3702" y="2501"/>
                  </a:lnTo>
                  <a:lnTo>
                    <a:pt x="3728" y="2551"/>
                  </a:lnTo>
                  <a:lnTo>
                    <a:pt x="3752" y="2601"/>
                  </a:lnTo>
                  <a:lnTo>
                    <a:pt x="3776" y="2652"/>
                  </a:lnTo>
                  <a:lnTo>
                    <a:pt x="3801" y="2703"/>
                  </a:lnTo>
                  <a:lnTo>
                    <a:pt x="3824" y="2755"/>
                  </a:lnTo>
                  <a:lnTo>
                    <a:pt x="3847" y="2807"/>
                  </a:lnTo>
                  <a:lnTo>
                    <a:pt x="3869" y="2859"/>
                  </a:lnTo>
                  <a:lnTo>
                    <a:pt x="3891" y="2912"/>
                  </a:lnTo>
                  <a:lnTo>
                    <a:pt x="3912" y="2964"/>
                  </a:lnTo>
                  <a:lnTo>
                    <a:pt x="3932" y="3018"/>
                  </a:lnTo>
                  <a:lnTo>
                    <a:pt x="3952" y="3072"/>
                  </a:lnTo>
                  <a:lnTo>
                    <a:pt x="3972" y="3126"/>
                  </a:lnTo>
                  <a:lnTo>
                    <a:pt x="3991" y="3180"/>
                  </a:lnTo>
                  <a:lnTo>
                    <a:pt x="4009" y="3234"/>
                  </a:lnTo>
                  <a:lnTo>
                    <a:pt x="4027" y="3290"/>
                  </a:lnTo>
                  <a:lnTo>
                    <a:pt x="4043" y="3344"/>
                  </a:lnTo>
                  <a:lnTo>
                    <a:pt x="4061" y="3400"/>
                  </a:lnTo>
                  <a:lnTo>
                    <a:pt x="4076" y="3456"/>
                  </a:lnTo>
                  <a:lnTo>
                    <a:pt x="4092" y="3512"/>
                  </a:lnTo>
                  <a:lnTo>
                    <a:pt x="4106" y="3568"/>
                  </a:lnTo>
                  <a:lnTo>
                    <a:pt x="4120" y="3625"/>
                  </a:lnTo>
                  <a:lnTo>
                    <a:pt x="4135" y="3682"/>
                  </a:lnTo>
                  <a:lnTo>
                    <a:pt x="4147" y="3739"/>
                  </a:lnTo>
                  <a:lnTo>
                    <a:pt x="4159" y="3797"/>
                  </a:lnTo>
                  <a:lnTo>
                    <a:pt x="4171" y="3854"/>
                  </a:lnTo>
                  <a:lnTo>
                    <a:pt x="4182" y="3912"/>
                  </a:lnTo>
                  <a:lnTo>
                    <a:pt x="4192" y="3971"/>
                  </a:lnTo>
                  <a:lnTo>
                    <a:pt x="4201" y="4030"/>
                  </a:lnTo>
                  <a:lnTo>
                    <a:pt x="4212" y="4088"/>
                  </a:lnTo>
                  <a:lnTo>
                    <a:pt x="4220" y="4147"/>
                  </a:lnTo>
                  <a:lnTo>
                    <a:pt x="4228" y="4206"/>
                  </a:lnTo>
                  <a:lnTo>
                    <a:pt x="4235" y="4266"/>
                  </a:lnTo>
                  <a:lnTo>
                    <a:pt x="4241" y="4325"/>
                  </a:lnTo>
                  <a:lnTo>
                    <a:pt x="4247" y="4385"/>
                  </a:lnTo>
                  <a:lnTo>
                    <a:pt x="4252" y="4445"/>
                  </a:lnTo>
                  <a:lnTo>
                    <a:pt x="4256" y="4506"/>
                  </a:lnTo>
                  <a:lnTo>
                    <a:pt x="4260" y="4566"/>
                  </a:lnTo>
                  <a:lnTo>
                    <a:pt x="4263" y="4627"/>
                  </a:lnTo>
                  <a:lnTo>
                    <a:pt x="4266" y="4688"/>
                  </a:lnTo>
                  <a:lnTo>
                    <a:pt x="4267" y="4749"/>
                  </a:lnTo>
                  <a:lnTo>
                    <a:pt x="4268" y="4810"/>
                  </a:lnTo>
                  <a:lnTo>
                    <a:pt x="4269" y="4871"/>
                  </a:lnTo>
                  <a:lnTo>
                    <a:pt x="4360" y="4871"/>
                  </a:lnTo>
                  <a:close/>
                </a:path>
              </a:pathLst>
            </a:custGeom>
            <a:solidFill>
              <a:srgbClr val="008F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321" name="Freeform 5"/>
            <p:cNvSpPr>
              <a:spLocks/>
            </p:cNvSpPr>
            <p:nvPr/>
          </p:nvSpPr>
          <p:spPr bwMode="auto">
            <a:xfrm>
              <a:off x="2461" y="3301"/>
              <a:ext cx="727" cy="733"/>
            </a:xfrm>
            <a:custGeom>
              <a:avLst/>
              <a:gdLst>
                <a:gd name="T0" fmla="*/ 0 w 4360"/>
                <a:gd name="T1" fmla="*/ 0 h 4872"/>
                <a:gd name="T2" fmla="*/ 0 w 4360"/>
                <a:gd name="T3" fmla="*/ 0 h 4872"/>
                <a:gd name="T4" fmla="*/ 0 w 4360"/>
                <a:gd name="T5" fmla="*/ 0 h 4872"/>
                <a:gd name="T6" fmla="*/ 0 w 4360"/>
                <a:gd name="T7" fmla="*/ 0 h 4872"/>
                <a:gd name="T8" fmla="*/ 0 w 4360"/>
                <a:gd name="T9" fmla="*/ 0 h 4872"/>
                <a:gd name="T10" fmla="*/ 0 w 4360"/>
                <a:gd name="T11" fmla="*/ 0 h 4872"/>
                <a:gd name="T12" fmla="*/ 0 w 4360"/>
                <a:gd name="T13" fmla="*/ 0 h 4872"/>
                <a:gd name="T14" fmla="*/ 0 w 4360"/>
                <a:gd name="T15" fmla="*/ 0 h 4872"/>
                <a:gd name="T16" fmla="*/ 0 w 4360"/>
                <a:gd name="T17" fmla="*/ 0 h 4872"/>
                <a:gd name="T18" fmla="*/ 0 w 4360"/>
                <a:gd name="T19" fmla="*/ 0 h 4872"/>
                <a:gd name="T20" fmla="*/ 0 w 4360"/>
                <a:gd name="T21" fmla="*/ 0 h 4872"/>
                <a:gd name="T22" fmla="*/ 0 w 4360"/>
                <a:gd name="T23" fmla="*/ 0 h 4872"/>
                <a:gd name="T24" fmla="*/ 0 w 4360"/>
                <a:gd name="T25" fmla="*/ 0 h 4872"/>
                <a:gd name="T26" fmla="*/ 1 w 4360"/>
                <a:gd name="T27" fmla="*/ 0 h 4872"/>
                <a:gd name="T28" fmla="*/ 1 w 4360"/>
                <a:gd name="T29" fmla="*/ 0 h 4872"/>
                <a:gd name="T30" fmla="*/ 1 w 4360"/>
                <a:gd name="T31" fmla="*/ 0 h 4872"/>
                <a:gd name="T32" fmla="*/ 1 w 4360"/>
                <a:gd name="T33" fmla="*/ 0 h 4872"/>
                <a:gd name="T34" fmla="*/ 1 w 4360"/>
                <a:gd name="T35" fmla="*/ 0 h 4872"/>
                <a:gd name="T36" fmla="*/ 1 w 4360"/>
                <a:gd name="T37" fmla="*/ 0 h 4872"/>
                <a:gd name="T38" fmla="*/ 1 w 4360"/>
                <a:gd name="T39" fmla="*/ 0 h 4872"/>
                <a:gd name="T40" fmla="*/ 1 w 4360"/>
                <a:gd name="T41" fmla="*/ 0 h 4872"/>
                <a:gd name="T42" fmla="*/ 1 w 4360"/>
                <a:gd name="T43" fmla="*/ 0 h 4872"/>
                <a:gd name="T44" fmla="*/ 1 w 4360"/>
                <a:gd name="T45" fmla="*/ 0 h 4872"/>
                <a:gd name="T46" fmla="*/ 1 w 4360"/>
                <a:gd name="T47" fmla="*/ 0 h 4872"/>
                <a:gd name="T48" fmla="*/ 1 w 4360"/>
                <a:gd name="T49" fmla="*/ 0 h 4872"/>
                <a:gd name="T50" fmla="*/ 1 w 4360"/>
                <a:gd name="T51" fmla="*/ 0 h 4872"/>
                <a:gd name="T52" fmla="*/ 1 w 4360"/>
                <a:gd name="T53" fmla="*/ 0 h 4872"/>
                <a:gd name="T54" fmla="*/ 1 w 4360"/>
                <a:gd name="T55" fmla="*/ 0 h 4872"/>
                <a:gd name="T56" fmla="*/ 1 w 4360"/>
                <a:gd name="T57" fmla="*/ 0 h 4872"/>
                <a:gd name="T58" fmla="*/ 1 w 4360"/>
                <a:gd name="T59" fmla="*/ 0 h 4872"/>
                <a:gd name="T60" fmla="*/ 1 w 4360"/>
                <a:gd name="T61" fmla="*/ 0 h 4872"/>
                <a:gd name="T62" fmla="*/ 1 w 4360"/>
                <a:gd name="T63" fmla="*/ 0 h 4872"/>
                <a:gd name="T64" fmla="*/ 1 w 4360"/>
                <a:gd name="T65" fmla="*/ 0 h 4872"/>
                <a:gd name="T66" fmla="*/ 1 w 4360"/>
                <a:gd name="T67" fmla="*/ 0 h 4872"/>
                <a:gd name="T68" fmla="*/ 1 w 4360"/>
                <a:gd name="T69" fmla="*/ 0 h 4872"/>
                <a:gd name="T70" fmla="*/ 1 w 4360"/>
                <a:gd name="T71" fmla="*/ 0 h 4872"/>
                <a:gd name="T72" fmla="*/ 1 w 4360"/>
                <a:gd name="T73" fmla="*/ 0 h 4872"/>
                <a:gd name="T74" fmla="*/ 1 w 4360"/>
                <a:gd name="T75" fmla="*/ 0 h 4872"/>
                <a:gd name="T76" fmla="*/ 0 w 4360"/>
                <a:gd name="T77" fmla="*/ 0 h 4872"/>
                <a:gd name="T78" fmla="*/ 0 w 4360"/>
                <a:gd name="T79" fmla="*/ 0 h 4872"/>
                <a:gd name="T80" fmla="*/ 0 w 4360"/>
                <a:gd name="T81" fmla="*/ 0 h 4872"/>
                <a:gd name="T82" fmla="*/ 0 w 4360"/>
                <a:gd name="T83" fmla="*/ 0 h 4872"/>
                <a:gd name="T84" fmla="*/ 0 w 4360"/>
                <a:gd name="T85" fmla="*/ 0 h 4872"/>
                <a:gd name="T86" fmla="*/ 0 w 4360"/>
                <a:gd name="T87" fmla="*/ 0 h 4872"/>
                <a:gd name="T88" fmla="*/ 0 w 4360"/>
                <a:gd name="T89" fmla="*/ 0 h 4872"/>
                <a:gd name="T90" fmla="*/ 0 w 4360"/>
                <a:gd name="T91" fmla="*/ 0 h 4872"/>
                <a:gd name="T92" fmla="*/ 0 w 4360"/>
                <a:gd name="T93" fmla="*/ 0 h 4872"/>
                <a:gd name="T94" fmla="*/ 0 w 4360"/>
                <a:gd name="T95" fmla="*/ 0 h 4872"/>
                <a:gd name="T96" fmla="*/ 0 w 4360"/>
                <a:gd name="T97" fmla="*/ 0 h 4872"/>
                <a:gd name="T98" fmla="*/ 0 w 4360"/>
                <a:gd name="T99" fmla="*/ 0 h 4872"/>
                <a:gd name="T100" fmla="*/ 0 w 4360"/>
                <a:gd name="T101" fmla="*/ 0 h 4872"/>
                <a:gd name="T102" fmla="*/ 0 w 4360"/>
                <a:gd name="T103" fmla="*/ 0 h 487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360"/>
                <a:gd name="T157" fmla="*/ 0 h 4872"/>
                <a:gd name="T158" fmla="*/ 4360 w 4360"/>
                <a:gd name="T159" fmla="*/ 4872 h 487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360" h="4872">
                  <a:moveTo>
                    <a:pt x="0" y="4872"/>
                  </a:moveTo>
                  <a:lnTo>
                    <a:pt x="0" y="4872"/>
                  </a:lnTo>
                  <a:lnTo>
                    <a:pt x="57" y="4872"/>
                  </a:lnTo>
                  <a:lnTo>
                    <a:pt x="112" y="4870"/>
                  </a:lnTo>
                  <a:lnTo>
                    <a:pt x="168" y="4869"/>
                  </a:lnTo>
                  <a:lnTo>
                    <a:pt x="224" y="4865"/>
                  </a:lnTo>
                  <a:lnTo>
                    <a:pt x="279" y="4862"/>
                  </a:lnTo>
                  <a:lnTo>
                    <a:pt x="335" y="4857"/>
                  </a:lnTo>
                  <a:lnTo>
                    <a:pt x="390" y="4853"/>
                  </a:lnTo>
                  <a:lnTo>
                    <a:pt x="445" y="4847"/>
                  </a:lnTo>
                  <a:lnTo>
                    <a:pt x="500" y="4840"/>
                  </a:lnTo>
                  <a:lnTo>
                    <a:pt x="555" y="4832"/>
                  </a:lnTo>
                  <a:lnTo>
                    <a:pt x="608" y="4825"/>
                  </a:lnTo>
                  <a:lnTo>
                    <a:pt x="663" y="4815"/>
                  </a:lnTo>
                  <a:lnTo>
                    <a:pt x="717" y="4806"/>
                  </a:lnTo>
                  <a:lnTo>
                    <a:pt x="770" y="4796"/>
                  </a:lnTo>
                  <a:lnTo>
                    <a:pt x="824" y="4785"/>
                  </a:lnTo>
                  <a:lnTo>
                    <a:pt x="877" y="4773"/>
                  </a:lnTo>
                  <a:lnTo>
                    <a:pt x="930" y="4760"/>
                  </a:lnTo>
                  <a:lnTo>
                    <a:pt x="983" y="4746"/>
                  </a:lnTo>
                  <a:lnTo>
                    <a:pt x="1035" y="4733"/>
                  </a:lnTo>
                  <a:lnTo>
                    <a:pt x="1088" y="4718"/>
                  </a:lnTo>
                  <a:lnTo>
                    <a:pt x="1140" y="4702"/>
                  </a:lnTo>
                  <a:lnTo>
                    <a:pt x="1191" y="4687"/>
                  </a:lnTo>
                  <a:lnTo>
                    <a:pt x="1243" y="4670"/>
                  </a:lnTo>
                  <a:lnTo>
                    <a:pt x="1295" y="4653"/>
                  </a:lnTo>
                  <a:lnTo>
                    <a:pt x="1345" y="4635"/>
                  </a:lnTo>
                  <a:lnTo>
                    <a:pt x="1396" y="4615"/>
                  </a:lnTo>
                  <a:lnTo>
                    <a:pt x="1446" y="4596"/>
                  </a:lnTo>
                  <a:lnTo>
                    <a:pt x="1497" y="4576"/>
                  </a:lnTo>
                  <a:lnTo>
                    <a:pt x="1547" y="4554"/>
                  </a:lnTo>
                  <a:lnTo>
                    <a:pt x="1596" y="4533"/>
                  </a:lnTo>
                  <a:lnTo>
                    <a:pt x="1646" y="4511"/>
                  </a:lnTo>
                  <a:lnTo>
                    <a:pt x="1694" y="4488"/>
                  </a:lnTo>
                  <a:lnTo>
                    <a:pt x="1743" y="4465"/>
                  </a:lnTo>
                  <a:lnTo>
                    <a:pt x="1791" y="4440"/>
                  </a:lnTo>
                  <a:lnTo>
                    <a:pt x="1840" y="4415"/>
                  </a:lnTo>
                  <a:lnTo>
                    <a:pt x="1888" y="4390"/>
                  </a:lnTo>
                  <a:lnTo>
                    <a:pt x="1935" y="4364"/>
                  </a:lnTo>
                  <a:lnTo>
                    <a:pt x="1982" y="4337"/>
                  </a:lnTo>
                  <a:lnTo>
                    <a:pt x="2029" y="4310"/>
                  </a:lnTo>
                  <a:lnTo>
                    <a:pt x="2076" y="4283"/>
                  </a:lnTo>
                  <a:lnTo>
                    <a:pt x="2121" y="4255"/>
                  </a:lnTo>
                  <a:lnTo>
                    <a:pt x="2167" y="4225"/>
                  </a:lnTo>
                  <a:lnTo>
                    <a:pt x="2213" y="4196"/>
                  </a:lnTo>
                  <a:lnTo>
                    <a:pt x="2258" y="4165"/>
                  </a:lnTo>
                  <a:lnTo>
                    <a:pt x="2303" y="4135"/>
                  </a:lnTo>
                  <a:lnTo>
                    <a:pt x="2347" y="4103"/>
                  </a:lnTo>
                  <a:lnTo>
                    <a:pt x="2392" y="4070"/>
                  </a:lnTo>
                  <a:lnTo>
                    <a:pt x="2435" y="4039"/>
                  </a:lnTo>
                  <a:lnTo>
                    <a:pt x="2478" y="4005"/>
                  </a:lnTo>
                  <a:lnTo>
                    <a:pt x="2521" y="3971"/>
                  </a:lnTo>
                  <a:lnTo>
                    <a:pt x="2564" y="3937"/>
                  </a:lnTo>
                  <a:lnTo>
                    <a:pt x="2606" y="3902"/>
                  </a:lnTo>
                  <a:lnTo>
                    <a:pt x="2648" y="3867"/>
                  </a:lnTo>
                  <a:lnTo>
                    <a:pt x="2689" y="3830"/>
                  </a:lnTo>
                  <a:lnTo>
                    <a:pt x="2730" y="3794"/>
                  </a:lnTo>
                  <a:lnTo>
                    <a:pt x="2771" y="3757"/>
                  </a:lnTo>
                  <a:lnTo>
                    <a:pt x="2811" y="3720"/>
                  </a:lnTo>
                  <a:lnTo>
                    <a:pt x="2851" y="3681"/>
                  </a:lnTo>
                  <a:lnTo>
                    <a:pt x="2890" y="3643"/>
                  </a:lnTo>
                  <a:lnTo>
                    <a:pt x="2929" y="3604"/>
                  </a:lnTo>
                  <a:lnTo>
                    <a:pt x="2968" y="3565"/>
                  </a:lnTo>
                  <a:lnTo>
                    <a:pt x="3006" y="3524"/>
                  </a:lnTo>
                  <a:lnTo>
                    <a:pt x="3044" y="3483"/>
                  </a:lnTo>
                  <a:lnTo>
                    <a:pt x="3081" y="3443"/>
                  </a:lnTo>
                  <a:lnTo>
                    <a:pt x="3117" y="3401"/>
                  </a:lnTo>
                  <a:lnTo>
                    <a:pt x="3154" y="3359"/>
                  </a:lnTo>
                  <a:lnTo>
                    <a:pt x="3189" y="3316"/>
                  </a:lnTo>
                  <a:lnTo>
                    <a:pt x="3225" y="3273"/>
                  </a:lnTo>
                  <a:lnTo>
                    <a:pt x="3260" y="3230"/>
                  </a:lnTo>
                  <a:lnTo>
                    <a:pt x="3295" y="3186"/>
                  </a:lnTo>
                  <a:lnTo>
                    <a:pt x="3329" y="3141"/>
                  </a:lnTo>
                  <a:lnTo>
                    <a:pt x="3362" y="3096"/>
                  </a:lnTo>
                  <a:lnTo>
                    <a:pt x="3396" y="3051"/>
                  </a:lnTo>
                  <a:lnTo>
                    <a:pt x="3428" y="3005"/>
                  </a:lnTo>
                  <a:lnTo>
                    <a:pt x="3461" y="2958"/>
                  </a:lnTo>
                  <a:lnTo>
                    <a:pt x="3492" y="2912"/>
                  </a:lnTo>
                  <a:lnTo>
                    <a:pt x="3523" y="2865"/>
                  </a:lnTo>
                  <a:lnTo>
                    <a:pt x="3554" y="2817"/>
                  </a:lnTo>
                  <a:lnTo>
                    <a:pt x="3584" y="2770"/>
                  </a:lnTo>
                  <a:lnTo>
                    <a:pt x="3613" y="2721"/>
                  </a:lnTo>
                  <a:lnTo>
                    <a:pt x="3643" y="2672"/>
                  </a:lnTo>
                  <a:lnTo>
                    <a:pt x="3671" y="2623"/>
                  </a:lnTo>
                  <a:lnTo>
                    <a:pt x="3699" y="2573"/>
                  </a:lnTo>
                  <a:lnTo>
                    <a:pt x="3727" y="2523"/>
                  </a:lnTo>
                  <a:lnTo>
                    <a:pt x="3754" y="2473"/>
                  </a:lnTo>
                  <a:lnTo>
                    <a:pt x="3780" y="2422"/>
                  </a:lnTo>
                  <a:lnTo>
                    <a:pt x="3807" y="2372"/>
                  </a:lnTo>
                  <a:lnTo>
                    <a:pt x="3832" y="2320"/>
                  </a:lnTo>
                  <a:lnTo>
                    <a:pt x="3857" y="2267"/>
                  </a:lnTo>
                  <a:lnTo>
                    <a:pt x="3882" y="2215"/>
                  </a:lnTo>
                  <a:lnTo>
                    <a:pt x="3906" y="2162"/>
                  </a:lnTo>
                  <a:lnTo>
                    <a:pt x="3929" y="2109"/>
                  </a:lnTo>
                  <a:lnTo>
                    <a:pt x="3951" y="2056"/>
                  </a:lnTo>
                  <a:lnTo>
                    <a:pt x="3974" y="2002"/>
                  </a:lnTo>
                  <a:lnTo>
                    <a:pt x="3995" y="1949"/>
                  </a:lnTo>
                  <a:lnTo>
                    <a:pt x="4016" y="1893"/>
                  </a:lnTo>
                  <a:lnTo>
                    <a:pt x="4036" y="1839"/>
                  </a:lnTo>
                  <a:lnTo>
                    <a:pt x="4057" y="1783"/>
                  </a:lnTo>
                  <a:lnTo>
                    <a:pt x="4076" y="1728"/>
                  </a:lnTo>
                  <a:lnTo>
                    <a:pt x="4095" y="1673"/>
                  </a:lnTo>
                  <a:lnTo>
                    <a:pt x="4112" y="1616"/>
                  </a:lnTo>
                  <a:lnTo>
                    <a:pt x="4131" y="1561"/>
                  </a:lnTo>
                  <a:lnTo>
                    <a:pt x="4147" y="1503"/>
                  </a:lnTo>
                  <a:lnTo>
                    <a:pt x="4163" y="1446"/>
                  </a:lnTo>
                  <a:lnTo>
                    <a:pt x="4179" y="1389"/>
                  </a:lnTo>
                  <a:lnTo>
                    <a:pt x="4194" y="1331"/>
                  </a:lnTo>
                  <a:lnTo>
                    <a:pt x="4208" y="1273"/>
                  </a:lnTo>
                  <a:lnTo>
                    <a:pt x="4223" y="1216"/>
                  </a:lnTo>
                  <a:lnTo>
                    <a:pt x="4236" y="1157"/>
                  </a:lnTo>
                  <a:lnTo>
                    <a:pt x="4248" y="1098"/>
                  </a:lnTo>
                  <a:lnTo>
                    <a:pt x="4260" y="1039"/>
                  </a:lnTo>
                  <a:lnTo>
                    <a:pt x="4271" y="980"/>
                  </a:lnTo>
                  <a:lnTo>
                    <a:pt x="4281" y="921"/>
                  </a:lnTo>
                  <a:lnTo>
                    <a:pt x="4291" y="861"/>
                  </a:lnTo>
                  <a:lnTo>
                    <a:pt x="4301" y="801"/>
                  </a:lnTo>
                  <a:lnTo>
                    <a:pt x="4310" y="741"/>
                  </a:lnTo>
                  <a:lnTo>
                    <a:pt x="4318" y="680"/>
                  </a:lnTo>
                  <a:lnTo>
                    <a:pt x="4325" y="620"/>
                  </a:lnTo>
                  <a:lnTo>
                    <a:pt x="4332" y="559"/>
                  </a:lnTo>
                  <a:lnTo>
                    <a:pt x="4337" y="498"/>
                  </a:lnTo>
                  <a:lnTo>
                    <a:pt x="4343" y="435"/>
                  </a:lnTo>
                  <a:lnTo>
                    <a:pt x="4347" y="374"/>
                  </a:lnTo>
                  <a:lnTo>
                    <a:pt x="4351" y="312"/>
                  </a:lnTo>
                  <a:lnTo>
                    <a:pt x="4354" y="251"/>
                  </a:lnTo>
                  <a:lnTo>
                    <a:pt x="4356" y="188"/>
                  </a:lnTo>
                  <a:lnTo>
                    <a:pt x="4358" y="125"/>
                  </a:lnTo>
                  <a:lnTo>
                    <a:pt x="4359" y="63"/>
                  </a:lnTo>
                  <a:lnTo>
                    <a:pt x="4360" y="0"/>
                  </a:lnTo>
                  <a:lnTo>
                    <a:pt x="4269" y="0"/>
                  </a:lnTo>
                  <a:lnTo>
                    <a:pt x="4268" y="62"/>
                  </a:lnTo>
                  <a:lnTo>
                    <a:pt x="4267" y="123"/>
                  </a:lnTo>
                  <a:lnTo>
                    <a:pt x="4266" y="184"/>
                  </a:lnTo>
                  <a:lnTo>
                    <a:pt x="4263" y="245"/>
                  </a:lnTo>
                  <a:lnTo>
                    <a:pt x="4260" y="306"/>
                  </a:lnTo>
                  <a:lnTo>
                    <a:pt x="4256" y="366"/>
                  </a:lnTo>
                  <a:lnTo>
                    <a:pt x="4252" y="427"/>
                  </a:lnTo>
                  <a:lnTo>
                    <a:pt x="4247" y="487"/>
                  </a:lnTo>
                  <a:lnTo>
                    <a:pt x="4241" y="547"/>
                  </a:lnTo>
                  <a:lnTo>
                    <a:pt x="4235" y="606"/>
                  </a:lnTo>
                  <a:lnTo>
                    <a:pt x="4228" y="666"/>
                  </a:lnTo>
                  <a:lnTo>
                    <a:pt x="4220" y="725"/>
                  </a:lnTo>
                  <a:lnTo>
                    <a:pt x="4212" y="784"/>
                  </a:lnTo>
                  <a:lnTo>
                    <a:pt x="4201" y="842"/>
                  </a:lnTo>
                  <a:lnTo>
                    <a:pt x="4192" y="901"/>
                  </a:lnTo>
                  <a:lnTo>
                    <a:pt x="4182" y="960"/>
                  </a:lnTo>
                  <a:lnTo>
                    <a:pt x="4171" y="1018"/>
                  </a:lnTo>
                  <a:lnTo>
                    <a:pt x="4159" y="1075"/>
                  </a:lnTo>
                  <a:lnTo>
                    <a:pt x="4147" y="1133"/>
                  </a:lnTo>
                  <a:lnTo>
                    <a:pt x="4135" y="1190"/>
                  </a:lnTo>
                  <a:lnTo>
                    <a:pt x="4120" y="1247"/>
                  </a:lnTo>
                  <a:lnTo>
                    <a:pt x="4106" y="1304"/>
                  </a:lnTo>
                  <a:lnTo>
                    <a:pt x="4092" y="1360"/>
                  </a:lnTo>
                  <a:lnTo>
                    <a:pt x="4076" y="1416"/>
                  </a:lnTo>
                  <a:lnTo>
                    <a:pt x="4061" y="1472"/>
                  </a:lnTo>
                  <a:lnTo>
                    <a:pt x="4043" y="1528"/>
                  </a:lnTo>
                  <a:lnTo>
                    <a:pt x="4027" y="1582"/>
                  </a:lnTo>
                  <a:lnTo>
                    <a:pt x="4009" y="1638"/>
                  </a:lnTo>
                  <a:lnTo>
                    <a:pt x="3991" y="1692"/>
                  </a:lnTo>
                  <a:lnTo>
                    <a:pt x="3972" y="1746"/>
                  </a:lnTo>
                  <a:lnTo>
                    <a:pt x="3952" y="1800"/>
                  </a:lnTo>
                  <a:lnTo>
                    <a:pt x="3932" y="1854"/>
                  </a:lnTo>
                  <a:lnTo>
                    <a:pt x="3912" y="1908"/>
                  </a:lnTo>
                  <a:lnTo>
                    <a:pt x="3891" y="1960"/>
                  </a:lnTo>
                  <a:lnTo>
                    <a:pt x="3869" y="2013"/>
                  </a:lnTo>
                  <a:lnTo>
                    <a:pt x="3847" y="2065"/>
                  </a:lnTo>
                  <a:lnTo>
                    <a:pt x="3824" y="2117"/>
                  </a:lnTo>
                  <a:lnTo>
                    <a:pt x="3801" y="2169"/>
                  </a:lnTo>
                  <a:lnTo>
                    <a:pt x="3776" y="2220"/>
                  </a:lnTo>
                  <a:lnTo>
                    <a:pt x="3752" y="2271"/>
                  </a:lnTo>
                  <a:lnTo>
                    <a:pt x="3728" y="2321"/>
                  </a:lnTo>
                  <a:lnTo>
                    <a:pt x="3702" y="2372"/>
                  </a:lnTo>
                  <a:lnTo>
                    <a:pt x="3676" y="2421"/>
                  </a:lnTo>
                  <a:lnTo>
                    <a:pt x="3650" y="2470"/>
                  </a:lnTo>
                  <a:lnTo>
                    <a:pt x="3622" y="2520"/>
                  </a:lnTo>
                  <a:lnTo>
                    <a:pt x="3595" y="2568"/>
                  </a:lnTo>
                  <a:lnTo>
                    <a:pt x="3567" y="2616"/>
                  </a:lnTo>
                  <a:lnTo>
                    <a:pt x="3538" y="2664"/>
                  </a:lnTo>
                  <a:lnTo>
                    <a:pt x="3509" y="2711"/>
                  </a:lnTo>
                  <a:lnTo>
                    <a:pt x="3480" y="2758"/>
                  </a:lnTo>
                  <a:lnTo>
                    <a:pt x="3449" y="2805"/>
                  </a:lnTo>
                  <a:lnTo>
                    <a:pt x="3419" y="2851"/>
                  </a:lnTo>
                  <a:lnTo>
                    <a:pt x="3388" y="2897"/>
                  </a:lnTo>
                  <a:lnTo>
                    <a:pt x="3356" y="2942"/>
                  </a:lnTo>
                  <a:lnTo>
                    <a:pt x="3325" y="2987"/>
                  </a:lnTo>
                  <a:lnTo>
                    <a:pt x="3292" y="3031"/>
                  </a:lnTo>
                  <a:lnTo>
                    <a:pt x="3259" y="3075"/>
                  </a:lnTo>
                  <a:lnTo>
                    <a:pt x="3226" y="3119"/>
                  </a:lnTo>
                  <a:lnTo>
                    <a:pt x="3192" y="3162"/>
                  </a:lnTo>
                  <a:lnTo>
                    <a:pt x="3158" y="3205"/>
                  </a:lnTo>
                  <a:lnTo>
                    <a:pt x="3123" y="3247"/>
                  </a:lnTo>
                  <a:lnTo>
                    <a:pt x="3088" y="3289"/>
                  </a:lnTo>
                  <a:lnTo>
                    <a:pt x="3053" y="3329"/>
                  </a:lnTo>
                  <a:lnTo>
                    <a:pt x="3016" y="3370"/>
                  </a:lnTo>
                  <a:lnTo>
                    <a:pt x="2980" y="3411"/>
                  </a:lnTo>
                  <a:lnTo>
                    <a:pt x="2943" y="3450"/>
                  </a:lnTo>
                  <a:lnTo>
                    <a:pt x="2906" y="3490"/>
                  </a:lnTo>
                  <a:lnTo>
                    <a:pt x="2867" y="3528"/>
                  </a:lnTo>
                  <a:lnTo>
                    <a:pt x="2830" y="3567"/>
                  </a:lnTo>
                  <a:lnTo>
                    <a:pt x="2791" y="3604"/>
                  </a:lnTo>
                  <a:lnTo>
                    <a:pt x="2752" y="3642"/>
                  </a:lnTo>
                  <a:lnTo>
                    <a:pt x="2713" y="3679"/>
                  </a:lnTo>
                  <a:lnTo>
                    <a:pt x="2673" y="3715"/>
                  </a:lnTo>
                  <a:lnTo>
                    <a:pt x="2633" y="3750"/>
                  </a:lnTo>
                  <a:lnTo>
                    <a:pt x="2592" y="3785"/>
                  </a:lnTo>
                  <a:lnTo>
                    <a:pt x="2552" y="3820"/>
                  </a:lnTo>
                  <a:lnTo>
                    <a:pt x="2510" y="3854"/>
                  </a:lnTo>
                  <a:lnTo>
                    <a:pt x="2469" y="3888"/>
                  </a:lnTo>
                  <a:lnTo>
                    <a:pt x="2426" y="3921"/>
                  </a:lnTo>
                  <a:lnTo>
                    <a:pt x="2384" y="3954"/>
                  </a:lnTo>
                  <a:lnTo>
                    <a:pt x="2341" y="3985"/>
                  </a:lnTo>
                  <a:lnTo>
                    <a:pt x="2299" y="4017"/>
                  </a:lnTo>
                  <a:lnTo>
                    <a:pt x="2255" y="4048"/>
                  </a:lnTo>
                  <a:lnTo>
                    <a:pt x="2211" y="4078"/>
                  </a:lnTo>
                  <a:lnTo>
                    <a:pt x="2167" y="4108"/>
                  </a:lnTo>
                  <a:lnTo>
                    <a:pt x="2122" y="4137"/>
                  </a:lnTo>
                  <a:lnTo>
                    <a:pt x="2077" y="4165"/>
                  </a:lnTo>
                  <a:lnTo>
                    <a:pt x="2032" y="4193"/>
                  </a:lnTo>
                  <a:lnTo>
                    <a:pt x="1987" y="4221"/>
                  </a:lnTo>
                  <a:lnTo>
                    <a:pt x="1940" y="4247"/>
                  </a:lnTo>
                  <a:lnTo>
                    <a:pt x="1895" y="4273"/>
                  </a:lnTo>
                  <a:lnTo>
                    <a:pt x="1848" y="4299"/>
                  </a:lnTo>
                  <a:lnTo>
                    <a:pt x="1802" y="4324"/>
                  </a:lnTo>
                  <a:lnTo>
                    <a:pt x="1754" y="4347"/>
                  </a:lnTo>
                  <a:lnTo>
                    <a:pt x="1706" y="4371"/>
                  </a:lnTo>
                  <a:lnTo>
                    <a:pt x="1659" y="4395"/>
                  </a:lnTo>
                  <a:lnTo>
                    <a:pt x="1611" y="4416"/>
                  </a:lnTo>
                  <a:lnTo>
                    <a:pt x="1563" y="4438"/>
                  </a:lnTo>
                  <a:lnTo>
                    <a:pt x="1514" y="4459"/>
                  </a:lnTo>
                  <a:lnTo>
                    <a:pt x="1466" y="4480"/>
                  </a:lnTo>
                  <a:lnTo>
                    <a:pt x="1416" y="4500"/>
                  </a:lnTo>
                  <a:lnTo>
                    <a:pt x="1366" y="4519"/>
                  </a:lnTo>
                  <a:lnTo>
                    <a:pt x="1317" y="4537"/>
                  </a:lnTo>
                  <a:lnTo>
                    <a:pt x="1267" y="4555"/>
                  </a:lnTo>
                  <a:lnTo>
                    <a:pt x="1217" y="4572"/>
                  </a:lnTo>
                  <a:lnTo>
                    <a:pt x="1167" y="4588"/>
                  </a:lnTo>
                  <a:lnTo>
                    <a:pt x="1115" y="4604"/>
                  </a:lnTo>
                  <a:lnTo>
                    <a:pt x="1065" y="4620"/>
                  </a:lnTo>
                  <a:lnTo>
                    <a:pt x="1014" y="4633"/>
                  </a:lnTo>
                  <a:lnTo>
                    <a:pt x="963" y="4648"/>
                  </a:lnTo>
                  <a:lnTo>
                    <a:pt x="911" y="4661"/>
                  </a:lnTo>
                  <a:lnTo>
                    <a:pt x="859" y="4673"/>
                  </a:lnTo>
                  <a:lnTo>
                    <a:pt x="807" y="4684"/>
                  </a:lnTo>
                  <a:lnTo>
                    <a:pt x="754" y="4696"/>
                  </a:lnTo>
                  <a:lnTo>
                    <a:pt x="701" y="4706"/>
                  </a:lnTo>
                  <a:lnTo>
                    <a:pt x="649" y="4715"/>
                  </a:lnTo>
                  <a:lnTo>
                    <a:pt x="596" y="4724"/>
                  </a:lnTo>
                  <a:lnTo>
                    <a:pt x="543" y="4732"/>
                  </a:lnTo>
                  <a:lnTo>
                    <a:pt x="489" y="4739"/>
                  </a:lnTo>
                  <a:lnTo>
                    <a:pt x="435" y="4745"/>
                  </a:lnTo>
                  <a:lnTo>
                    <a:pt x="382" y="4751"/>
                  </a:lnTo>
                  <a:lnTo>
                    <a:pt x="328" y="4756"/>
                  </a:lnTo>
                  <a:lnTo>
                    <a:pt x="274" y="4760"/>
                  </a:lnTo>
                  <a:lnTo>
                    <a:pt x="220" y="4763"/>
                  </a:lnTo>
                  <a:lnTo>
                    <a:pt x="165" y="4767"/>
                  </a:lnTo>
                  <a:lnTo>
                    <a:pt x="110" y="4769"/>
                  </a:lnTo>
                  <a:lnTo>
                    <a:pt x="56" y="4769"/>
                  </a:lnTo>
                  <a:lnTo>
                    <a:pt x="0" y="4770"/>
                  </a:lnTo>
                  <a:lnTo>
                    <a:pt x="0" y="4872"/>
                  </a:lnTo>
                  <a:close/>
                </a:path>
              </a:pathLst>
            </a:custGeom>
            <a:solidFill>
              <a:srgbClr val="008F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322" name="Freeform 6"/>
            <p:cNvSpPr>
              <a:spLocks/>
            </p:cNvSpPr>
            <p:nvPr/>
          </p:nvSpPr>
          <p:spPr bwMode="auto">
            <a:xfrm>
              <a:off x="1735" y="3301"/>
              <a:ext cx="726" cy="733"/>
            </a:xfrm>
            <a:custGeom>
              <a:avLst/>
              <a:gdLst>
                <a:gd name="T0" fmla="*/ 0 w 4359"/>
                <a:gd name="T1" fmla="*/ 0 h 4872"/>
                <a:gd name="T2" fmla="*/ 0 w 4359"/>
                <a:gd name="T3" fmla="*/ 0 h 4872"/>
                <a:gd name="T4" fmla="*/ 0 w 4359"/>
                <a:gd name="T5" fmla="*/ 0 h 4872"/>
                <a:gd name="T6" fmla="*/ 0 w 4359"/>
                <a:gd name="T7" fmla="*/ 0 h 4872"/>
                <a:gd name="T8" fmla="*/ 0 w 4359"/>
                <a:gd name="T9" fmla="*/ 0 h 4872"/>
                <a:gd name="T10" fmla="*/ 0 w 4359"/>
                <a:gd name="T11" fmla="*/ 0 h 4872"/>
                <a:gd name="T12" fmla="*/ 0 w 4359"/>
                <a:gd name="T13" fmla="*/ 0 h 4872"/>
                <a:gd name="T14" fmla="*/ 0 w 4359"/>
                <a:gd name="T15" fmla="*/ 0 h 4872"/>
                <a:gd name="T16" fmla="*/ 0 w 4359"/>
                <a:gd name="T17" fmla="*/ 0 h 4872"/>
                <a:gd name="T18" fmla="*/ 0 w 4359"/>
                <a:gd name="T19" fmla="*/ 0 h 4872"/>
                <a:gd name="T20" fmla="*/ 0 w 4359"/>
                <a:gd name="T21" fmla="*/ 0 h 4872"/>
                <a:gd name="T22" fmla="*/ 0 w 4359"/>
                <a:gd name="T23" fmla="*/ 0 h 4872"/>
                <a:gd name="T24" fmla="*/ 0 w 4359"/>
                <a:gd name="T25" fmla="*/ 0 h 4872"/>
                <a:gd name="T26" fmla="*/ 0 w 4359"/>
                <a:gd name="T27" fmla="*/ 0 h 4872"/>
                <a:gd name="T28" fmla="*/ 0 w 4359"/>
                <a:gd name="T29" fmla="*/ 0 h 4872"/>
                <a:gd name="T30" fmla="*/ 0 w 4359"/>
                <a:gd name="T31" fmla="*/ 0 h 4872"/>
                <a:gd name="T32" fmla="*/ 0 w 4359"/>
                <a:gd name="T33" fmla="*/ 0 h 4872"/>
                <a:gd name="T34" fmla="*/ 0 w 4359"/>
                <a:gd name="T35" fmla="*/ 0 h 4872"/>
                <a:gd name="T36" fmla="*/ 0 w 4359"/>
                <a:gd name="T37" fmla="*/ 0 h 4872"/>
                <a:gd name="T38" fmla="*/ 0 w 4359"/>
                <a:gd name="T39" fmla="*/ 0 h 4872"/>
                <a:gd name="T40" fmla="*/ 0 w 4359"/>
                <a:gd name="T41" fmla="*/ 0 h 4872"/>
                <a:gd name="T42" fmla="*/ 0 w 4359"/>
                <a:gd name="T43" fmla="*/ 0 h 4872"/>
                <a:gd name="T44" fmla="*/ 0 w 4359"/>
                <a:gd name="T45" fmla="*/ 0 h 4872"/>
                <a:gd name="T46" fmla="*/ 0 w 4359"/>
                <a:gd name="T47" fmla="*/ 0 h 4872"/>
                <a:gd name="T48" fmla="*/ 0 w 4359"/>
                <a:gd name="T49" fmla="*/ 0 h 4872"/>
                <a:gd name="T50" fmla="*/ 0 w 4359"/>
                <a:gd name="T51" fmla="*/ 0 h 4872"/>
                <a:gd name="T52" fmla="*/ 0 w 4359"/>
                <a:gd name="T53" fmla="*/ 0 h 4872"/>
                <a:gd name="T54" fmla="*/ 0 w 4359"/>
                <a:gd name="T55" fmla="*/ 0 h 4872"/>
                <a:gd name="T56" fmla="*/ 0 w 4359"/>
                <a:gd name="T57" fmla="*/ 0 h 4872"/>
                <a:gd name="T58" fmla="*/ 0 w 4359"/>
                <a:gd name="T59" fmla="*/ 0 h 4872"/>
                <a:gd name="T60" fmla="*/ 0 w 4359"/>
                <a:gd name="T61" fmla="*/ 0 h 4872"/>
                <a:gd name="T62" fmla="*/ 0 w 4359"/>
                <a:gd name="T63" fmla="*/ 0 h 4872"/>
                <a:gd name="T64" fmla="*/ 0 w 4359"/>
                <a:gd name="T65" fmla="*/ 0 h 4872"/>
                <a:gd name="T66" fmla="*/ 0 w 4359"/>
                <a:gd name="T67" fmla="*/ 0 h 4872"/>
                <a:gd name="T68" fmla="*/ 0 w 4359"/>
                <a:gd name="T69" fmla="*/ 0 h 4872"/>
                <a:gd name="T70" fmla="*/ 0 w 4359"/>
                <a:gd name="T71" fmla="*/ 0 h 4872"/>
                <a:gd name="T72" fmla="*/ 0 w 4359"/>
                <a:gd name="T73" fmla="*/ 0 h 4872"/>
                <a:gd name="T74" fmla="*/ 0 w 4359"/>
                <a:gd name="T75" fmla="*/ 0 h 4872"/>
                <a:gd name="T76" fmla="*/ 0 w 4359"/>
                <a:gd name="T77" fmla="*/ 0 h 4872"/>
                <a:gd name="T78" fmla="*/ 0 w 4359"/>
                <a:gd name="T79" fmla="*/ 0 h 4872"/>
                <a:gd name="T80" fmla="*/ 0 w 4359"/>
                <a:gd name="T81" fmla="*/ 0 h 4872"/>
                <a:gd name="T82" fmla="*/ 0 w 4359"/>
                <a:gd name="T83" fmla="*/ 0 h 4872"/>
                <a:gd name="T84" fmla="*/ 0 w 4359"/>
                <a:gd name="T85" fmla="*/ 0 h 4872"/>
                <a:gd name="T86" fmla="*/ 0 w 4359"/>
                <a:gd name="T87" fmla="*/ 0 h 4872"/>
                <a:gd name="T88" fmla="*/ 0 w 4359"/>
                <a:gd name="T89" fmla="*/ 0 h 4872"/>
                <a:gd name="T90" fmla="*/ 0 w 4359"/>
                <a:gd name="T91" fmla="*/ 0 h 4872"/>
                <a:gd name="T92" fmla="*/ 0 w 4359"/>
                <a:gd name="T93" fmla="*/ 0 h 4872"/>
                <a:gd name="T94" fmla="*/ 0 w 4359"/>
                <a:gd name="T95" fmla="*/ 0 h 4872"/>
                <a:gd name="T96" fmla="*/ 0 w 4359"/>
                <a:gd name="T97" fmla="*/ 0 h 4872"/>
                <a:gd name="T98" fmla="*/ 0 w 4359"/>
                <a:gd name="T99" fmla="*/ 0 h 4872"/>
                <a:gd name="T100" fmla="*/ 0 w 4359"/>
                <a:gd name="T101" fmla="*/ 0 h 4872"/>
                <a:gd name="T102" fmla="*/ 0 w 4359"/>
                <a:gd name="T103" fmla="*/ 0 h 487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359"/>
                <a:gd name="T157" fmla="*/ 0 h 4872"/>
                <a:gd name="T158" fmla="*/ 4359 w 4359"/>
                <a:gd name="T159" fmla="*/ 4872 h 487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359" h="4872">
                  <a:moveTo>
                    <a:pt x="0" y="0"/>
                  </a:moveTo>
                  <a:lnTo>
                    <a:pt x="0" y="0"/>
                  </a:lnTo>
                  <a:lnTo>
                    <a:pt x="0" y="63"/>
                  </a:lnTo>
                  <a:lnTo>
                    <a:pt x="1" y="125"/>
                  </a:lnTo>
                  <a:lnTo>
                    <a:pt x="3" y="188"/>
                  </a:lnTo>
                  <a:lnTo>
                    <a:pt x="6" y="251"/>
                  </a:lnTo>
                  <a:lnTo>
                    <a:pt x="9" y="312"/>
                  </a:lnTo>
                  <a:lnTo>
                    <a:pt x="13" y="374"/>
                  </a:lnTo>
                  <a:lnTo>
                    <a:pt x="17" y="435"/>
                  </a:lnTo>
                  <a:lnTo>
                    <a:pt x="22" y="498"/>
                  </a:lnTo>
                  <a:lnTo>
                    <a:pt x="28" y="559"/>
                  </a:lnTo>
                  <a:lnTo>
                    <a:pt x="35" y="620"/>
                  </a:lnTo>
                  <a:lnTo>
                    <a:pt x="42" y="680"/>
                  </a:lnTo>
                  <a:lnTo>
                    <a:pt x="50" y="741"/>
                  </a:lnTo>
                  <a:lnTo>
                    <a:pt x="58" y="801"/>
                  </a:lnTo>
                  <a:lnTo>
                    <a:pt x="68" y="861"/>
                  </a:lnTo>
                  <a:lnTo>
                    <a:pt x="78" y="921"/>
                  </a:lnTo>
                  <a:lnTo>
                    <a:pt x="89" y="980"/>
                  </a:lnTo>
                  <a:lnTo>
                    <a:pt x="100" y="1039"/>
                  </a:lnTo>
                  <a:lnTo>
                    <a:pt x="112" y="1098"/>
                  </a:lnTo>
                  <a:lnTo>
                    <a:pt x="124" y="1157"/>
                  </a:lnTo>
                  <a:lnTo>
                    <a:pt x="137" y="1216"/>
                  </a:lnTo>
                  <a:lnTo>
                    <a:pt x="152" y="1273"/>
                  </a:lnTo>
                  <a:lnTo>
                    <a:pt x="166" y="1331"/>
                  </a:lnTo>
                  <a:lnTo>
                    <a:pt x="181" y="1389"/>
                  </a:lnTo>
                  <a:lnTo>
                    <a:pt x="196" y="1446"/>
                  </a:lnTo>
                  <a:lnTo>
                    <a:pt x="212" y="1503"/>
                  </a:lnTo>
                  <a:lnTo>
                    <a:pt x="229" y="1561"/>
                  </a:lnTo>
                  <a:lnTo>
                    <a:pt x="247" y="1616"/>
                  </a:lnTo>
                  <a:lnTo>
                    <a:pt x="265" y="1673"/>
                  </a:lnTo>
                  <a:lnTo>
                    <a:pt x="283" y="1728"/>
                  </a:lnTo>
                  <a:lnTo>
                    <a:pt x="302" y="1783"/>
                  </a:lnTo>
                  <a:lnTo>
                    <a:pt x="323" y="1839"/>
                  </a:lnTo>
                  <a:lnTo>
                    <a:pt x="343" y="1893"/>
                  </a:lnTo>
                  <a:lnTo>
                    <a:pt x="364" y="1949"/>
                  </a:lnTo>
                  <a:lnTo>
                    <a:pt x="385" y="2002"/>
                  </a:lnTo>
                  <a:lnTo>
                    <a:pt x="408" y="2056"/>
                  </a:lnTo>
                  <a:lnTo>
                    <a:pt x="431" y="2109"/>
                  </a:lnTo>
                  <a:lnTo>
                    <a:pt x="454" y="2162"/>
                  </a:lnTo>
                  <a:lnTo>
                    <a:pt x="477" y="2215"/>
                  </a:lnTo>
                  <a:lnTo>
                    <a:pt x="502" y="2267"/>
                  </a:lnTo>
                  <a:lnTo>
                    <a:pt x="527" y="2320"/>
                  </a:lnTo>
                  <a:lnTo>
                    <a:pt x="552" y="2372"/>
                  </a:lnTo>
                  <a:lnTo>
                    <a:pt x="579" y="2422"/>
                  </a:lnTo>
                  <a:lnTo>
                    <a:pt x="605" y="2473"/>
                  </a:lnTo>
                  <a:lnTo>
                    <a:pt x="632" y="2523"/>
                  </a:lnTo>
                  <a:lnTo>
                    <a:pt x="660" y="2573"/>
                  </a:lnTo>
                  <a:lnTo>
                    <a:pt x="688" y="2623"/>
                  </a:lnTo>
                  <a:lnTo>
                    <a:pt x="717" y="2672"/>
                  </a:lnTo>
                  <a:lnTo>
                    <a:pt x="746" y="2721"/>
                  </a:lnTo>
                  <a:lnTo>
                    <a:pt x="776" y="2770"/>
                  </a:lnTo>
                  <a:lnTo>
                    <a:pt x="805" y="2817"/>
                  </a:lnTo>
                  <a:lnTo>
                    <a:pt x="837" y="2865"/>
                  </a:lnTo>
                  <a:lnTo>
                    <a:pt x="868" y="2912"/>
                  </a:lnTo>
                  <a:lnTo>
                    <a:pt x="900" y="2958"/>
                  </a:lnTo>
                  <a:lnTo>
                    <a:pt x="932" y="3005"/>
                  </a:lnTo>
                  <a:lnTo>
                    <a:pt x="964" y="3051"/>
                  </a:lnTo>
                  <a:lnTo>
                    <a:pt x="998" y="3096"/>
                  </a:lnTo>
                  <a:lnTo>
                    <a:pt x="1031" y="3141"/>
                  </a:lnTo>
                  <a:lnTo>
                    <a:pt x="1066" y="3186"/>
                  </a:lnTo>
                  <a:lnTo>
                    <a:pt x="1100" y="3230"/>
                  </a:lnTo>
                  <a:lnTo>
                    <a:pt x="1134" y="3273"/>
                  </a:lnTo>
                  <a:lnTo>
                    <a:pt x="1170" y="3316"/>
                  </a:lnTo>
                  <a:lnTo>
                    <a:pt x="1206" y="3359"/>
                  </a:lnTo>
                  <a:lnTo>
                    <a:pt x="1243" y="3401"/>
                  </a:lnTo>
                  <a:lnTo>
                    <a:pt x="1279" y="3443"/>
                  </a:lnTo>
                  <a:lnTo>
                    <a:pt x="1317" y="3483"/>
                  </a:lnTo>
                  <a:lnTo>
                    <a:pt x="1354" y="3524"/>
                  </a:lnTo>
                  <a:lnTo>
                    <a:pt x="1392" y="3565"/>
                  </a:lnTo>
                  <a:lnTo>
                    <a:pt x="1431" y="3604"/>
                  </a:lnTo>
                  <a:lnTo>
                    <a:pt x="1469" y="3643"/>
                  </a:lnTo>
                  <a:lnTo>
                    <a:pt x="1509" y="3681"/>
                  </a:lnTo>
                  <a:lnTo>
                    <a:pt x="1548" y="3720"/>
                  </a:lnTo>
                  <a:lnTo>
                    <a:pt x="1589" y="3757"/>
                  </a:lnTo>
                  <a:lnTo>
                    <a:pt x="1629" y="3794"/>
                  </a:lnTo>
                  <a:lnTo>
                    <a:pt x="1671" y="3830"/>
                  </a:lnTo>
                  <a:lnTo>
                    <a:pt x="1712" y="3867"/>
                  </a:lnTo>
                  <a:lnTo>
                    <a:pt x="1754" y="3902"/>
                  </a:lnTo>
                  <a:lnTo>
                    <a:pt x="1796" y="3937"/>
                  </a:lnTo>
                  <a:lnTo>
                    <a:pt x="1839" y="3971"/>
                  </a:lnTo>
                  <a:lnTo>
                    <a:pt x="1881" y="4005"/>
                  </a:lnTo>
                  <a:lnTo>
                    <a:pt x="1925" y="4039"/>
                  </a:lnTo>
                  <a:lnTo>
                    <a:pt x="1968" y="4070"/>
                  </a:lnTo>
                  <a:lnTo>
                    <a:pt x="2012" y="4103"/>
                  </a:lnTo>
                  <a:lnTo>
                    <a:pt x="2056" y="4135"/>
                  </a:lnTo>
                  <a:lnTo>
                    <a:pt x="2102" y="4165"/>
                  </a:lnTo>
                  <a:lnTo>
                    <a:pt x="2146" y="4196"/>
                  </a:lnTo>
                  <a:lnTo>
                    <a:pt x="2192" y="4225"/>
                  </a:lnTo>
                  <a:lnTo>
                    <a:pt x="2238" y="4255"/>
                  </a:lnTo>
                  <a:lnTo>
                    <a:pt x="2284" y="4283"/>
                  </a:lnTo>
                  <a:lnTo>
                    <a:pt x="2331" y="4310"/>
                  </a:lnTo>
                  <a:lnTo>
                    <a:pt x="2377" y="4337"/>
                  </a:lnTo>
                  <a:lnTo>
                    <a:pt x="2425" y="4364"/>
                  </a:lnTo>
                  <a:lnTo>
                    <a:pt x="2472" y="4390"/>
                  </a:lnTo>
                  <a:lnTo>
                    <a:pt x="2520" y="4415"/>
                  </a:lnTo>
                  <a:lnTo>
                    <a:pt x="2568" y="4440"/>
                  </a:lnTo>
                  <a:lnTo>
                    <a:pt x="2616" y="4465"/>
                  </a:lnTo>
                  <a:lnTo>
                    <a:pt x="2666" y="4488"/>
                  </a:lnTo>
                  <a:lnTo>
                    <a:pt x="2714" y="4511"/>
                  </a:lnTo>
                  <a:lnTo>
                    <a:pt x="2764" y="4533"/>
                  </a:lnTo>
                  <a:lnTo>
                    <a:pt x="2813" y="4554"/>
                  </a:lnTo>
                  <a:lnTo>
                    <a:pt x="2863" y="4576"/>
                  </a:lnTo>
                  <a:lnTo>
                    <a:pt x="2913" y="4596"/>
                  </a:lnTo>
                  <a:lnTo>
                    <a:pt x="2963" y="4615"/>
                  </a:lnTo>
                  <a:lnTo>
                    <a:pt x="3014" y="4635"/>
                  </a:lnTo>
                  <a:lnTo>
                    <a:pt x="3066" y="4653"/>
                  </a:lnTo>
                  <a:lnTo>
                    <a:pt x="3116" y="4670"/>
                  </a:lnTo>
                  <a:lnTo>
                    <a:pt x="3168" y="4687"/>
                  </a:lnTo>
                  <a:lnTo>
                    <a:pt x="3220" y="4702"/>
                  </a:lnTo>
                  <a:lnTo>
                    <a:pt x="3272" y="4718"/>
                  </a:lnTo>
                  <a:lnTo>
                    <a:pt x="3325" y="4733"/>
                  </a:lnTo>
                  <a:lnTo>
                    <a:pt x="3377" y="4746"/>
                  </a:lnTo>
                  <a:lnTo>
                    <a:pt x="3430" y="4760"/>
                  </a:lnTo>
                  <a:lnTo>
                    <a:pt x="3483" y="4773"/>
                  </a:lnTo>
                  <a:lnTo>
                    <a:pt x="3536" y="4785"/>
                  </a:lnTo>
                  <a:lnTo>
                    <a:pt x="3590" y="4796"/>
                  </a:lnTo>
                  <a:lnTo>
                    <a:pt x="3643" y="4806"/>
                  </a:lnTo>
                  <a:lnTo>
                    <a:pt x="3697" y="4815"/>
                  </a:lnTo>
                  <a:lnTo>
                    <a:pt x="3751" y="4825"/>
                  </a:lnTo>
                  <a:lnTo>
                    <a:pt x="3805" y="4832"/>
                  </a:lnTo>
                  <a:lnTo>
                    <a:pt x="3860" y="4840"/>
                  </a:lnTo>
                  <a:lnTo>
                    <a:pt x="3915" y="4847"/>
                  </a:lnTo>
                  <a:lnTo>
                    <a:pt x="3969" y="4853"/>
                  </a:lnTo>
                  <a:lnTo>
                    <a:pt x="4025" y="4857"/>
                  </a:lnTo>
                  <a:lnTo>
                    <a:pt x="4080" y="4862"/>
                  </a:lnTo>
                  <a:lnTo>
                    <a:pt x="4135" y="4865"/>
                  </a:lnTo>
                  <a:lnTo>
                    <a:pt x="4191" y="4869"/>
                  </a:lnTo>
                  <a:lnTo>
                    <a:pt x="4248" y="4870"/>
                  </a:lnTo>
                  <a:lnTo>
                    <a:pt x="4303" y="4872"/>
                  </a:lnTo>
                  <a:lnTo>
                    <a:pt x="4359" y="4872"/>
                  </a:lnTo>
                  <a:lnTo>
                    <a:pt x="4359" y="4770"/>
                  </a:lnTo>
                  <a:lnTo>
                    <a:pt x="4304" y="4769"/>
                  </a:lnTo>
                  <a:lnTo>
                    <a:pt x="4250" y="4769"/>
                  </a:lnTo>
                  <a:lnTo>
                    <a:pt x="4195" y="4767"/>
                  </a:lnTo>
                  <a:lnTo>
                    <a:pt x="4140" y="4763"/>
                  </a:lnTo>
                  <a:lnTo>
                    <a:pt x="4086" y="4760"/>
                  </a:lnTo>
                  <a:lnTo>
                    <a:pt x="4032" y="4756"/>
                  </a:lnTo>
                  <a:lnTo>
                    <a:pt x="3977" y="4751"/>
                  </a:lnTo>
                  <a:lnTo>
                    <a:pt x="3924" y="4745"/>
                  </a:lnTo>
                  <a:lnTo>
                    <a:pt x="3870" y="4739"/>
                  </a:lnTo>
                  <a:lnTo>
                    <a:pt x="3817" y="4732"/>
                  </a:lnTo>
                  <a:lnTo>
                    <a:pt x="3764" y="4724"/>
                  </a:lnTo>
                  <a:lnTo>
                    <a:pt x="3710" y="4715"/>
                  </a:lnTo>
                  <a:lnTo>
                    <a:pt x="3658" y="4706"/>
                  </a:lnTo>
                  <a:lnTo>
                    <a:pt x="3605" y="4696"/>
                  </a:lnTo>
                  <a:lnTo>
                    <a:pt x="3553" y="4684"/>
                  </a:lnTo>
                  <a:lnTo>
                    <a:pt x="3501" y="4673"/>
                  </a:lnTo>
                  <a:lnTo>
                    <a:pt x="3449" y="4661"/>
                  </a:lnTo>
                  <a:lnTo>
                    <a:pt x="3397" y="4648"/>
                  </a:lnTo>
                  <a:lnTo>
                    <a:pt x="3346" y="4633"/>
                  </a:lnTo>
                  <a:lnTo>
                    <a:pt x="3295" y="4620"/>
                  </a:lnTo>
                  <a:lnTo>
                    <a:pt x="3244" y="4604"/>
                  </a:lnTo>
                  <a:lnTo>
                    <a:pt x="3193" y="4588"/>
                  </a:lnTo>
                  <a:lnTo>
                    <a:pt x="3142" y="4572"/>
                  </a:lnTo>
                  <a:lnTo>
                    <a:pt x="3093" y="4555"/>
                  </a:lnTo>
                  <a:lnTo>
                    <a:pt x="3042" y="4537"/>
                  </a:lnTo>
                  <a:lnTo>
                    <a:pt x="2993" y="4519"/>
                  </a:lnTo>
                  <a:lnTo>
                    <a:pt x="2943" y="4500"/>
                  </a:lnTo>
                  <a:lnTo>
                    <a:pt x="2894" y="4480"/>
                  </a:lnTo>
                  <a:lnTo>
                    <a:pt x="2846" y="4459"/>
                  </a:lnTo>
                  <a:lnTo>
                    <a:pt x="2797" y="4438"/>
                  </a:lnTo>
                  <a:lnTo>
                    <a:pt x="2749" y="4416"/>
                  </a:lnTo>
                  <a:lnTo>
                    <a:pt x="2700" y="4395"/>
                  </a:lnTo>
                  <a:lnTo>
                    <a:pt x="2653" y="4371"/>
                  </a:lnTo>
                  <a:lnTo>
                    <a:pt x="2605" y="4347"/>
                  </a:lnTo>
                  <a:lnTo>
                    <a:pt x="2558" y="4324"/>
                  </a:lnTo>
                  <a:lnTo>
                    <a:pt x="2512" y="4299"/>
                  </a:lnTo>
                  <a:lnTo>
                    <a:pt x="2465" y="4273"/>
                  </a:lnTo>
                  <a:lnTo>
                    <a:pt x="2419" y="4247"/>
                  </a:lnTo>
                  <a:lnTo>
                    <a:pt x="2373" y="4221"/>
                  </a:lnTo>
                  <a:lnTo>
                    <a:pt x="2328" y="4193"/>
                  </a:lnTo>
                  <a:lnTo>
                    <a:pt x="2282" y="4165"/>
                  </a:lnTo>
                  <a:lnTo>
                    <a:pt x="2238" y="4137"/>
                  </a:lnTo>
                  <a:lnTo>
                    <a:pt x="2193" y="4108"/>
                  </a:lnTo>
                  <a:lnTo>
                    <a:pt x="2149" y="4078"/>
                  </a:lnTo>
                  <a:lnTo>
                    <a:pt x="2105" y="4048"/>
                  </a:lnTo>
                  <a:lnTo>
                    <a:pt x="2061" y="4017"/>
                  </a:lnTo>
                  <a:lnTo>
                    <a:pt x="2018" y="3985"/>
                  </a:lnTo>
                  <a:lnTo>
                    <a:pt x="1975" y="3954"/>
                  </a:lnTo>
                  <a:lnTo>
                    <a:pt x="1933" y="3921"/>
                  </a:lnTo>
                  <a:lnTo>
                    <a:pt x="1891" y="3888"/>
                  </a:lnTo>
                  <a:lnTo>
                    <a:pt x="1849" y="3854"/>
                  </a:lnTo>
                  <a:lnTo>
                    <a:pt x="1808" y="3820"/>
                  </a:lnTo>
                  <a:lnTo>
                    <a:pt x="1767" y="3785"/>
                  </a:lnTo>
                  <a:lnTo>
                    <a:pt x="1726" y="3750"/>
                  </a:lnTo>
                  <a:lnTo>
                    <a:pt x="1687" y="3715"/>
                  </a:lnTo>
                  <a:lnTo>
                    <a:pt x="1646" y="3679"/>
                  </a:lnTo>
                  <a:lnTo>
                    <a:pt x="1608" y="3642"/>
                  </a:lnTo>
                  <a:lnTo>
                    <a:pt x="1569" y="3604"/>
                  </a:lnTo>
                  <a:lnTo>
                    <a:pt x="1530" y="3567"/>
                  </a:lnTo>
                  <a:lnTo>
                    <a:pt x="1492" y="3528"/>
                  </a:lnTo>
                  <a:lnTo>
                    <a:pt x="1454" y="3490"/>
                  </a:lnTo>
                  <a:lnTo>
                    <a:pt x="1417" y="3450"/>
                  </a:lnTo>
                  <a:lnTo>
                    <a:pt x="1380" y="3411"/>
                  </a:lnTo>
                  <a:lnTo>
                    <a:pt x="1344" y="3370"/>
                  </a:lnTo>
                  <a:lnTo>
                    <a:pt x="1307" y="3329"/>
                  </a:lnTo>
                  <a:lnTo>
                    <a:pt x="1272" y="3289"/>
                  </a:lnTo>
                  <a:lnTo>
                    <a:pt x="1237" y="3247"/>
                  </a:lnTo>
                  <a:lnTo>
                    <a:pt x="1202" y="3205"/>
                  </a:lnTo>
                  <a:lnTo>
                    <a:pt x="1168" y="3162"/>
                  </a:lnTo>
                  <a:lnTo>
                    <a:pt x="1134" y="3119"/>
                  </a:lnTo>
                  <a:lnTo>
                    <a:pt x="1101" y="3075"/>
                  </a:lnTo>
                  <a:lnTo>
                    <a:pt x="1068" y="3031"/>
                  </a:lnTo>
                  <a:lnTo>
                    <a:pt x="1035" y="2987"/>
                  </a:lnTo>
                  <a:lnTo>
                    <a:pt x="1003" y="2942"/>
                  </a:lnTo>
                  <a:lnTo>
                    <a:pt x="971" y="2897"/>
                  </a:lnTo>
                  <a:lnTo>
                    <a:pt x="941" y="2851"/>
                  </a:lnTo>
                  <a:lnTo>
                    <a:pt x="910" y="2805"/>
                  </a:lnTo>
                  <a:lnTo>
                    <a:pt x="880" y="2758"/>
                  </a:lnTo>
                  <a:lnTo>
                    <a:pt x="851" y="2712"/>
                  </a:lnTo>
                  <a:lnTo>
                    <a:pt x="822" y="2664"/>
                  </a:lnTo>
                  <a:lnTo>
                    <a:pt x="793" y="2616"/>
                  </a:lnTo>
                  <a:lnTo>
                    <a:pt x="765" y="2568"/>
                  </a:lnTo>
                  <a:lnTo>
                    <a:pt x="738" y="2520"/>
                  </a:lnTo>
                  <a:lnTo>
                    <a:pt x="710" y="2470"/>
                  </a:lnTo>
                  <a:lnTo>
                    <a:pt x="684" y="2421"/>
                  </a:lnTo>
                  <a:lnTo>
                    <a:pt x="658" y="2372"/>
                  </a:lnTo>
                  <a:lnTo>
                    <a:pt x="632" y="2321"/>
                  </a:lnTo>
                  <a:lnTo>
                    <a:pt x="607" y="2271"/>
                  </a:lnTo>
                  <a:lnTo>
                    <a:pt x="583" y="2220"/>
                  </a:lnTo>
                  <a:lnTo>
                    <a:pt x="558" y="2169"/>
                  </a:lnTo>
                  <a:lnTo>
                    <a:pt x="535" y="2117"/>
                  </a:lnTo>
                  <a:lnTo>
                    <a:pt x="513" y="2065"/>
                  </a:lnTo>
                  <a:lnTo>
                    <a:pt x="491" y="2013"/>
                  </a:lnTo>
                  <a:lnTo>
                    <a:pt x="469" y="1960"/>
                  </a:lnTo>
                  <a:lnTo>
                    <a:pt x="448" y="1908"/>
                  </a:lnTo>
                  <a:lnTo>
                    <a:pt x="427" y="1854"/>
                  </a:lnTo>
                  <a:lnTo>
                    <a:pt x="407" y="1800"/>
                  </a:lnTo>
                  <a:lnTo>
                    <a:pt x="387" y="1746"/>
                  </a:lnTo>
                  <a:lnTo>
                    <a:pt x="369" y="1692"/>
                  </a:lnTo>
                  <a:lnTo>
                    <a:pt x="351" y="1638"/>
                  </a:lnTo>
                  <a:lnTo>
                    <a:pt x="333" y="1582"/>
                  </a:lnTo>
                  <a:lnTo>
                    <a:pt x="316" y="1528"/>
                  </a:lnTo>
                  <a:lnTo>
                    <a:pt x="299" y="1472"/>
                  </a:lnTo>
                  <a:lnTo>
                    <a:pt x="283" y="1416"/>
                  </a:lnTo>
                  <a:lnTo>
                    <a:pt x="268" y="1360"/>
                  </a:lnTo>
                  <a:lnTo>
                    <a:pt x="253" y="1304"/>
                  </a:lnTo>
                  <a:lnTo>
                    <a:pt x="240" y="1247"/>
                  </a:lnTo>
                  <a:lnTo>
                    <a:pt x="225" y="1190"/>
                  </a:lnTo>
                  <a:lnTo>
                    <a:pt x="212" y="1133"/>
                  </a:lnTo>
                  <a:lnTo>
                    <a:pt x="200" y="1075"/>
                  </a:lnTo>
                  <a:lnTo>
                    <a:pt x="189" y="1018"/>
                  </a:lnTo>
                  <a:lnTo>
                    <a:pt x="178" y="960"/>
                  </a:lnTo>
                  <a:lnTo>
                    <a:pt x="168" y="901"/>
                  </a:lnTo>
                  <a:lnTo>
                    <a:pt x="158" y="842"/>
                  </a:lnTo>
                  <a:lnTo>
                    <a:pt x="149" y="784"/>
                  </a:lnTo>
                  <a:lnTo>
                    <a:pt x="140" y="725"/>
                  </a:lnTo>
                  <a:lnTo>
                    <a:pt x="132" y="666"/>
                  </a:lnTo>
                  <a:lnTo>
                    <a:pt x="125" y="606"/>
                  </a:lnTo>
                  <a:lnTo>
                    <a:pt x="119" y="547"/>
                  </a:lnTo>
                  <a:lnTo>
                    <a:pt x="113" y="487"/>
                  </a:lnTo>
                  <a:lnTo>
                    <a:pt x="108" y="427"/>
                  </a:lnTo>
                  <a:lnTo>
                    <a:pt x="103" y="366"/>
                  </a:lnTo>
                  <a:lnTo>
                    <a:pt x="100" y="306"/>
                  </a:lnTo>
                  <a:lnTo>
                    <a:pt x="96" y="245"/>
                  </a:lnTo>
                  <a:lnTo>
                    <a:pt x="94" y="184"/>
                  </a:lnTo>
                  <a:lnTo>
                    <a:pt x="92" y="123"/>
                  </a:lnTo>
                  <a:lnTo>
                    <a:pt x="91" y="62"/>
                  </a:lnTo>
                  <a:lnTo>
                    <a:pt x="9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F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323" name="Freeform 7"/>
            <p:cNvSpPr>
              <a:spLocks/>
            </p:cNvSpPr>
            <p:nvPr/>
          </p:nvSpPr>
          <p:spPr bwMode="auto">
            <a:xfrm>
              <a:off x="1735" y="2568"/>
              <a:ext cx="726" cy="733"/>
            </a:xfrm>
            <a:custGeom>
              <a:avLst/>
              <a:gdLst>
                <a:gd name="T0" fmla="*/ 0 w 4359"/>
                <a:gd name="T1" fmla="*/ 0 h 4871"/>
                <a:gd name="T2" fmla="*/ 0 w 4359"/>
                <a:gd name="T3" fmla="*/ 0 h 4871"/>
                <a:gd name="T4" fmla="*/ 0 w 4359"/>
                <a:gd name="T5" fmla="*/ 0 h 4871"/>
                <a:gd name="T6" fmla="*/ 0 w 4359"/>
                <a:gd name="T7" fmla="*/ 0 h 4871"/>
                <a:gd name="T8" fmla="*/ 0 w 4359"/>
                <a:gd name="T9" fmla="*/ 0 h 4871"/>
                <a:gd name="T10" fmla="*/ 0 w 4359"/>
                <a:gd name="T11" fmla="*/ 0 h 4871"/>
                <a:gd name="T12" fmla="*/ 0 w 4359"/>
                <a:gd name="T13" fmla="*/ 0 h 4871"/>
                <a:gd name="T14" fmla="*/ 0 w 4359"/>
                <a:gd name="T15" fmla="*/ 0 h 4871"/>
                <a:gd name="T16" fmla="*/ 0 w 4359"/>
                <a:gd name="T17" fmla="*/ 0 h 4871"/>
                <a:gd name="T18" fmla="*/ 0 w 4359"/>
                <a:gd name="T19" fmla="*/ 0 h 4871"/>
                <a:gd name="T20" fmla="*/ 0 w 4359"/>
                <a:gd name="T21" fmla="*/ 0 h 4871"/>
                <a:gd name="T22" fmla="*/ 0 w 4359"/>
                <a:gd name="T23" fmla="*/ 0 h 4871"/>
                <a:gd name="T24" fmla="*/ 0 w 4359"/>
                <a:gd name="T25" fmla="*/ 0 h 4871"/>
                <a:gd name="T26" fmla="*/ 0 w 4359"/>
                <a:gd name="T27" fmla="*/ 0 h 4871"/>
                <a:gd name="T28" fmla="*/ 0 w 4359"/>
                <a:gd name="T29" fmla="*/ 0 h 4871"/>
                <a:gd name="T30" fmla="*/ 0 w 4359"/>
                <a:gd name="T31" fmla="*/ 0 h 4871"/>
                <a:gd name="T32" fmla="*/ 0 w 4359"/>
                <a:gd name="T33" fmla="*/ 0 h 4871"/>
                <a:gd name="T34" fmla="*/ 0 w 4359"/>
                <a:gd name="T35" fmla="*/ 0 h 4871"/>
                <a:gd name="T36" fmla="*/ 0 w 4359"/>
                <a:gd name="T37" fmla="*/ 0 h 4871"/>
                <a:gd name="T38" fmla="*/ 0 w 4359"/>
                <a:gd name="T39" fmla="*/ 0 h 4871"/>
                <a:gd name="T40" fmla="*/ 0 w 4359"/>
                <a:gd name="T41" fmla="*/ 0 h 4871"/>
                <a:gd name="T42" fmla="*/ 0 w 4359"/>
                <a:gd name="T43" fmla="*/ 0 h 4871"/>
                <a:gd name="T44" fmla="*/ 0 w 4359"/>
                <a:gd name="T45" fmla="*/ 0 h 4871"/>
                <a:gd name="T46" fmla="*/ 0 w 4359"/>
                <a:gd name="T47" fmla="*/ 0 h 4871"/>
                <a:gd name="T48" fmla="*/ 0 w 4359"/>
                <a:gd name="T49" fmla="*/ 0 h 4871"/>
                <a:gd name="T50" fmla="*/ 0 w 4359"/>
                <a:gd name="T51" fmla="*/ 0 h 4871"/>
                <a:gd name="T52" fmla="*/ 0 w 4359"/>
                <a:gd name="T53" fmla="*/ 0 h 4871"/>
                <a:gd name="T54" fmla="*/ 0 w 4359"/>
                <a:gd name="T55" fmla="*/ 0 h 4871"/>
                <a:gd name="T56" fmla="*/ 0 w 4359"/>
                <a:gd name="T57" fmla="*/ 0 h 4871"/>
                <a:gd name="T58" fmla="*/ 0 w 4359"/>
                <a:gd name="T59" fmla="*/ 0 h 4871"/>
                <a:gd name="T60" fmla="*/ 0 w 4359"/>
                <a:gd name="T61" fmla="*/ 0 h 4871"/>
                <a:gd name="T62" fmla="*/ 0 w 4359"/>
                <a:gd name="T63" fmla="*/ 0 h 4871"/>
                <a:gd name="T64" fmla="*/ 0 w 4359"/>
                <a:gd name="T65" fmla="*/ 0 h 4871"/>
                <a:gd name="T66" fmla="*/ 0 w 4359"/>
                <a:gd name="T67" fmla="*/ 0 h 4871"/>
                <a:gd name="T68" fmla="*/ 0 w 4359"/>
                <a:gd name="T69" fmla="*/ 0 h 4871"/>
                <a:gd name="T70" fmla="*/ 0 w 4359"/>
                <a:gd name="T71" fmla="*/ 0 h 4871"/>
                <a:gd name="T72" fmla="*/ 0 w 4359"/>
                <a:gd name="T73" fmla="*/ 0 h 4871"/>
                <a:gd name="T74" fmla="*/ 0 w 4359"/>
                <a:gd name="T75" fmla="*/ 0 h 4871"/>
                <a:gd name="T76" fmla="*/ 0 w 4359"/>
                <a:gd name="T77" fmla="*/ 0 h 4871"/>
                <a:gd name="T78" fmla="*/ 0 w 4359"/>
                <a:gd name="T79" fmla="*/ 0 h 4871"/>
                <a:gd name="T80" fmla="*/ 0 w 4359"/>
                <a:gd name="T81" fmla="*/ 0 h 4871"/>
                <a:gd name="T82" fmla="*/ 0 w 4359"/>
                <a:gd name="T83" fmla="*/ 0 h 4871"/>
                <a:gd name="T84" fmla="*/ 0 w 4359"/>
                <a:gd name="T85" fmla="*/ 0 h 4871"/>
                <a:gd name="T86" fmla="*/ 0 w 4359"/>
                <a:gd name="T87" fmla="*/ 0 h 4871"/>
                <a:gd name="T88" fmla="*/ 0 w 4359"/>
                <a:gd name="T89" fmla="*/ 0 h 4871"/>
                <a:gd name="T90" fmla="*/ 0 w 4359"/>
                <a:gd name="T91" fmla="*/ 0 h 4871"/>
                <a:gd name="T92" fmla="*/ 0 w 4359"/>
                <a:gd name="T93" fmla="*/ 0 h 4871"/>
                <a:gd name="T94" fmla="*/ 0 w 4359"/>
                <a:gd name="T95" fmla="*/ 0 h 4871"/>
                <a:gd name="T96" fmla="*/ 0 w 4359"/>
                <a:gd name="T97" fmla="*/ 0 h 4871"/>
                <a:gd name="T98" fmla="*/ 0 w 4359"/>
                <a:gd name="T99" fmla="*/ 0 h 4871"/>
                <a:gd name="T100" fmla="*/ 0 w 4359"/>
                <a:gd name="T101" fmla="*/ 0 h 4871"/>
                <a:gd name="T102" fmla="*/ 0 w 4359"/>
                <a:gd name="T103" fmla="*/ 0 h 487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359"/>
                <a:gd name="T157" fmla="*/ 0 h 4871"/>
                <a:gd name="T158" fmla="*/ 4359 w 4359"/>
                <a:gd name="T159" fmla="*/ 4871 h 487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359" h="4871">
                  <a:moveTo>
                    <a:pt x="4359" y="0"/>
                  </a:moveTo>
                  <a:lnTo>
                    <a:pt x="4359" y="0"/>
                  </a:lnTo>
                  <a:lnTo>
                    <a:pt x="4303" y="0"/>
                  </a:lnTo>
                  <a:lnTo>
                    <a:pt x="4248" y="2"/>
                  </a:lnTo>
                  <a:lnTo>
                    <a:pt x="4191" y="3"/>
                  </a:lnTo>
                  <a:lnTo>
                    <a:pt x="4135" y="7"/>
                  </a:lnTo>
                  <a:lnTo>
                    <a:pt x="4080" y="10"/>
                  </a:lnTo>
                  <a:lnTo>
                    <a:pt x="4025" y="15"/>
                  </a:lnTo>
                  <a:lnTo>
                    <a:pt x="3969" y="19"/>
                  </a:lnTo>
                  <a:lnTo>
                    <a:pt x="3915" y="25"/>
                  </a:lnTo>
                  <a:lnTo>
                    <a:pt x="3860" y="32"/>
                  </a:lnTo>
                  <a:lnTo>
                    <a:pt x="3805" y="40"/>
                  </a:lnTo>
                  <a:lnTo>
                    <a:pt x="3751" y="47"/>
                  </a:lnTo>
                  <a:lnTo>
                    <a:pt x="3697" y="57"/>
                  </a:lnTo>
                  <a:lnTo>
                    <a:pt x="3643" y="66"/>
                  </a:lnTo>
                  <a:lnTo>
                    <a:pt x="3590" y="77"/>
                  </a:lnTo>
                  <a:lnTo>
                    <a:pt x="3536" y="87"/>
                  </a:lnTo>
                  <a:lnTo>
                    <a:pt x="3483" y="100"/>
                  </a:lnTo>
                  <a:lnTo>
                    <a:pt x="3430" y="112"/>
                  </a:lnTo>
                  <a:lnTo>
                    <a:pt x="3377" y="126"/>
                  </a:lnTo>
                  <a:lnTo>
                    <a:pt x="3325" y="139"/>
                  </a:lnTo>
                  <a:lnTo>
                    <a:pt x="3272" y="154"/>
                  </a:lnTo>
                  <a:lnTo>
                    <a:pt x="3220" y="170"/>
                  </a:lnTo>
                  <a:lnTo>
                    <a:pt x="3168" y="185"/>
                  </a:lnTo>
                  <a:lnTo>
                    <a:pt x="3116" y="202"/>
                  </a:lnTo>
                  <a:lnTo>
                    <a:pt x="3066" y="219"/>
                  </a:lnTo>
                  <a:lnTo>
                    <a:pt x="3014" y="237"/>
                  </a:lnTo>
                  <a:lnTo>
                    <a:pt x="2963" y="257"/>
                  </a:lnTo>
                  <a:lnTo>
                    <a:pt x="2913" y="276"/>
                  </a:lnTo>
                  <a:lnTo>
                    <a:pt x="2863" y="296"/>
                  </a:lnTo>
                  <a:lnTo>
                    <a:pt x="2813" y="318"/>
                  </a:lnTo>
                  <a:lnTo>
                    <a:pt x="2764" y="339"/>
                  </a:lnTo>
                  <a:lnTo>
                    <a:pt x="2714" y="361"/>
                  </a:lnTo>
                  <a:lnTo>
                    <a:pt x="2666" y="385"/>
                  </a:lnTo>
                  <a:lnTo>
                    <a:pt x="2616" y="407"/>
                  </a:lnTo>
                  <a:lnTo>
                    <a:pt x="2568" y="432"/>
                  </a:lnTo>
                  <a:lnTo>
                    <a:pt x="2520" y="457"/>
                  </a:lnTo>
                  <a:lnTo>
                    <a:pt x="2472" y="482"/>
                  </a:lnTo>
                  <a:lnTo>
                    <a:pt x="2425" y="508"/>
                  </a:lnTo>
                  <a:lnTo>
                    <a:pt x="2377" y="535"/>
                  </a:lnTo>
                  <a:lnTo>
                    <a:pt x="2331" y="562"/>
                  </a:lnTo>
                  <a:lnTo>
                    <a:pt x="2284" y="589"/>
                  </a:lnTo>
                  <a:lnTo>
                    <a:pt x="2238" y="619"/>
                  </a:lnTo>
                  <a:lnTo>
                    <a:pt x="2192" y="647"/>
                  </a:lnTo>
                  <a:lnTo>
                    <a:pt x="2146" y="676"/>
                  </a:lnTo>
                  <a:lnTo>
                    <a:pt x="2102" y="707"/>
                  </a:lnTo>
                  <a:lnTo>
                    <a:pt x="2056" y="737"/>
                  </a:lnTo>
                  <a:lnTo>
                    <a:pt x="2012" y="769"/>
                  </a:lnTo>
                  <a:lnTo>
                    <a:pt x="1968" y="802"/>
                  </a:lnTo>
                  <a:lnTo>
                    <a:pt x="1925" y="834"/>
                  </a:lnTo>
                  <a:lnTo>
                    <a:pt x="1881" y="867"/>
                  </a:lnTo>
                  <a:lnTo>
                    <a:pt x="1839" y="901"/>
                  </a:lnTo>
                  <a:lnTo>
                    <a:pt x="1796" y="935"/>
                  </a:lnTo>
                  <a:lnTo>
                    <a:pt x="1754" y="970"/>
                  </a:lnTo>
                  <a:lnTo>
                    <a:pt x="1712" y="1005"/>
                  </a:lnTo>
                  <a:lnTo>
                    <a:pt x="1671" y="1042"/>
                  </a:lnTo>
                  <a:lnTo>
                    <a:pt x="1629" y="1078"/>
                  </a:lnTo>
                  <a:lnTo>
                    <a:pt x="1589" y="1115"/>
                  </a:lnTo>
                  <a:lnTo>
                    <a:pt x="1548" y="1152"/>
                  </a:lnTo>
                  <a:lnTo>
                    <a:pt x="1509" y="1191"/>
                  </a:lnTo>
                  <a:lnTo>
                    <a:pt x="1469" y="1229"/>
                  </a:lnTo>
                  <a:lnTo>
                    <a:pt x="1431" y="1268"/>
                  </a:lnTo>
                  <a:lnTo>
                    <a:pt x="1392" y="1307"/>
                  </a:lnTo>
                  <a:lnTo>
                    <a:pt x="1354" y="1348"/>
                  </a:lnTo>
                  <a:lnTo>
                    <a:pt x="1317" y="1389"/>
                  </a:lnTo>
                  <a:lnTo>
                    <a:pt x="1279" y="1430"/>
                  </a:lnTo>
                  <a:lnTo>
                    <a:pt x="1243" y="1471"/>
                  </a:lnTo>
                  <a:lnTo>
                    <a:pt x="1206" y="1513"/>
                  </a:lnTo>
                  <a:lnTo>
                    <a:pt x="1170" y="1556"/>
                  </a:lnTo>
                  <a:lnTo>
                    <a:pt x="1134" y="1599"/>
                  </a:lnTo>
                  <a:lnTo>
                    <a:pt x="1100" y="1642"/>
                  </a:lnTo>
                  <a:lnTo>
                    <a:pt x="1066" y="1686"/>
                  </a:lnTo>
                  <a:lnTo>
                    <a:pt x="1031" y="1731"/>
                  </a:lnTo>
                  <a:lnTo>
                    <a:pt x="998" y="1776"/>
                  </a:lnTo>
                  <a:lnTo>
                    <a:pt x="964" y="1821"/>
                  </a:lnTo>
                  <a:lnTo>
                    <a:pt x="932" y="1867"/>
                  </a:lnTo>
                  <a:lnTo>
                    <a:pt x="900" y="1914"/>
                  </a:lnTo>
                  <a:lnTo>
                    <a:pt x="868" y="1960"/>
                  </a:lnTo>
                  <a:lnTo>
                    <a:pt x="837" y="2007"/>
                  </a:lnTo>
                  <a:lnTo>
                    <a:pt x="805" y="2055"/>
                  </a:lnTo>
                  <a:lnTo>
                    <a:pt x="776" y="2102"/>
                  </a:lnTo>
                  <a:lnTo>
                    <a:pt x="746" y="2151"/>
                  </a:lnTo>
                  <a:lnTo>
                    <a:pt x="717" y="2200"/>
                  </a:lnTo>
                  <a:lnTo>
                    <a:pt x="688" y="2249"/>
                  </a:lnTo>
                  <a:lnTo>
                    <a:pt x="660" y="2299"/>
                  </a:lnTo>
                  <a:lnTo>
                    <a:pt x="632" y="2349"/>
                  </a:lnTo>
                  <a:lnTo>
                    <a:pt x="605" y="2399"/>
                  </a:lnTo>
                  <a:lnTo>
                    <a:pt x="579" y="2450"/>
                  </a:lnTo>
                  <a:lnTo>
                    <a:pt x="552" y="2502"/>
                  </a:lnTo>
                  <a:lnTo>
                    <a:pt x="527" y="2553"/>
                  </a:lnTo>
                  <a:lnTo>
                    <a:pt x="502" y="2605"/>
                  </a:lnTo>
                  <a:lnTo>
                    <a:pt x="477" y="2657"/>
                  </a:lnTo>
                  <a:lnTo>
                    <a:pt x="454" y="2710"/>
                  </a:lnTo>
                  <a:lnTo>
                    <a:pt x="431" y="2763"/>
                  </a:lnTo>
                  <a:lnTo>
                    <a:pt x="408" y="2816"/>
                  </a:lnTo>
                  <a:lnTo>
                    <a:pt x="385" y="2870"/>
                  </a:lnTo>
                  <a:lnTo>
                    <a:pt x="364" y="2923"/>
                  </a:lnTo>
                  <a:lnTo>
                    <a:pt x="343" y="2979"/>
                  </a:lnTo>
                  <a:lnTo>
                    <a:pt x="323" y="3033"/>
                  </a:lnTo>
                  <a:lnTo>
                    <a:pt x="302" y="3089"/>
                  </a:lnTo>
                  <a:lnTo>
                    <a:pt x="283" y="3144"/>
                  </a:lnTo>
                  <a:lnTo>
                    <a:pt x="265" y="3199"/>
                  </a:lnTo>
                  <a:lnTo>
                    <a:pt x="247" y="3256"/>
                  </a:lnTo>
                  <a:lnTo>
                    <a:pt x="229" y="3311"/>
                  </a:lnTo>
                  <a:lnTo>
                    <a:pt x="212" y="3369"/>
                  </a:lnTo>
                  <a:lnTo>
                    <a:pt x="196" y="3426"/>
                  </a:lnTo>
                  <a:lnTo>
                    <a:pt x="181" y="3483"/>
                  </a:lnTo>
                  <a:lnTo>
                    <a:pt x="166" y="3541"/>
                  </a:lnTo>
                  <a:lnTo>
                    <a:pt x="152" y="3599"/>
                  </a:lnTo>
                  <a:lnTo>
                    <a:pt x="137" y="3656"/>
                  </a:lnTo>
                  <a:lnTo>
                    <a:pt x="124" y="3715"/>
                  </a:lnTo>
                  <a:lnTo>
                    <a:pt x="112" y="3774"/>
                  </a:lnTo>
                  <a:lnTo>
                    <a:pt x="100" y="3833"/>
                  </a:lnTo>
                  <a:lnTo>
                    <a:pt x="89" y="3892"/>
                  </a:lnTo>
                  <a:lnTo>
                    <a:pt x="78" y="3951"/>
                  </a:lnTo>
                  <a:lnTo>
                    <a:pt x="68" y="4011"/>
                  </a:lnTo>
                  <a:lnTo>
                    <a:pt x="58" y="4071"/>
                  </a:lnTo>
                  <a:lnTo>
                    <a:pt x="50" y="4131"/>
                  </a:lnTo>
                  <a:lnTo>
                    <a:pt x="42" y="4192"/>
                  </a:lnTo>
                  <a:lnTo>
                    <a:pt x="35" y="4252"/>
                  </a:lnTo>
                  <a:lnTo>
                    <a:pt x="28" y="4313"/>
                  </a:lnTo>
                  <a:lnTo>
                    <a:pt x="22" y="4374"/>
                  </a:lnTo>
                  <a:lnTo>
                    <a:pt x="17" y="4437"/>
                  </a:lnTo>
                  <a:lnTo>
                    <a:pt x="13" y="4498"/>
                  </a:lnTo>
                  <a:lnTo>
                    <a:pt x="9" y="4560"/>
                  </a:lnTo>
                  <a:lnTo>
                    <a:pt x="6" y="4621"/>
                  </a:lnTo>
                  <a:lnTo>
                    <a:pt x="3" y="4684"/>
                  </a:lnTo>
                  <a:lnTo>
                    <a:pt x="1" y="4747"/>
                  </a:lnTo>
                  <a:lnTo>
                    <a:pt x="0" y="4809"/>
                  </a:lnTo>
                  <a:lnTo>
                    <a:pt x="0" y="4871"/>
                  </a:lnTo>
                  <a:lnTo>
                    <a:pt x="91" y="4871"/>
                  </a:lnTo>
                  <a:lnTo>
                    <a:pt x="91" y="4810"/>
                  </a:lnTo>
                  <a:lnTo>
                    <a:pt x="92" y="4749"/>
                  </a:lnTo>
                  <a:lnTo>
                    <a:pt x="94" y="4688"/>
                  </a:lnTo>
                  <a:lnTo>
                    <a:pt x="96" y="4627"/>
                  </a:lnTo>
                  <a:lnTo>
                    <a:pt x="100" y="4566"/>
                  </a:lnTo>
                  <a:lnTo>
                    <a:pt x="103" y="4506"/>
                  </a:lnTo>
                  <a:lnTo>
                    <a:pt x="108" y="4445"/>
                  </a:lnTo>
                  <a:lnTo>
                    <a:pt x="113" y="4385"/>
                  </a:lnTo>
                  <a:lnTo>
                    <a:pt x="119" y="4325"/>
                  </a:lnTo>
                  <a:lnTo>
                    <a:pt x="125" y="4266"/>
                  </a:lnTo>
                  <a:lnTo>
                    <a:pt x="132" y="4206"/>
                  </a:lnTo>
                  <a:lnTo>
                    <a:pt x="140" y="4147"/>
                  </a:lnTo>
                  <a:lnTo>
                    <a:pt x="149" y="4088"/>
                  </a:lnTo>
                  <a:lnTo>
                    <a:pt x="158" y="4030"/>
                  </a:lnTo>
                  <a:lnTo>
                    <a:pt x="168" y="3971"/>
                  </a:lnTo>
                  <a:lnTo>
                    <a:pt x="178" y="3912"/>
                  </a:lnTo>
                  <a:lnTo>
                    <a:pt x="189" y="3854"/>
                  </a:lnTo>
                  <a:lnTo>
                    <a:pt x="200" y="3797"/>
                  </a:lnTo>
                  <a:lnTo>
                    <a:pt x="212" y="3739"/>
                  </a:lnTo>
                  <a:lnTo>
                    <a:pt x="225" y="3682"/>
                  </a:lnTo>
                  <a:lnTo>
                    <a:pt x="240" y="3625"/>
                  </a:lnTo>
                  <a:lnTo>
                    <a:pt x="253" y="3568"/>
                  </a:lnTo>
                  <a:lnTo>
                    <a:pt x="268" y="3512"/>
                  </a:lnTo>
                  <a:lnTo>
                    <a:pt x="283" y="3456"/>
                  </a:lnTo>
                  <a:lnTo>
                    <a:pt x="299" y="3400"/>
                  </a:lnTo>
                  <a:lnTo>
                    <a:pt x="316" y="3344"/>
                  </a:lnTo>
                  <a:lnTo>
                    <a:pt x="333" y="3290"/>
                  </a:lnTo>
                  <a:lnTo>
                    <a:pt x="351" y="3234"/>
                  </a:lnTo>
                  <a:lnTo>
                    <a:pt x="369" y="3180"/>
                  </a:lnTo>
                  <a:lnTo>
                    <a:pt x="387" y="3126"/>
                  </a:lnTo>
                  <a:lnTo>
                    <a:pt x="407" y="3072"/>
                  </a:lnTo>
                  <a:lnTo>
                    <a:pt x="427" y="3018"/>
                  </a:lnTo>
                  <a:lnTo>
                    <a:pt x="448" y="2964"/>
                  </a:lnTo>
                  <a:lnTo>
                    <a:pt x="469" y="2912"/>
                  </a:lnTo>
                  <a:lnTo>
                    <a:pt x="491" y="2859"/>
                  </a:lnTo>
                  <a:lnTo>
                    <a:pt x="513" y="2807"/>
                  </a:lnTo>
                  <a:lnTo>
                    <a:pt x="535" y="2755"/>
                  </a:lnTo>
                  <a:lnTo>
                    <a:pt x="558" y="2703"/>
                  </a:lnTo>
                  <a:lnTo>
                    <a:pt x="583" y="2652"/>
                  </a:lnTo>
                  <a:lnTo>
                    <a:pt x="607" y="2601"/>
                  </a:lnTo>
                  <a:lnTo>
                    <a:pt x="632" y="2551"/>
                  </a:lnTo>
                  <a:lnTo>
                    <a:pt x="658" y="2501"/>
                  </a:lnTo>
                  <a:lnTo>
                    <a:pt x="684" y="2451"/>
                  </a:lnTo>
                  <a:lnTo>
                    <a:pt x="710" y="2402"/>
                  </a:lnTo>
                  <a:lnTo>
                    <a:pt x="738" y="2352"/>
                  </a:lnTo>
                  <a:lnTo>
                    <a:pt x="765" y="2304"/>
                  </a:lnTo>
                  <a:lnTo>
                    <a:pt x="793" y="2256"/>
                  </a:lnTo>
                  <a:lnTo>
                    <a:pt x="822" y="2208"/>
                  </a:lnTo>
                  <a:lnTo>
                    <a:pt x="851" y="2160"/>
                  </a:lnTo>
                  <a:lnTo>
                    <a:pt x="880" y="2114"/>
                  </a:lnTo>
                  <a:lnTo>
                    <a:pt x="910" y="2067"/>
                  </a:lnTo>
                  <a:lnTo>
                    <a:pt x="941" y="2021"/>
                  </a:lnTo>
                  <a:lnTo>
                    <a:pt x="971" y="1975"/>
                  </a:lnTo>
                  <a:lnTo>
                    <a:pt x="1003" y="1931"/>
                  </a:lnTo>
                  <a:lnTo>
                    <a:pt x="1035" y="1885"/>
                  </a:lnTo>
                  <a:lnTo>
                    <a:pt x="1068" y="1841"/>
                  </a:lnTo>
                  <a:lnTo>
                    <a:pt x="1101" y="1797"/>
                  </a:lnTo>
                  <a:lnTo>
                    <a:pt x="1134" y="1753"/>
                  </a:lnTo>
                  <a:lnTo>
                    <a:pt x="1168" y="1710"/>
                  </a:lnTo>
                  <a:lnTo>
                    <a:pt x="1202" y="1667"/>
                  </a:lnTo>
                  <a:lnTo>
                    <a:pt x="1237" y="1625"/>
                  </a:lnTo>
                  <a:lnTo>
                    <a:pt x="1272" y="1583"/>
                  </a:lnTo>
                  <a:lnTo>
                    <a:pt x="1307" y="1543"/>
                  </a:lnTo>
                  <a:lnTo>
                    <a:pt x="1344" y="1502"/>
                  </a:lnTo>
                  <a:lnTo>
                    <a:pt x="1380" y="1461"/>
                  </a:lnTo>
                  <a:lnTo>
                    <a:pt x="1417" y="1422"/>
                  </a:lnTo>
                  <a:lnTo>
                    <a:pt x="1454" y="1382"/>
                  </a:lnTo>
                  <a:lnTo>
                    <a:pt x="1492" y="1344"/>
                  </a:lnTo>
                  <a:lnTo>
                    <a:pt x="1530" y="1305"/>
                  </a:lnTo>
                  <a:lnTo>
                    <a:pt x="1569" y="1268"/>
                  </a:lnTo>
                  <a:lnTo>
                    <a:pt x="1608" y="1230"/>
                  </a:lnTo>
                  <a:lnTo>
                    <a:pt x="1646" y="1193"/>
                  </a:lnTo>
                  <a:lnTo>
                    <a:pt x="1687" y="1157"/>
                  </a:lnTo>
                  <a:lnTo>
                    <a:pt x="1726" y="1122"/>
                  </a:lnTo>
                  <a:lnTo>
                    <a:pt x="1767" y="1087"/>
                  </a:lnTo>
                  <a:lnTo>
                    <a:pt x="1808" y="1052"/>
                  </a:lnTo>
                  <a:lnTo>
                    <a:pt x="1849" y="1018"/>
                  </a:lnTo>
                  <a:lnTo>
                    <a:pt x="1891" y="984"/>
                  </a:lnTo>
                  <a:lnTo>
                    <a:pt x="1933" y="951"/>
                  </a:lnTo>
                  <a:lnTo>
                    <a:pt x="1975" y="918"/>
                  </a:lnTo>
                  <a:lnTo>
                    <a:pt x="2018" y="887"/>
                  </a:lnTo>
                  <a:lnTo>
                    <a:pt x="2061" y="855"/>
                  </a:lnTo>
                  <a:lnTo>
                    <a:pt x="2105" y="824"/>
                  </a:lnTo>
                  <a:lnTo>
                    <a:pt x="2149" y="794"/>
                  </a:lnTo>
                  <a:lnTo>
                    <a:pt x="2193" y="765"/>
                  </a:lnTo>
                  <a:lnTo>
                    <a:pt x="2238" y="735"/>
                  </a:lnTo>
                  <a:lnTo>
                    <a:pt x="2282" y="707"/>
                  </a:lnTo>
                  <a:lnTo>
                    <a:pt x="2328" y="679"/>
                  </a:lnTo>
                  <a:lnTo>
                    <a:pt x="2373" y="651"/>
                  </a:lnTo>
                  <a:lnTo>
                    <a:pt x="2419" y="625"/>
                  </a:lnTo>
                  <a:lnTo>
                    <a:pt x="2465" y="599"/>
                  </a:lnTo>
                  <a:lnTo>
                    <a:pt x="2512" y="573"/>
                  </a:lnTo>
                  <a:lnTo>
                    <a:pt x="2558" y="549"/>
                  </a:lnTo>
                  <a:lnTo>
                    <a:pt x="2605" y="525"/>
                  </a:lnTo>
                  <a:lnTo>
                    <a:pt x="2653" y="501"/>
                  </a:lnTo>
                  <a:lnTo>
                    <a:pt x="2700" y="477"/>
                  </a:lnTo>
                  <a:lnTo>
                    <a:pt x="2749" y="456"/>
                  </a:lnTo>
                  <a:lnTo>
                    <a:pt x="2797" y="434"/>
                  </a:lnTo>
                  <a:lnTo>
                    <a:pt x="2846" y="413"/>
                  </a:lnTo>
                  <a:lnTo>
                    <a:pt x="2894" y="392"/>
                  </a:lnTo>
                  <a:lnTo>
                    <a:pt x="2943" y="372"/>
                  </a:lnTo>
                  <a:lnTo>
                    <a:pt x="2993" y="353"/>
                  </a:lnTo>
                  <a:lnTo>
                    <a:pt x="3042" y="335"/>
                  </a:lnTo>
                  <a:lnTo>
                    <a:pt x="3093" y="317"/>
                  </a:lnTo>
                  <a:lnTo>
                    <a:pt x="3142" y="300"/>
                  </a:lnTo>
                  <a:lnTo>
                    <a:pt x="3193" y="284"/>
                  </a:lnTo>
                  <a:lnTo>
                    <a:pt x="3244" y="268"/>
                  </a:lnTo>
                  <a:lnTo>
                    <a:pt x="3295" y="252"/>
                  </a:lnTo>
                  <a:lnTo>
                    <a:pt x="3346" y="239"/>
                  </a:lnTo>
                  <a:lnTo>
                    <a:pt x="3397" y="224"/>
                  </a:lnTo>
                  <a:lnTo>
                    <a:pt x="3449" y="211"/>
                  </a:lnTo>
                  <a:lnTo>
                    <a:pt x="3501" y="199"/>
                  </a:lnTo>
                  <a:lnTo>
                    <a:pt x="3553" y="188"/>
                  </a:lnTo>
                  <a:lnTo>
                    <a:pt x="3605" y="176"/>
                  </a:lnTo>
                  <a:lnTo>
                    <a:pt x="3658" y="166"/>
                  </a:lnTo>
                  <a:lnTo>
                    <a:pt x="3710" y="157"/>
                  </a:lnTo>
                  <a:lnTo>
                    <a:pt x="3764" y="148"/>
                  </a:lnTo>
                  <a:lnTo>
                    <a:pt x="3817" y="140"/>
                  </a:lnTo>
                  <a:lnTo>
                    <a:pt x="3870" y="133"/>
                  </a:lnTo>
                  <a:lnTo>
                    <a:pt x="3924" y="127"/>
                  </a:lnTo>
                  <a:lnTo>
                    <a:pt x="3977" y="121"/>
                  </a:lnTo>
                  <a:lnTo>
                    <a:pt x="4032" y="116"/>
                  </a:lnTo>
                  <a:lnTo>
                    <a:pt x="4086" y="112"/>
                  </a:lnTo>
                  <a:lnTo>
                    <a:pt x="4140" y="109"/>
                  </a:lnTo>
                  <a:lnTo>
                    <a:pt x="4195" y="105"/>
                  </a:lnTo>
                  <a:lnTo>
                    <a:pt x="4250" y="103"/>
                  </a:lnTo>
                  <a:lnTo>
                    <a:pt x="4304" y="103"/>
                  </a:lnTo>
                  <a:lnTo>
                    <a:pt x="4359" y="102"/>
                  </a:lnTo>
                  <a:lnTo>
                    <a:pt x="4359" y="0"/>
                  </a:lnTo>
                  <a:close/>
                </a:path>
              </a:pathLst>
            </a:custGeom>
            <a:solidFill>
              <a:srgbClr val="008F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324" name="Freeform 8"/>
            <p:cNvSpPr>
              <a:spLocks/>
            </p:cNvSpPr>
            <p:nvPr/>
          </p:nvSpPr>
          <p:spPr bwMode="auto">
            <a:xfrm>
              <a:off x="1971" y="2827"/>
              <a:ext cx="485" cy="513"/>
            </a:xfrm>
            <a:custGeom>
              <a:avLst/>
              <a:gdLst>
                <a:gd name="T0" fmla="*/ 0 w 2905"/>
                <a:gd name="T1" fmla="*/ 0 h 3409"/>
                <a:gd name="T2" fmla="*/ 0 w 2905"/>
                <a:gd name="T3" fmla="*/ 0 h 3409"/>
                <a:gd name="T4" fmla="*/ 0 w 2905"/>
                <a:gd name="T5" fmla="*/ 0 h 3409"/>
                <a:gd name="T6" fmla="*/ 0 w 2905"/>
                <a:gd name="T7" fmla="*/ 0 h 3409"/>
                <a:gd name="T8" fmla="*/ 0 w 2905"/>
                <a:gd name="T9" fmla="*/ 0 h 3409"/>
                <a:gd name="T10" fmla="*/ 0 w 2905"/>
                <a:gd name="T11" fmla="*/ 0 h 3409"/>
                <a:gd name="T12" fmla="*/ 0 w 2905"/>
                <a:gd name="T13" fmla="*/ 0 h 3409"/>
                <a:gd name="T14" fmla="*/ 0 w 2905"/>
                <a:gd name="T15" fmla="*/ 0 h 3409"/>
                <a:gd name="T16" fmla="*/ 0 w 2905"/>
                <a:gd name="T17" fmla="*/ 0 h 3409"/>
                <a:gd name="T18" fmla="*/ 0 w 2905"/>
                <a:gd name="T19" fmla="*/ 0 h 340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905"/>
                <a:gd name="T31" fmla="*/ 0 h 3409"/>
                <a:gd name="T32" fmla="*/ 2905 w 2905"/>
                <a:gd name="T33" fmla="*/ 3409 h 340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905" h="3409">
                  <a:moveTo>
                    <a:pt x="95" y="3357"/>
                  </a:moveTo>
                  <a:lnTo>
                    <a:pt x="85" y="3409"/>
                  </a:lnTo>
                  <a:lnTo>
                    <a:pt x="2905" y="69"/>
                  </a:lnTo>
                  <a:lnTo>
                    <a:pt x="2838" y="0"/>
                  </a:lnTo>
                  <a:lnTo>
                    <a:pt x="19" y="3339"/>
                  </a:lnTo>
                  <a:lnTo>
                    <a:pt x="9" y="3391"/>
                  </a:lnTo>
                  <a:lnTo>
                    <a:pt x="19" y="3339"/>
                  </a:lnTo>
                  <a:lnTo>
                    <a:pt x="0" y="3362"/>
                  </a:lnTo>
                  <a:lnTo>
                    <a:pt x="9" y="3391"/>
                  </a:lnTo>
                  <a:lnTo>
                    <a:pt x="95" y="3357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325" name="Freeform 9"/>
            <p:cNvSpPr>
              <a:spLocks/>
            </p:cNvSpPr>
            <p:nvPr/>
          </p:nvSpPr>
          <p:spPr bwMode="auto">
            <a:xfrm>
              <a:off x="1973" y="3332"/>
              <a:ext cx="133" cy="351"/>
            </a:xfrm>
            <a:custGeom>
              <a:avLst/>
              <a:gdLst>
                <a:gd name="T0" fmla="*/ 0 w 799"/>
                <a:gd name="T1" fmla="*/ 0 h 2329"/>
                <a:gd name="T2" fmla="*/ 0 w 799"/>
                <a:gd name="T3" fmla="*/ 0 h 2329"/>
                <a:gd name="T4" fmla="*/ 0 w 799"/>
                <a:gd name="T5" fmla="*/ 0 h 2329"/>
                <a:gd name="T6" fmla="*/ 0 w 799"/>
                <a:gd name="T7" fmla="*/ 0 h 2329"/>
                <a:gd name="T8" fmla="*/ 0 w 799"/>
                <a:gd name="T9" fmla="*/ 0 h 2329"/>
                <a:gd name="T10" fmla="*/ 0 w 799"/>
                <a:gd name="T11" fmla="*/ 0 h 2329"/>
                <a:gd name="T12" fmla="*/ 0 w 799"/>
                <a:gd name="T13" fmla="*/ 0 h 2329"/>
                <a:gd name="T14" fmla="*/ 0 w 799"/>
                <a:gd name="T15" fmla="*/ 0 h 2329"/>
                <a:gd name="T16" fmla="*/ 0 w 799"/>
                <a:gd name="T17" fmla="*/ 0 h 2329"/>
                <a:gd name="T18" fmla="*/ 0 w 799"/>
                <a:gd name="T19" fmla="*/ 0 h 232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99"/>
                <a:gd name="T31" fmla="*/ 0 h 2329"/>
                <a:gd name="T32" fmla="*/ 799 w 799"/>
                <a:gd name="T33" fmla="*/ 2329 h 232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99" h="2329">
                  <a:moveTo>
                    <a:pt x="736" y="2211"/>
                  </a:moveTo>
                  <a:lnTo>
                    <a:pt x="799" y="2240"/>
                  </a:lnTo>
                  <a:lnTo>
                    <a:pt x="86" y="0"/>
                  </a:lnTo>
                  <a:lnTo>
                    <a:pt x="0" y="34"/>
                  </a:lnTo>
                  <a:lnTo>
                    <a:pt x="713" y="2274"/>
                  </a:lnTo>
                  <a:lnTo>
                    <a:pt x="777" y="2302"/>
                  </a:lnTo>
                  <a:lnTo>
                    <a:pt x="713" y="2274"/>
                  </a:lnTo>
                  <a:lnTo>
                    <a:pt x="731" y="2329"/>
                  </a:lnTo>
                  <a:lnTo>
                    <a:pt x="777" y="2302"/>
                  </a:lnTo>
                  <a:lnTo>
                    <a:pt x="736" y="2211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326" name="Freeform 10"/>
            <p:cNvSpPr>
              <a:spLocks/>
            </p:cNvSpPr>
            <p:nvPr/>
          </p:nvSpPr>
          <p:spPr bwMode="auto">
            <a:xfrm>
              <a:off x="2096" y="3323"/>
              <a:ext cx="663" cy="356"/>
            </a:xfrm>
            <a:custGeom>
              <a:avLst/>
              <a:gdLst>
                <a:gd name="T0" fmla="*/ 0 w 3980"/>
                <a:gd name="T1" fmla="*/ 0 h 2368"/>
                <a:gd name="T2" fmla="*/ 0 w 3980"/>
                <a:gd name="T3" fmla="*/ 0 h 2368"/>
                <a:gd name="T4" fmla="*/ 0 w 3980"/>
                <a:gd name="T5" fmla="*/ 0 h 2368"/>
                <a:gd name="T6" fmla="*/ 0 w 3980"/>
                <a:gd name="T7" fmla="*/ 0 h 2368"/>
                <a:gd name="T8" fmla="*/ 0 w 3980"/>
                <a:gd name="T9" fmla="*/ 0 h 2368"/>
                <a:gd name="T10" fmla="*/ 0 w 3980"/>
                <a:gd name="T11" fmla="*/ 0 h 236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980"/>
                <a:gd name="T19" fmla="*/ 0 h 2368"/>
                <a:gd name="T20" fmla="*/ 3980 w 3980"/>
                <a:gd name="T21" fmla="*/ 2368 h 236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980" h="2368">
                  <a:moveTo>
                    <a:pt x="3959" y="45"/>
                  </a:moveTo>
                  <a:lnTo>
                    <a:pt x="3938" y="0"/>
                  </a:lnTo>
                  <a:lnTo>
                    <a:pt x="0" y="2277"/>
                  </a:lnTo>
                  <a:lnTo>
                    <a:pt x="41" y="2368"/>
                  </a:lnTo>
                  <a:lnTo>
                    <a:pt x="3980" y="90"/>
                  </a:lnTo>
                  <a:lnTo>
                    <a:pt x="3959" y="45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327" name="Freeform 11"/>
            <p:cNvSpPr>
              <a:spLocks/>
            </p:cNvSpPr>
            <p:nvPr/>
          </p:nvSpPr>
          <p:spPr bwMode="auto">
            <a:xfrm>
              <a:off x="2401" y="3425"/>
              <a:ext cx="528" cy="322"/>
            </a:xfrm>
            <a:custGeom>
              <a:avLst/>
              <a:gdLst>
                <a:gd name="T0" fmla="*/ 0 w 3171"/>
                <a:gd name="T1" fmla="*/ 0 h 2138"/>
                <a:gd name="T2" fmla="*/ 0 w 3171"/>
                <a:gd name="T3" fmla="*/ 0 h 2138"/>
                <a:gd name="T4" fmla="*/ 0 w 3171"/>
                <a:gd name="T5" fmla="*/ 0 h 2138"/>
                <a:gd name="T6" fmla="*/ 0 w 3171"/>
                <a:gd name="T7" fmla="*/ 0 h 2138"/>
                <a:gd name="T8" fmla="*/ 0 w 3171"/>
                <a:gd name="T9" fmla="*/ 0 h 2138"/>
                <a:gd name="T10" fmla="*/ 0 w 3171"/>
                <a:gd name="T11" fmla="*/ 0 h 213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171"/>
                <a:gd name="T19" fmla="*/ 0 h 2138"/>
                <a:gd name="T20" fmla="*/ 3171 w 3171"/>
                <a:gd name="T21" fmla="*/ 2138 h 213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171" h="2138">
                  <a:moveTo>
                    <a:pt x="3147" y="43"/>
                  </a:moveTo>
                  <a:lnTo>
                    <a:pt x="3125" y="0"/>
                  </a:lnTo>
                  <a:lnTo>
                    <a:pt x="0" y="2049"/>
                  </a:lnTo>
                  <a:lnTo>
                    <a:pt x="45" y="2138"/>
                  </a:lnTo>
                  <a:lnTo>
                    <a:pt x="3171" y="87"/>
                  </a:lnTo>
                  <a:lnTo>
                    <a:pt x="3147" y="43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328" name="Freeform 12"/>
            <p:cNvSpPr>
              <a:spLocks/>
            </p:cNvSpPr>
            <p:nvPr/>
          </p:nvSpPr>
          <p:spPr bwMode="auto">
            <a:xfrm>
              <a:off x="2677" y="2901"/>
              <a:ext cx="356" cy="227"/>
            </a:xfrm>
            <a:custGeom>
              <a:avLst/>
              <a:gdLst>
                <a:gd name="T0" fmla="*/ 0 w 2136"/>
                <a:gd name="T1" fmla="*/ 0 h 1515"/>
                <a:gd name="T2" fmla="*/ 0 w 2136"/>
                <a:gd name="T3" fmla="*/ 0 h 1515"/>
                <a:gd name="T4" fmla="*/ 0 w 2136"/>
                <a:gd name="T5" fmla="*/ 0 h 1515"/>
                <a:gd name="T6" fmla="*/ 0 w 2136"/>
                <a:gd name="T7" fmla="*/ 0 h 1515"/>
                <a:gd name="T8" fmla="*/ 0 w 2136"/>
                <a:gd name="T9" fmla="*/ 0 h 1515"/>
                <a:gd name="T10" fmla="*/ 0 w 2136"/>
                <a:gd name="T11" fmla="*/ 0 h 1515"/>
                <a:gd name="T12" fmla="*/ 0 w 2136"/>
                <a:gd name="T13" fmla="*/ 0 h 1515"/>
                <a:gd name="T14" fmla="*/ 0 w 2136"/>
                <a:gd name="T15" fmla="*/ 0 h 1515"/>
                <a:gd name="T16" fmla="*/ 0 w 2136"/>
                <a:gd name="T17" fmla="*/ 0 h 1515"/>
                <a:gd name="T18" fmla="*/ 0 w 2136"/>
                <a:gd name="T19" fmla="*/ 0 h 15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136"/>
                <a:gd name="T31" fmla="*/ 0 h 1515"/>
                <a:gd name="T32" fmla="*/ 2136 w 2136"/>
                <a:gd name="T33" fmla="*/ 1515 h 15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136" h="1515">
                  <a:moveTo>
                    <a:pt x="104" y="90"/>
                  </a:moveTo>
                  <a:lnTo>
                    <a:pt x="35" y="141"/>
                  </a:lnTo>
                  <a:lnTo>
                    <a:pt x="2090" y="1515"/>
                  </a:lnTo>
                  <a:lnTo>
                    <a:pt x="2136" y="1428"/>
                  </a:lnTo>
                  <a:lnTo>
                    <a:pt x="82" y="54"/>
                  </a:lnTo>
                  <a:lnTo>
                    <a:pt x="13" y="105"/>
                  </a:lnTo>
                  <a:lnTo>
                    <a:pt x="82" y="54"/>
                  </a:lnTo>
                  <a:lnTo>
                    <a:pt x="0" y="0"/>
                  </a:lnTo>
                  <a:lnTo>
                    <a:pt x="13" y="105"/>
                  </a:lnTo>
                  <a:lnTo>
                    <a:pt x="104" y="90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329" name="Freeform 13"/>
            <p:cNvSpPr>
              <a:spLocks/>
            </p:cNvSpPr>
            <p:nvPr/>
          </p:nvSpPr>
          <p:spPr bwMode="auto">
            <a:xfrm>
              <a:off x="2679" y="2913"/>
              <a:ext cx="75" cy="410"/>
            </a:xfrm>
            <a:custGeom>
              <a:avLst/>
              <a:gdLst>
                <a:gd name="T0" fmla="*/ 0 w 446"/>
                <a:gd name="T1" fmla="*/ 0 h 2717"/>
                <a:gd name="T2" fmla="*/ 0 w 446"/>
                <a:gd name="T3" fmla="*/ 0 h 2717"/>
                <a:gd name="T4" fmla="*/ 0 w 446"/>
                <a:gd name="T5" fmla="*/ 0 h 2717"/>
                <a:gd name="T6" fmla="*/ 0 w 446"/>
                <a:gd name="T7" fmla="*/ 0 h 2717"/>
                <a:gd name="T8" fmla="*/ 0 w 446"/>
                <a:gd name="T9" fmla="*/ 0 h 2717"/>
                <a:gd name="T10" fmla="*/ 0 w 446"/>
                <a:gd name="T11" fmla="*/ 0 h 27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46"/>
                <a:gd name="T19" fmla="*/ 0 h 2717"/>
                <a:gd name="T20" fmla="*/ 446 w 446"/>
                <a:gd name="T21" fmla="*/ 2717 h 27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46" h="2717">
                  <a:moveTo>
                    <a:pt x="402" y="2710"/>
                  </a:moveTo>
                  <a:lnTo>
                    <a:pt x="446" y="2702"/>
                  </a:lnTo>
                  <a:lnTo>
                    <a:pt x="91" y="0"/>
                  </a:lnTo>
                  <a:lnTo>
                    <a:pt x="0" y="15"/>
                  </a:lnTo>
                  <a:lnTo>
                    <a:pt x="356" y="2717"/>
                  </a:lnTo>
                  <a:lnTo>
                    <a:pt x="402" y="2710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546126" name="Freeform 14"/>
          <p:cNvSpPr>
            <a:spLocks/>
          </p:cNvSpPr>
          <p:nvPr/>
        </p:nvSpPr>
        <p:spPr bwMode="auto">
          <a:xfrm>
            <a:off x="4932363" y="4292600"/>
            <a:ext cx="360362" cy="298450"/>
          </a:xfrm>
          <a:custGeom>
            <a:avLst/>
            <a:gdLst>
              <a:gd name="T0" fmla="*/ 2147483647 w 1361"/>
              <a:gd name="T1" fmla="*/ 2147483647 h 1317"/>
              <a:gd name="T2" fmla="*/ 2147483647 w 1361"/>
              <a:gd name="T3" fmla="*/ 2147483647 h 1317"/>
              <a:gd name="T4" fmla="*/ 2147483647 w 1361"/>
              <a:gd name="T5" fmla="*/ 2147483647 h 1317"/>
              <a:gd name="T6" fmla="*/ 2147483647 w 1361"/>
              <a:gd name="T7" fmla="*/ 2147483647 h 1317"/>
              <a:gd name="T8" fmla="*/ 2147483647 w 1361"/>
              <a:gd name="T9" fmla="*/ 2147483647 h 1317"/>
              <a:gd name="T10" fmla="*/ 2147483647 w 1361"/>
              <a:gd name="T11" fmla="*/ 2147483647 h 1317"/>
              <a:gd name="T12" fmla="*/ 2147483647 w 1361"/>
              <a:gd name="T13" fmla="*/ 2147483647 h 1317"/>
              <a:gd name="T14" fmla="*/ 2147483647 w 1361"/>
              <a:gd name="T15" fmla="*/ 2147483647 h 1317"/>
              <a:gd name="T16" fmla="*/ 2147483647 w 1361"/>
              <a:gd name="T17" fmla="*/ 2147483647 h 1317"/>
              <a:gd name="T18" fmla="*/ 2147483647 w 1361"/>
              <a:gd name="T19" fmla="*/ 2147483647 h 1317"/>
              <a:gd name="T20" fmla="*/ 2147483647 w 1361"/>
              <a:gd name="T21" fmla="*/ 2147483647 h 1317"/>
              <a:gd name="T22" fmla="*/ 2147483647 w 1361"/>
              <a:gd name="T23" fmla="*/ 2147483647 h 1317"/>
              <a:gd name="T24" fmla="*/ 2147483647 w 1361"/>
              <a:gd name="T25" fmla="*/ 2147483647 h 1317"/>
              <a:gd name="T26" fmla="*/ 2147483647 w 1361"/>
              <a:gd name="T27" fmla="*/ 2147483647 h 1317"/>
              <a:gd name="T28" fmla="*/ 2147483647 w 1361"/>
              <a:gd name="T29" fmla="*/ 2147483647 h 1317"/>
              <a:gd name="T30" fmla="*/ 2147483647 w 1361"/>
              <a:gd name="T31" fmla="*/ 2147483647 h 1317"/>
              <a:gd name="T32" fmla="*/ 2147483647 w 1361"/>
              <a:gd name="T33" fmla="*/ 2147483647 h 1317"/>
              <a:gd name="T34" fmla="*/ 2147483647 w 1361"/>
              <a:gd name="T35" fmla="*/ 2147483647 h 1317"/>
              <a:gd name="T36" fmla="*/ 2147483647 w 1361"/>
              <a:gd name="T37" fmla="*/ 2147483647 h 1317"/>
              <a:gd name="T38" fmla="*/ 2147483647 w 1361"/>
              <a:gd name="T39" fmla="*/ 2147483647 h 1317"/>
              <a:gd name="T40" fmla="*/ 2147483647 w 1361"/>
              <a:gd name="T41" fmla="*/ 2147483647 h 1317"/>
              <a:gd name="T42" fmla="*/ 2147483647 w 1361"/>
              <a:gd name="T43" fmla="*/ 2147483647 h 1317"/>
              <a:gd name="T44" fmla="*/ 2147483647 w 1361"/>
              <a:gd name="T45" fmla="*/ 2147483647 h 1317"/>
              <a:gd name="T46" fmla="*/ 2147483647 w 1361"/>
              <a:gd name="T47" fmla="*/ 2147483647 h 1317"/>
              <a:gd name="T48" fmla="*/ 2147483647 w 1361"/>
              <a:gd name="T49" fmla="*/ 2147483647 h 1317"/>
              <a:gd name="T50" fmla="*/ 2147483647 w 1361"/>
              <a:gd name="T51" fmla="*/ 2147483647 h 1317"/>
              <a:gd name="T52" fmla="*/ 2147483647 w 1361"/>
              <a:gd name="T53" fmla="*/ 2147483647 h 1317"/>
              <a:gd name="T54" fmla="*/ 2147483647 w 1361"/>
              <a:gd name="T55" fmla="*/ 2147483647 h 1317"/>
              <a:gd name="T56" fmla="*/ 2147483647 w 1361"/>
              <a:gd name="T57" fmla="*/ 2147483647 h 1317"/>
              <a:gd name="T58" fmla="*/ 2147483647 w 1361"/>
              <a:gd name="T59" fmla="*/ 2147483647 h 1317"/>
              <a:gd name="T60" fmla="*/ 2147483647 w 1361"/>
              <a:gd name="T61" fmla="*/ 2147483647 h 1317"/>
              <a:gd name="T62" fmla="*/ 2147483647 w 1361"/>
              <a:gd name="T63" fmla="*/ 2147483647 h 1317"/>
              <a:gd name="T64" fmla="*/ 2147483647 w 1361"/>
              <a:gd name="T65" fmla="*/ 2147483647 h 1317"/>
              <a:gd name="T66" fmla="*/ 2147483647 w 1361"/>
              <a:gd name="T67" fmla="*/ 2147483647 h 1317"/>
              <a:gd name="T68" fmla="*/ 2147483647 w 1361"/>
              <a:gd name="T69" fmla="*/ 2147483647 h 1317"/>
              <a:gd name="T70" fmla="*/ 2147483647 w 1361"/>
              <a:gd name="T71" fmla="*/ 2147483647 h 1317"/>
              <a:gd name="T72" fmla="*/ 2147483647 w 1361"/>
              <a:gd name="T73" fmla="*/ 2147483647 h 1317"/>
              <a:gd name="T74" fmla="*/ 2147483647 w 1361"/>
              <a:gd name="T75" fmla="*/ 2147483647 h 1317"/>
              <a:gd name="T76" fmla="*/ 2147483647 w 1361"/>
              <a:gd name="T77" fmla="*/ 2147483647 h 1317"/>
              <a:gd name="T78" fmla="*/ 2147483647 w 1361"/>
              <a:gd name="T79" fmla="*/ 2147483647 h 1317"/>
              <a:gd name="T80" fmla="*/ 2147483647 w 1361"/>
              <a:gd name="T81" fmla="*/ 2147483647 h 1317"/>
              <a:gd name="T82" fmla="*/ 2147483647 w 1361"/>
              <a:gd name="T83" fmla="*/ 2147483647 h 1317"/>
              <a:gd name="T84" fmla="*/ 2147483647 w 1361"/>
              <a:gd name="T85" fmla="*/ 2147483647 h 1317"/>
              <a:gd name="T86" fmla="*/ 2147483647 w 1361"/>
              <a:gd name="T87" fmla="*/ 0 h 131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361"/>
              <a:gd name="T133" fmla="*/ 0 h 1317"/>
              <a:gd name="T134" fmla="*/ 1361 w 1361"/>
              <a:gd name="T135" fmla="*/ 1317 h 1317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361" h="1317">
                <a:moveTo>
                  <a:pt x="1361" y="0"/>
                </a:moveTo>
                <a:lnTo>
                  <a:pt x="625" y="1317"/>
                </a:lnTo>
                <a:lnTo>
                  <a:pt x="624" y="1307"/>
                </a:lnTo>
                <a:lnTo>
                  <a:pt x="622" y="1296"/>
                </a:lnTo>
                <a:lnTo>
                  <a:pt x="621" y="1285"/>
                </a:lnTo>
                <a:lnTo>
                  <a:pt x="619" y="1275"/>
                </a:lnTo>
                <a:lnTo>
                  <a:pt x="618" y="1265"/>
                </a:lnTo>
                <a:lnTo>
                  <a:pt x="616" y="1254"/>
                </a:lnTo>
                <a:lnTo>
                  <a:pt x="614" y="1244"/>
                </a:lnTo>
                <a:lnTo>
                  <a:pt x="613" y="1233"/>
                </a:lnTo>
                <a:lnTo>
                  <a:pt x="611" y="1223"/>
                </a:lnTo>
                <a:lnTo>
                  <a:pt x="609" y="1213"/>
                </a:lnTo>
                <a:lnTo>
                  <a:pt x="607" y="1203"/>
                </a:lnTo>
                <a:lnTo>
                  <a:pt x="605" y="1193"/>
                </a:lnTo>
                <a:lnTo>
                  <a:pt x="603" y="1184"/>
                </a:lnTo>
                <a:lnTo>
                  <a:pt x="601" y="1173"/>
                </a:lnTo>
                <a:lnTo>
                  <a:pt x="599" y="1163"/>
                </a:lnTo>
                <a:lnTo>
                  <a:pt x="597" y="1153"/>
                </a:lnTo>
                <a:lnTo>
                  <a:pt x="594" y="1143"/>
                </a:lnTo>
                <a:lnTo>
                  <a:pt x="592" y="1134"/>
                </a:lnTo>
                <a:lnTo>
                  <a:pt x="590" y="1124"/>
                </a:lnTo>
                <a:lnTo>
                  <a:pt x="587" y="1114"/>
                </a:lnTo>
                <a:lnTo>
                  <a:pt x="585" y="1104"/>
                </a:lnTo>
                <a:lnTo>
                  <a:pt x="582" y="1094"/>
                </a:lnTo>
                <a:lnTo>
                  <a:pt x="580" y="1085"/>
                </a:lnTo>
                <a:lnTo>
                  <a:pt x="577" y="1075"/>
                </a:lnTo>
                <a:lnTo>
                  <a:pt x="574" y="1066"/>
                </a:lnTo>
                <a:lnTo>
                  <a:pt x="572" y="1057"/>
                </a:lnTo>
                <a:lnTo>
                  <a:pt x="568" y="1047"/>
                </a:lnTo>
                <a:lnTo>
                  <a:pt x="565" y="1038"/>
                </a:lnTo>
                <a:lnTo>
                  <a:pt x="562" y="1029"/>
                </a:lnTo>
                <a:lnTo>
                  <a:pt x="559" y="1019"/>
                </a:lnTo>
                <a:lnTo>
                  <a:pt x="556" y="1009"/>
                </a:lnTo>
                <a:lnTo>
                  <a:pt x="553" y="1000"/>
                </a:lnTo>
                <a:lnTo>
                  <a:pt x="550" y="991"/>
                </a:lnTo>
                <a:lnTo>
                  <a:pt x="547" y="982"/>
                </a:lnTo>
                <a:lnTo>
                  <a:pt x="543" y="973"/>
                </a:lnTo>
                <a:lnTo>
                  <a:pt x="540" y="964"/>
                </a:lnTo>
                <a:lnTo>
                  <a:pt x="537" y="955"/>
                </a:lnTo>
                <a:lnTo>
                  <a:pt x="533" y="946"/>
                </a:lnTo>
                <a:lnTo>
                  <a:pt x="530" y="937"/>
                </a:lnTo>
                <a:lnTo>
                  <a:pt x="527" y="928"/>
                </a:lnTo>
                <a:lnTo>
                  <a:pt x="523" y="919"/>
                </a:lnTo>
                <a:lnTo>
                  <a:pt x="519" y="910"/>
                </a:lnTo>
                <a:lnTo>
                  <a:pt x="516" y="902"/>
                </a:lnTo>
                <a:lnTo>
                  <a:pt x="512" y="893"/>
                </a:lnTo>
                <a:lnTo>
                  <a:pt x="508" y="884"/>
                </a:lnTo>
                <a:lnTo>
                  <a:pt x="504" y="876"/>
                </a:lnTo>
                <a:lnTo>
                  <a:pt x="501" y="867"/>
                </a:lnTo>
                <a:lnTo>
                  <a:pt x="497" y="859"/>
                </a:lnTo>
                <a:lnTo>
                  <a:pt x="493" y="850"/>
                </a:lnTo>
                <a:lnTo>
                  <a:pt x="489" y="842"/>
                </a:lnTo>
                <a:lnTo>
                  <a:pt x="483" y="833"/>
                </a:lnTo>
                <a:lnTo>
                  <a:pt x="479" y="825"/>
                </a:lnTo>
                <a:lnTo>
                  <a:pt x="475" y="816"/>
                </a:lnTo>
                <a:lnTo>
                  <a:pt x="471" y="808"/>
                </a:lnTo>
                <a:lnTo>
                  <a:pt x="467" y="800"/>
                </a:lnTo>
                <a:lnTo>
                  <a:pt x="462" y="791"/>
                </a:lnTo>
                <a:lnTo>
                  <a:pt x="458" y="783"/>
                </a:lnTo>
                <a:lnTo>
                  <a:pt x="453" y="775"/>
                </a:lnTo>
                <a:lnTo>
                  <a:pt x="449" y="767"/>
                </a:lnTo>
                <a:lnTo>
                  <a:pt x="444" y="760"/>
                </a:lnTo>
                <a:lnTo>
                  <a:pt x="440" y="752"/>
                </a:lnTo>
                <a:lnTo>
                  <a:pt x="435" y="744"/>
                </a:lnTo>
                <a:lnTo>
                  <a:pt x="430" y="736"/>
                </a:lnTo>
                <a:lnTo>
                  <a:pt x="425" y="728"/>
                </a:lnTo>
                <a:lnTo>
                  <a:pt x="420" y="720"/>
                </a:lnTo>
                <a:lnTo>
                  <a:pt x="416" y="712"/>
                </a:lnTo>
                <a:lnTo>
                  <a:pt x="411" y="704"/>
                </a:lnTo>
                <a:lnTo>
                  <a:pt x="406" y="696"/>
                </a:lnTo>
                <a:lnTo>
                  <a:pt x="399" y="689"/>
                </a:lnTo>
                <a:lnTo>
                  <a:pt x="394" y="682"/>
                </a:lnTo>
                <a:lnTo>
                  <a:pt x="389" y="674"/>
                </a:lnTo>
                <a:lnTo>
                  <a:pt x="384" y="667"/>
                </a:lnTo>
                <a:lnTo>
                  <a:pt x="379" y="659"/>
                </a:lnTo>
                <a:lnTo>
                  <a:pt x="373" y="651"/>
                </a:lnTo>
                <a:lnTo>
                  <a:pt x="368" y="644"/>
                </a:lnTo>
                <a:lnTo>
                  <a:pt x="362" y="636"/>
                </a:lnTo>
                <a:lnTo>
                  <a:pt x="357" y="629"/>
                </a:lnTo>
                <a:lnTo>
                  <a:pt x="351" y="622"/>
                </a:lnTo>
                <a:lnTo>
                  <a:pt x="346" y="615"/>
                </a:lnTo>
                <a:lnTo>
                  <a:pt x="340" y="608"/>
                </a:lnTo>
                <a:lnTo>
                  <a:pt x="334" y="600"/>
                </a:lnTo>
                <a:lnTo>
                  <a:pt x="329" y="593"/>
                </a:lnTo>
                <a:lnTo>
                  <a:pt x="323" y="587"/>
                </a:lnTo>
                <a:lnTo>
                  <a:pt x="316" y="580"/>
                </a:lnTo>
                <a:lnTo>
                  <a:pt x="310" y="572"/>
                </a:lnTo>
                <a:lnTo>
                  <a:pt x="304" y="565"/>
                </a:lnTo>
                <a:lnTo>
                  <a:pt x="298" y="558"/>
                </a:lnTo>
                <a:lnTo>
                  <a:pt x="292" y="551"/>
                </a:lnTo>
                <a:lnTo>
                  <a:pt x="286" y="545"/>
                </a:lnTo>
                <a:lnTo>
                  <a:pt x="279" y="538"/>
                </a:lnTo>
                <a:lnTo>
                  <a:pt x="273" y="531"/>
                </a:lnTo>
                <a:lnTo>
                  <a:pt x="267" y="524"/>
                </a:lnTo>
                <a:lnTo>
                  <a:pt x="261" y="519"/>
                </a:lnTo>
                <a:lnTo>
                  <a:pt x="254" y="512"/>
                </a:lnTo>
                <a:lnTo>
                  <a:pt x="248" y="505"/>
                </a:lnTo>
                <a:lnTo>
                  <a:pt x="241" y="498"/>
                </a:lnTo>
                <a:lnTo>
                  <a:pt x="233" y="492"/>
                </a:lnTo>
                <a:lnTo>
                  <a:pt x="227" y="486"/>
                </a:lnTo>
                <a:lnTo>
                  <a:pt x="220" y="479"/>
                </a:lnTo>
                <a:lnTo>
                  <a:pt x="213" y="473"/>
                </a:lnTo>
                <a:lnTo>
                  <a:pt x="207" y="467"/>
                </a:lnTo>
                <a:lnTo>
                  <a:pt x="200" y="460"/>
                </a:lnTo>
                <a:lnTo>
                  <a:pt x="193" y="454"/>
                </a:lnTo>
                <a:lnTo>
                  <a:pt x="186" y="449"/>
                </a:lnTo>
                <a:lnTo>
                  <a:pt x="179" y="442"/>
                </a:lnTo>
                <a:lnTo>
                  <a:pt x="172" y="436"/>
                </a:lnTo>
                <a:lnTo>
                  <a:pt x="165" y="429"/>
                </a:lnTo>
                <a:lnTo>
                  <a:pt x="157" y="424"/>
                </a:lnTo>
                <a:lnTo>
                  <a:pt x="149" y="418"/>
                </a:lnTo>
                <a:lnTo>
                  <a:pt x="142" y="412"/>
                </a:lnTo>
                <a:lnTo>
                  <a:pt x="135" y="406"/>
                </a:lnTo>
                <a:lnTo>
                  <a:pt x="127" y="400"/>
                </a:lnTo>
                <a:lnTo>
                  <a:pt x="120" y="394"/>
                </a:lnTo>
                <a:lnTo>
                  <a:pt x="112" y="389"/>
                </a:lnTo>
                <a:lnTo>
                  <a:pt x="105" y="383"/>
                </a:lnTo>
                <a:lnTo>
                  <a:pt x="97" y="377"/>
                </a:lnTo>
                <a:lnTo>
                  <a:pt x="89" y="372"/>
                </a:lnTo>
                <a:lnTo>
                  <a:pt x="82" y="366"/>
                </a:lnTo>
                <a:lnTo>
                  <a:pt x="74" y="360"/>
                </a:lnTo>
                <a:lnTo>
                  <a:pt x="65" y="356"/>
                </a:lnTo>
                <a:lnTo>
                  <a:pt x="57" y="350"/>
                </a:lnTo>
                <a:lnTo>
                  <a:pt x="49" y="344"/>
                </a:lnTo>
                <a:lnTo>
                  <a:pt x="41" y="339"/>
                </a:lnTo>
                <a:lnTo>
                  <a:pt x="33" y="334"/>
                </a:lnTo>
                <a:lnTo>
                  <a:pt x="25" y="329"/>
                </a:lnTo>
                <a:lnTo>
                  <a:pt x="17" y="323"/>
                </a:lnTo>
                <a:lnTo>
                  <a:pt x="9" y="318"/>
                </a:lnTo>
                <a:lnTo>
                  <a:pt x="0" y="313"/>
                </a:lnTo>
                <a:lnTo>
                  <a:pt x="1361" y="0"/>
                </a:lnTo>
                <a:close/>
              </a:path>
            </a:pathLst>
          </a:custGeom>
          <a:solidFill>
            <a:srgbClr val="1F1A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6127" name="Freeform 15"/>
          <p:cNvSpPr>
            <a:spLocks/>
          </p:cNvSpPr>
          <p:nvPr/>
        </p:nvSpPr>
        <p:spPr bwMode="auto">
          <a:xfrm>
            <a:off x="3870325" y="4384675"/>
            <a:ext cx="1257300" cy="901700"/>
          </a:xfrm>
          <a:custGeom>
            <a:avLst/>
            <a:gdLst>
              <a:gd name="T0" fmla="*/ 2147483647 w 4749"/>
              <a:gd name="T1" fmla="*/ 2147483647 h 3780"/>
              <a:gd name="T2" fmla="*/ 2147483647 w 4749"/>
              <a:gd name="T3" fmla="*/ 2147483647 h 3780"/>
              <a:gd name="T4" fmla="*/ 2147483647 w 4749"/>
              <a:gd name="T5" fmla="*/ 2147483647 h 3780"/>
              <a:gd name="T6" fmla="*/ 2147483647 w 4749"/>
              <a:gd name="T7" fmla="*/ 0 h 3780"/>
              <a:gd name="T8" fmla="*/ 0 w 4749"/>
              <a:gd name="T9" fmla="*/ 2147483647 h 3780"/>
              <a:gd name="T10" fmla="*/ 2147483647 w 4749"/>
              <a:gd name="T11" fmla="*/ 2147483647 h 378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749"/>
              <a:gd name="T19" fmla="*/ 0 h 3780"/>
              <a:gd name="T20" fmla="*/ 4749 w 4749"/>
              <a:gd name="T21" fmla="*/ 3780 h 378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749" h="3780">
                <a:moveTo>
                  <a:pt x="53" y="3696"/>
                </a:moveTo>
                <a:lnTo>
                  <a:pt x="105" y="3780"/>
                </a:lnTo>
                <a:lnTo>
                  <a:pt x="4749" y="168"/>
                </a:lnTo>
                <a:lnTo>
                  <a:pt x="4645" y="0"/>
                </a:lnTo>
                <a:lnTo>
                  <a:pt x="0" y="3612"/>
                </a:lnTo>
                <a:lnTo>
                  <a:pt x="53" y="3696"/>
                </a:lnTo>
                <a:close/>
              </a:path>
            </a:pathLst>
          </a:custGeom>
          <a:solidFill>
            <a:srgbClr val="1F1A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 useBgFill="1">
        <p:nvSpPr>
          <p:cNvPr id="3546128" name="Rectangle 16"/>
          <p:cNvSpPr>
            <a:spLocks noChangeArrowheads="1"/>
          </p:cNvSpPr>
          <p:nvPr/>
        </p:nvSpPr>
        <p:spPr bwMode="auto">
          <a:xfrm>
            <a:off x="1763713" y="3429000"/>
            <a:ext cx="3816350" cy="3313113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53255" name="Rectangle 17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Orientation Normalization</a:t>
            </a:r>
          </a:p>
        </p:txBody>
      </p:sp>
      <p:sp>
        <p:nvSpPr>
          <p:cNvPr id="3546130" name="Rectangle 18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Compute orientation histogram</a:t>
            </a:r>
          </a:p>
          <a:p>
            <a:pPr eaLnBrk="1" hangingPunct="1"/>
            <a:r>
              <a:rPr lang="en-US" smtClean="0"/>
              <a:t>Select dominant orientation</a:t>
            </a:r>
          </a:p>
          <a:p>
            <a:pPr eaLnBrk="1" hangingPunct="1"/>
            <a:r>
              <a:rPr lang="en-US" smtClean="0"/>
              <a:t>Normalize: rotate to fixed orientation </a:t>
            </a:r>
          </a:p>
        </p:txBody>
      </p: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6084888" y="4652963"/>
            <a:ext cx="2608262" cy="1690687"/>
            <a:chOff x="3787" y="2931"/>
            <a:chExt cx="1643" cy="1065"/>
          </a:xfrm>
        </p:grpSpPr>
        <p:sp>
          <p:nvSpPr>
            <p:cNvPr id="53277" name="Freeform 20"/>
            <p:cNvSpPr>
              <a:spLocks/>
            </p:cNvSpPr>
            <p:nvPr/>
          </p:nvSpPr>
          <p:spPr bwMode="auto">
            <a:xfrm>
              <a:off x="3860" y="2931"/>
              <a:ext cx="1446" cy="15"/>
            </a:xfrm>
            <a:custGeom>
              <a:avLst/>
              <a:gdLst>
                <a:gd name="T0" fmla="*/ 1 w 8674"/>
                <a:gd name="T1" fmla="*/ 0 h 103"/>
                <a:gd name="T2" fmla="*/ 1 w 8674"/>
                <a:gd name="T3" fmla="*/ 0 h 103"/>
                <a:gd name="T4" fmla="*/ 0 w 8674"/>
                <a:gd name="T5" fmla="*/ 0 h 103"/>
                <a:gd name="T6" fmla="*/ 0 w 8674"/>
                <a:gd name="T7" fmla="*/ 0 h 103"/>
                <a:gd name="T8" fmla="*/ 1 w 8674"/>
                <a:gd name="T9" fmla="*/ 0 h 103"/>
                <a:gd name="T10" fmla="*/ 1 w 8674"/>
                <a:gd name="T11" fmla="*/ 0 h 103"/>
                <a:gd name="T12" fmla="*/ 1 w 8674"/>
                <a:gd name="T13" fmla="*/ 0 h 103"/>
                <a:gd name="T14" fmla="*/ 1 w 8674"/>
                <a:gd name="T15" fmla="*/ 0 h 103"/>
                <a:gd name="T16" fmla="*/ 1 w 8674"/>
                <a:gd name="T17" fmla="*/ 0 h 103"/>
                <a:gd name="T18" fmla="*/ 1 w 8674"/>
                <a:gd name="T19" fmla="*/ 0 h 10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674"/>
                <a:gd name="T31" fmla="*/ 0 h 103"/>
                <a:gd name="T32" fmla="*/ 8674 w 8674"/>
                <a:gd name="T33" fmla="*/ 103 h 10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674" h="103">
                  <a:moveTo>
                    <a:pt x="8674" y="52"/>
                  </a:moveTo>
                  <a:lnTo>
                    <a:pt x="8629" y="0"/>
                  </a:lnTo>
                  <a:lnTo>
                    <a:pt x="0" y="0"/>
                  </a:lnTo>
                  <a:lnTo>
                    <a:pt x="0" y="103"/>
                  </a:lnTo>
                  <a:lnTo>
                    <a:pt x="8629" y="103"/>
                  </a:lnTo>
                  <a:lnTo>
                    <a:pt x="8582" y="52"/>
                  </a:lnTo>
                  <a:lnTo>
                    <a:pt x="8674" y="52"/>
                  </a:lnTo>
                  <a:lnTo>
                    <a:pt x="8674" y="0"/>
                  </a:lnTo>
                  <a:lnTo>
                    <a:pt x="8629" y="0"/>
                  </a:lnTo>
                  <a:lnTo>
                    <a:pt x="8674" y="52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278" name="Freeform 21"/>
            <p:cNvSpPr>
              <a:spLocks/>
            </p:cNvSpPr>
            <p:nvPr/>
          </p:nvSpPr>
          <p:spPr bwMode="auto">
            <a:xfrm>
              <a:off x="5291" y="2939"/>
              <a:ext cx="15" cy="794"/>
            </a:xfrm>
            <a:custGeom>
              <a:avLst/>
              <a:gdLst>
                <a:gd name="T0" fmla="*/ 0 w 92"/>
                <a:gd name="T1" fmla="*/ 0 h 5560"/>
                <a:gd name="T2" fmla="*/ 0 w 92"/>
                <a:gd name="T3" fmla="*/ 0 h 5560"/>
                <a:gd name="T4" fmla="*/ 0 w 92"/>
                <a:gd name="T5" fmla="*/ 0 h 5560"/>
                <a:gd name="T6" fmla="*/ 0 w 92"/>
                <a:gd name="T7" fmla="*/ 0 h 5560"/>
                <a:gd name="T8" fmla="*/ 0 w 92"/>
                <a:gd name="T9" fmla="*/ 0 h 5560"/>
                <a:gd name="T10" fmla="*/ 0 w 92"/>
                <a:gd name="T11" fmla="*/ 0 h 5560"/>
                <a:gd name="T12" fmla="*/ 0 w 92"/>
                <a:gd name="T13" fmla="*/ 0 h 5560"/>
                <a:gd name="T14" fmla="*/ 0 w 92"/>
                <a:gd name="T15" fmla="*/ 0 h 5560"/>
                <a:gd name="T16" fmla="*/ 0 w 92"/>
                <a:gd name="T17" fmla="*/ 0 h 5560"/>
                <a:gd name="T18" fmla="*/ 0 w 92"/>
                <a:gd name="T19" fmla="*/ 0 h 556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2"/>
                <a:gd name="T31" fmla="*/ 0 h 5560"/>
                <a:gd name="T32" fmla="*/ 92 w 92"/>
                <a:gd name="T33" fmla="*/ 5560 h 556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2" h="5560">
                  <a:moveTo>
                    <a:pt x="47" y="5560"/>
                  </a:moveTo>
                  <a:lnTo>
                    <a:pt x="92" y="5509"/>
                  </a:lnTo>
                  <a:lnTo>
                    <a:pt x="92" y="0"/>
                  </a:lnTo>
                  <a:lnTo>
                    <a:pt x="0" y="0"/>
                  </a:lnTo>
                  <a:lnTo>
                    <a:pt x="0" y="5509"/>
                  </a:lnTo>
                  <a:lnTo>
                    <a:pt x="47" y="5458"/>
                  </a:lnTo>
                  <a:lnTo>
                    <a:pt x="47" y="5560"/>
                  </a:lnTo>
                  <a:lnTo>
                    <a:pt x="92" y="5560"/>
                  </a:lnTo>
                  <a:lnTo>
                    <a:pt x="92" y="5509"/>
                  </a:lnTo>
                  <a:lnTo>
                    <a:pt x="47" y="556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279" name="Freeform 22"/>
            <p:cNvSpPr>
              <a:spLocks/>
            </p:cNvSpPr>
            <p:nvPr/>
          </p:nvSpPr>
          <p:spPr bwMode="auto">
            <a:xfrm>
              <a:off x="3853" y="3718"/>
              <a:ext cx="1445" cy="15"/>
            </a:xfrm>
            <a:custGeom>
              <a:avLst/>
              <a:gdLst>
                <a:gd name="T0" fmla="*/ 0 w 8674"/>
                <a:gd name="T1" fmla="*/ 0 h 102"/>
                <a:gd name="T2" fmla="*/ 0 w 8674"/>
                <a:gd name="T3" fmla="*/ 0 h 102"/>
                <a:gd name="T4" fmla="*/ 1 w 8674"/>
                <a:gd name="T5" fmla="*/ 0 h 102"/>
                <a:gd name="T6" fmla="*/ 1 w 8674"/>
                <a:gd name="T7" fmla="*/ 0 h 102"/>
                <a:gd name="T8" fmla="*/ 0 w 8674"/>
                <a:gd name="T9" fmla="*/ 0 h 102"/>
                <a:gd name="T10" fmla="*/ 0 w 8674"/>
                <a:gd name="T11" fmla="*/ 0 h 102"/>
                <a:gd name="T12" fmla="*/ 0 w 8674"/>
                <a:gd name="T13" fmla="*/ 0 h 102"/>
                <a:gd name="T14" fmla="*/ 0 w 8674"/>
                <a:gd name="T15" fmla="*/ 0 h 102"/>
                <a:gd name="T16" fmla="*/ 0 w 8674"/>
                <a:gd name="T17" fmla="*/ 0 h 102"/>
                <a:gd name="T18" fmla="*/ 0 w 8674"/>
                <a:gd name="T19" fmla="*/ 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674"/>
                <a:gd name="T31" fmla="*/ 0 h 102"/>
                <a:gd name="T32" fmla="*/ 8674 w 8674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674" h="102">
                  <a:moveTo>
                    <a:pt x="0" y="51"/>
                  </a:moveTo>
                  <a:lnTo>
                    <a:pt x="45" y="102"/>
                  </a:lnTo>
                  <a:lnTo>
                    <a:pt x="8674" y="102"/>
                  </a:lnTo>
                  <a:lnTo>
                    <a:pt x="8674" y="0"/>
                  </a:lnTo>
                  <a:lnTo>
                    <a:pt x="45" y="0"/>
                  </a:lnTo>
                  <a:lnTo>
                    <a:pt x="91" y="51"/>
                  </a:lnTo>
                  <a:lnTo>
                    <a:pt x="0" y="51"/>
                  </a:lnTo>
                  <a:lnTo>
                    <a:pt x="0" y="102"/>
                  </a:lnTo>
                  <a:lnTo>
                    <a:pt x="45" y="102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280" name="Freeform 23"/>
            <p:cNvSpPr>
              <a:spLocks/>
            </p:cNvSpPr>
            <p:nvPr/>
          </p:nvSpPr>
          <p:spPr bwMode="auto">
            <a:xfrm>
              <a:off x="3853" y="2931"/>
              <a:ext cx="15" cy="795"/>
            </a:xfrm>
            <a:custGeom>
              <a:avLst/>
              <a:gdLst>
                <a:gd name="T0" fmla="*/ 0 w 91"/>
                <a:gd name="T1" fmla="*/ 0 h 5561"/>
                <a:gd name="T2" fmla="*/ 0 w 91"/>
                <a:gd name="T3" fmla="*/ 0 h 5561"/>
                <a:gd name="T4" fmla="*/ 0 w 91"/>
                <a:gd name="T5" fmla="*/ 0 h 5561"/>
                <a:gd name="T6" fmla="*/ 0 w 91"/>
                <a:gd name="T7" fmla="*/ 0 h 5561"/>
                <a:gd name="T8" fmla="*/ 0 w 91"/>
                <a:gd name="T9" fmla="*/ 0 h 5561"/>
                <a:gd name="T10" fmla="*/ 0 w 91"/>
                <a:gd name="T11" fmla="*/ 0 h 5561"/>
                <a:gd name="T12" fmla="*/ 0 w 91"/>
                <a:gd name="T13" fmla="*/ 0 h 5561"/>
                <a:gd name="T14" fmla="*/ 0 w 91"/>
                <a:gd name="T15" fmla="*/ 0 h 5561"/>
                <a:gd name="T16" fmla="*/ 0 w 91"/>
                <a:gd name="T17" fmla="*/ 0 h 5561"/>
                <a:gd name="T18" fmla="*/ 0 w 91"/>
                <a:gd name="T19" fmla="*/ 0 h 556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1"/>
                <a:gd name="T31" fmla="*/ 0 h 5561"/>
                <a:gd name="T32" fmla="*/ 91 w 91"/>
                <a:gd name="T33" fmla="*/ 5561 h 556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1" h="5561">
                  <a:moveTo>
                    <a:pt x="45" y="0"/>
                  </a:moveTo>
                  <a:lnTo>
                    <a:pt x="0" y="52"/>
                  </a:lnTo>
                  <a:lnTo>
                    <a:pt x="0" y="5561"/>
                  </a:lnTo>
                  <a:lnTo>
                    <a:pt x="91" y="5561"/>
                  </a:lnTo>
                  <a:lnTo>
                    <a:pt x="91" y="52"/>
                  </a:lnTo>
                  <a:lnTo>
                    <a:pt x="45" y="103"/>
                  </a:lnTo>
                  <a:lnTo>
                    <a:pt x="45" y="0"/>
                  </a:lnTo>
                  <a:lnTo>
                    <a:pt x="0" y="0"/>
                  </a:lnTo>
                  <a:lnTo>
                    <a:pt x="0" y="52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281" name="Rectangle 24"/>
            <p:cNvSpPr>
              <a:spLocks noChangeArrowheads="1"/>
            </p:cNvSpPr>
            <p:nvPr/>
          </p:nvSpPr>
          <p:spPr bwMode="auto">
            <a:xfrm>
              <a:off x="3860" y="3529"/>
              <a:ext cx="206" cy="197"/>
            </a:xfrm>
            <a:prstGeom prst="rect">
              <a:avLst/>
            </a:prstGeom>
            <a:solidFill>
              <a:srgbClr val="DC2B1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82" name="Freeform 25"/>
            <p:cNvSpPr>
              <a:spLocks/>
            </p:cNvSpPr>
            <p:nvPr/>
          </p:nvSpPr>
          <p:spPr bwMode="auto">
            <a:xfrm>
              <a:off x="3860" y="3522"/>
              <a:ext cx="213" cy="14"/>
            </a:xfrm>
            <a:custGeom>
              <a:avLst/>
              <a:gdLst>
                <a:gd name="T0" fmla="*/ 0 w 1279"/>
                <a:gd name="T1" fmla="*/ 0 h 102"/>
                <a:gd name="T2" fmla="*/ 0 w 1279"/>
                <a:gd name="T3" fmla="*/ 0 h 102"/>
                <a:gd name="T4" fmla="*/ 0 w 1279"/>
                <a:gd name="T5" fmla="*/ 0 h 102"/>
                <a:gd name="T6" fmla="*/ 0 w 1279"/>
                <a:gd name="T7" fmla="*/ 0 h 102"/>
                <a:gd name="T8" fmla="*/ 0 w 1279"/>
                <a:gd name="T9" fmla="*/ 0 h 102"/>
                <a:gd name="T10" fmla="*/ 0 w 1279"/>
                <a:gd name="T11" fmla="*/ 0 h 102"/>
                <a:gd name="T12" fmla="*/ 0 w 1279"/>
                <a:gd name="T13" fmla="*/ 0 h 102"/>
                <a:gd name="T14" fmla="*/ 0 w 1279"/>
                <a:gd name="T15" fmla="*/ 0 h 102"/>
                <a:gd name="T16" fmla="*/ 0 w 1279"/>
                <a:gd name="T17" fmla="*/ 0 h 102"/>
                <a:gd name="T18" fmla="*/ 0 w 1279"/>
                <a:gd name="T19" fmla="*/ 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9"/>
                <a:gd name="T31" fmla="*/ 0 h 102"/>
                <a:gd name="T32" fmla="*/ 1279 w 1279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9" h="102">
                  <a:moveTo>
                    <a:pt x="1279" y="51"/>
                  </a:moveTo>
                  <a:lnTo>
                    <a:pt x="1233" y="0"/>
                  </a:lnTo>
                  <a:lnTo>
                    <a:pt x="0" y="0"/>
                  </a:lnTo>
                  <a:lnTo>
                    <a:pt x="0" y="102"/>
                  </a:lnTo>
                  <a:lnTo>
                    <a:pt x="1233" y="102"/>
                  </a:lnTo>
                  <a:lnTo>
                    <a:pt x="1188" y="51"/>
                  </a:lnTo>
                  <a:lnTo>
                    <a:pt x="1279" y="51"/>
                  </a:lnTo>
                  <a:lnTo>
                    <a:pt x="1279" y="0"/>
                  </a:lnTo>
                  <a:lnTo>
                    <a:pt x="1233" y="0"/>
                  </a:lnTo>
                  <a:lnTo>
                    <a:pt x="1279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283" name="Freeform 26"/>
            <p:cNvSpPr>
              <a:spLocks/>
            </p:cNvSpPr>
            <p:nvPr/>
          </p:nvSpPr>
          <p:spPr bwMode="auto">
            <a:xfrm>
              <a:off x="4058" y="3529"/>
              <a:ext cx="15" cy="204"/>
            </a:xfrm>
            <a:custGeom>
              <a:avLst/>
              <a:gdLst>
                <a:gd name="T0" fmla="*/ 0 w 91"/>
                <a:gd name="T1" fmla="*/ 0 h 1429"/>
                <a:gd name="T2" fmla="*/ 0 w 91"/>
                <a:gd name="T3" fmla="*/ 0 h 1429"/>
                <a:gd name="T4" fmla="*/ 0 w 91"/>
                <a:gd name="T5" fmla="*/ 0 h 1429"/>
                <a:gd name="T6" fmla="*/ 0 w 91"/>
                <a:gd name="T7" fmla="*/ 0 h 1429"/>
                <a:gd name="T8" fmla="*/ 0 w 91"/>
                <a:gd name="T9" fmla="*/ 0 h 1429"/>
                <a:gd name="T10" fmla="*/ 0 w 91"/>
                <a:gd name="T11" fmla="*/ 0 h 1429"/>
                <a:gd name="T12" fmla="*/ 0 w 91"/>
                <a:gd name="T13" fmla="*/ 0 h 1429"/>
                <a:gd name="T14" fmla="*/ 0 w 91"/>
                <a:gd name="T15" fmla="*/ 0 h 1429"/>
                <a:gd name="T16" fmla="*/ 0 w 91"/>
                <a:gd name="T17" fmla="*/ 0 h 1429"/>
                <a:gd name="T18" fmla="*/ 0 w 91"/>
                <a:gd name="T19" fmla="*/ 0 h 142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1"/>
                <a:gd name="T31" fmla="*/ 0 h 1429"/>
                <a:gd name="T32" fmla="*/ 91 w 91"/>
                <a:gd name="T33" fmla="*/ 1429 h 142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1" h="1429">
                  <a:moveTo>
                    <a:pt x="45" y="1429"/>
                  </a:moveTo>
                  <a:lnTo>
                    <a:pt x="91" y="1378"/>
                  </a:lnTo>
                  <a:lnTo>
                    <a:pt x="91" y="0"/>
                  </a:lnTo>
                  <a:lnTo>
                    <a:pt x="0" y="0"/>
                  </a:lnTo>
                  <a:lnTo>
                    <a:pt x="0" y="1378"/>
                  </a:lnTo>
                  <a:lnTo>
                    <a:pt x="45" y="1327"/>
                  </a:lnTo>
                  <a:lnTo>
                    <a:pt x="45" y="1429"/>
                  </a:lnTo>
                  <a:lnTo>
                    <a:pt x="91" y="1429"/>
                  </a:lnTo>
                  <a:lnTo>
                    <a:pt x="91" y="1378"/>
                  </a:lnTo>
                  <a:lnTo>
                    <a:pt x="45" y="1429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284" name="Freeform 27"/>
            <p:cNvSpPr>
              <a:spLocks/>
            </p:cNvSpPr>
            <p:nvPr/>
          </p:nvSpPr>
          <p:spPr bwMode="auto">
            <a:xfrm>
              <a:off x="3853" y="3718"/>
              <a:ext cx="213" cy="15"/>
            </a:xfrm>
            <a:custGeom>
              <a:avLst/>
              <a:gdLst>
                <a:gd name="T0" fmla="*/ 0 w 1278"/>
                <a:gd name="T1" fmla="*/ 0 h 102"/>
                <a:gd name="T2" fmla="*/ 0 w 1278"/>
                <a:gd name="T3" fmla="*/ 0 h 102"/>
                <a:gd name="T4" fmla="*/ 0 w 1278"/>
                <a:gd name="T5" fmla="*/ 0 h 102"/>
                <a:gd name="T6" fmla="*/ 0 w 1278"/>
                <a:gd name="T7" fmla="*/ 0 h 102"/>
                <a:gd name="T8" fmla="*/ 0 w 1278"/>
                <a:gd name="T9" fmla="*/ 0 h 102"/>
                <a:gd name="T10" fmla="*/ 0 w 1278"/>
                <a:gd name="T11" fmla="*/ 0 h 102"/>
                <a:gd name="T12" fmla="*/ 0 w 1278"/>
                <a:gd name="T13" fmla="*/ 0 h 102"/>
                <a:gd name="T14" fmla="*/ 0 w 1278"/>
                <a:gd name="T15" fmla="*/ 0 h 102"/>
                <a:gd name="T16" fmla="*/ 0 w 1278"/>
                <a:gd name="T17" fmla="*/ 0 h 102"/>
                <a:gd name="T18" fmla="*/ 0 w 1278"/>
                <a:gd name="T19" fmla="*/ 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8"/>
                <a:gd name="T31" fmla="*/ 0 h 102"/>
                <a:gd name="T32" fmla="*/ 1278 w 1278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8" h="102">
                  <a:moveTo>
                    <a:pt x="0" y="51"/>
                  </a:moveTo>
                  <a:lnTo>
                    <a:pt x="45" y="102"/>
                  </a:lnTo>
                  <a:lnTo>
                    <a:pt x="1278" y="102"/>
                  </a:lnTo>
                  <a:lnTo>
                    <a:pt x="1278" y="0"/>
                  </a:lnTo>
                  <a:lnTo>
                    <a:pt x="45" y="0"/>
                  </a:lnTo>
                  <a:lnTo>
                    <a:pt x="91" y="51"/>
                  </a:lnTo>
                  <a:lnTo>
                    <a:pt x="0" y="51"/>
                  </a:lnTo>
                  <a:lnTo>
                    <a:pt x="0" y="102"/>
                  </a:lnTo>
                  <a:lnTo>
                    <a:pt x="45" y="102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285" name="Freeform 28"/>
            <p:cNvSpPr>
              <a:spLocks/>
            </p:cNvSpPr>
            <p:nvPr/>
          </p:nvSpPr>
          <p:spPr bwMode="auto">
            <a:xfrm>
              <a:off x="3853" y="3522"/>
              <a:ext cx="15" cy="204"/>
            </a:xfrm>
            <a:custGeom>
              <a:avLst/>
              <a:gdLst>
                <a:gd name="T0" fmla="*/ 0 w 91"/>
                <a:gd name="T1" fmla="*/ 0 h 1429"/>
                <a:gd name="T2" fmla="*/ 0 w 91"/>
                <a:gd name="T3" fmla="*/ 0 h 1429"/>
                <a:gd name="T4" fmla="*/ 0 w 91"/>
                <a:gd name="T5" fmla="*/ 0 h 1429"/>
                <a:gd name="T6" fmla="*/ 0 w 91"/>
                <a:gd name="T7" fmla="*/ 0 h 1429"/>
                <a:gd name="T8" fmla="*/ 0 w 91"/>
                <a:gd name="T9" fmla="*/ 0 h 1429"/>
                <a:gd name="T10" fmla="*/ 0 w 91"/>
                <a:gd name="T11" fmla="*/ 0 h 1429"/>
                <a:gd name="T12" fmla="*/ 0 w 91"/>
                <a:gd name="T13" fmla="*/ 0 h 1429"/>
                <a:gd name="T14" fmla="*/ 0 w 91"/>
                <a:gd name="T15" fmla="*/ 0 h 1429"/>
                <a:gd name="T16" fmla="*/ 0 w 91"/>
                <a:gd name="T17" fmla="*/ 0 h 1429"/>
                <a:gd name="T18" fmla="*/ 0 w 91"/>
                <a:gd name="T19" fmla="*/ 0 h 142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1"/>
                <a:gd name="T31" fmla="*/ 0 h 1429"/>
                <a:gd name="T32" fmla="*/ 91 w 91"/>
                <a:gd name="T33" fmla="*/ 1429 h 142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1" h="1429">
                  <a:moveTo>
                    <a:pt x="45" y="0"/>
                  </a:moveTo>
                  <a:lnTo>
                    <a:pt x="0" y="51"/>
                  </a:lnTo>
                  <a:lnTo>
                    <a:pt x="0" y="1429"/>
                  </a:lnTo>
                  <a:lnTo>
                    <a:pt x="91" y="1429"/>
                  </a:lnTo>
                  <a:lnTo>
                    <a:pt x="91" y="51"/>
                  </a:lnTo>
                  <a:lnTo>
                    <a:pt x="45" y="102"/>
                  </a:lnTo>
                  <a:lnTo>
                    <a:pt x="45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286" name="Rectangle 29"/>
            <p:cNvSpPr>
              <a:spLocks noChangeArrowheads="1"/>
            </p:cNvSpPr>
            <p:nvPr/>
          </p:nvSpPr>
          <p:spPr bwMode="auto">
            <a:xfrm>
              <a:off x="4066" y="3135"/>
              <a:ext cx="205" cy="591"/>
            </a:xfrm>
            <a:prstGeom prst="rect">
              <a:avLst/>
            </a:prstGeom>
            <a:solidFill>
              <a:srgbClr val="DC2B1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87" name="Freeform 30"/>
            <p:cNvSpPr>
              <a:spLocks/>
            </p:cNvSpPr>
            <p:nvPr/>
          </p:nvSpPr>
          <p:spPr bwMode="auto">
            <a:xfrm>
              <a:off x="4066" y="3128"/>
              <a:ext cx="213" cy="15"/>
            </a:xfrm>
            <a:custGeom>
              <a:avLst/>
              <a:gdLst>
                <a:gd name="T0" fmla="*/ 0 w 1278"/>
                <a:gd name="T1" fmla="*/ 0 h 102"/>
                <a:gd name="T2" fmla="*/ 0 w 1278"/>
                <a:gd name="T3" fmla="*/ 0 h 102"/>
                <a:gd name="T4" fmla="*/ 0 w 1278"/>
                <a:gd name="T5" fmla="*/ 0 h 102"/>
                <a:gd name="T6" fmla="*/ 0 w 1278"/>
                <a:gd name="T7" fmla="*/ 0 h 102"/>
                <a:gd name="T8" fmla="*/ 0 w 1278"/>
                <a:gd name="T9" fmla="*/ 0 h 102"/>
                <a:gd name="T10" fmla="*/ 0 w 1278"/>
                <a:gd name="T11" fmla="*/ 0 h 102"/>
                <a:gd name="T12" fmla="*/ 0 w 1278"/>
                <a:gd name="T13" fmla="*/ 0 h 102"/>
                <a:gd name="T14" fmla="*/ 0 w 1278"/>
                <a:gd name="T15" fmla="*/ 0 h 102"/>
                <a:gd name="T16" fmla="*/ 0 w 1278"/>
                <a:gd name="T17" fmla="*/ 0 h 102"/>
                <a:gd name="T18" fmla="*/ 0 w 1278"/>
                <a:gd name="T19" fmla="*/ 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8"/>
                <a:gd name="T31" fmla="*/ 0 h 102"/>
                <a:gd name="T32" fmla="*/ 1278 w 1278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8" h="102">
                  <a:moveTo>
                    <a:pt x="1278" y="51"/>
                  </a:moveTo>
                  <a:lnTo>
                    <a:pt x="1233" y="0"/>
                  </a:lnTo>
                  <a:lnTo>
                    <a:pt x="0" y="0"/>
                  </a:lnTo>
                  <a:lnTo>
                    <a:pt x="0" y="102"/>
                  </a:lnTo>
                  <a:lnTo>
                    <a:pt x="1233" y="102"/>
                  </a:lnTo>
                  <a:lnTo>
                    <a:pt x="1186" y="51"/>
                  </a:lnTo>
                  <a:lnTo>
                    <a:pt x="1278" y="51"/>
                  </a:lnTo>
                  <a:lnTo>
                    <a:pt x="1278" y="0"/>
                  </a:lnTo>
                  <a:lnTo>
                    <a:pt x="1233" y="0"/>
                  </a:lnTo>
                  <a:lnTo>
                    <a:pt x="1278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288" name="Freeform 31"/>
            <p:cNvSpPr>
              <a:spLocks/>
            </p:cNvSpPr>
            <p:nvPr/>
          </p:nvSpPr>
          <p:spPr bwMode="auto">
            <a:xfrm>
              <a:off x="4264" y="3135"/>
              <a:ext cx="15" cy="598"/>
            </a:xfrm>
            <a:custGeom>
              <a:avLst/>
              <a:gdLst>
                <a:gd name="T0" fmla="*/ 0 w 92"/>
                <a:gd name="T1" fmla="*/ 0 h 4184"/>
                <a:gd name="T2" fmla="*/ 0 w 92"/>
                <a:gd name="T3" fmla="*/ 0 h 4184"/>
                <a:gd name="T4" fmla="*/ 0 w 92"/>
                <a:gd name="T5" fmla="*/ 0 h 4184"/>
                <a:gd name="T6" fmla="*/ 0 w 92"/>
                <a:gd name="T7" fmla="*/ 0 h 4184"/>
                <a:gd name="T8" fmla="*/ 0 w 92"/>
                <a:gd name="T9" fmla="*/ 0 h 4184"/>
                <a:gd name="T10" fmla="*/ 0 w 92"/>
                <a:gd name="T11" fmla="*/ 0 h 4184"/>
                <a:gd name="T12" fmla="*/ 0 w 92"/>
                <a:gd name="T13" fmla="*/ 0 h 4184"/>
                <a:gd name="T14" fmla="*/ 0 w 92"/>
                <a:gd name="T15" fmla="*/ 0 h 4184"/>
                <a:gd name="T16" fmla="*/ 0 w 92"/>
                <a:gd name="T17" fmla="*/ 0 h 4184"/>
                <a:gd name="T18" fmla="*/ 0 w 92"/>
                <a:gd name="T19" fmla="*/ 0 h 418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2"/>
                <a:gd name="T31" fmla="*/ 0 h 4184"/>
                <a:gd name="T32" fmla="*/ 92 w 92"/>
                <a:gd name="T33" fmla="*/ 4184 h 418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2" h="4184">
                  <a:moveTo>
                    <a:pt x="47" y="4184"/>
                  </a:moveTo>
                  <a:lnTo>
                    <a:pt x="92" y="4133"/>
                  </a:lnTo>
                  <a:lnTo>
                    <a:pt x="92" y="0"/>
                  </a:lnTo>
                  <a:lnTo>
                    <a:pt x="0" y="0"/>
                  </a:lnTo>
                  <a:lnTo>
                    <a:pt x="0" y="4133"/>
                  </a:lnTo>
                  <a:lnTo>
                    <a:pt x="47" y="4082"/>
                  </a:lnTo>
                  <a:lnTo>
                    <a:pt x="47" y="4184"/>
                  </a:lnTo>
                  <a:lnTo>
                    <a:pt x="92" y="4184"/>
                  </a:lnTo>
                  <a:lnTo>
                    <a:pt x="92" y="4133"/>
                  </a:lnTo>
                  <a:lnTo>
                    <a:pt x="47" y="4184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289" name="Freeform 32"/>
            <p:cNvSpPr>
              <a:spLocks/>
            </p:cNvSpPr>
            <p:nvPr/>
          </p:nvSpPr>
          <p:spPr bwMode="auto">
            <a:xfrm>
              <a:off x="4058" y="3718"/>
              <a:ext cx="213" cy="15"/>
            </a:xfrm>
            <a:custGeom>
              <a:avLst/>
              <a:gdLst>
                <a:gd name="T0" fmla="*/ 0 w 1278"/>
                <a:gd name="T1" fmla="*/ 0 h 102"/>
                <a:gd name="T2" fmla="*/ 0 w 1278"/>
                <a:gd name="T3" fmla="*/ 0 h 102"/>
                <a:gd name="T4" fmla="*/ 0 w 1278"/>
                <a:gd name="T5" fmla="*/ 0 h 102"/>
                <a:gd name="T6" fmla="*/ 0 w 1278"/>
                <a:gd name="T7" fmla="*/ 0 h 102"/>
                <a:gd name="T8" fmla="*/ 0 w 1278"/>
                <a:gd name="T9" fmla="*/ 0 h 102"/>
                <a:gd name="T10" fmla="*/ 0 w 1278"/>
                <a:gd name="T11" fmla="*/ 0 h 102"/>
                <a:gd name="T12" fmla="*/ 0 w 1278"/>
                <a:gd name="T13" fmla="*/ 0 h 102"/>
                <a:gd name="T14" fmla="*/ 0 w 1278"/>
                <a:gd name="T15" fmla="*/ 0 h 102"/>
                <a:gd name="T16" fmla="*/ 0 w 1278"/>
                <a:gd name="T17" fmla="*/ 0 h 102"/>
                <a:gd name="T18" fmla="*/ 0 w 1278"/>
                <a:gd name="T19" fmla="*/ 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8"/>
                <a:gd name="T31" fmla="*/ 0 h 102"/>
                <a:gd name="T32" fmla="*/ 1278 w 1278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8" h="102">
                  <a:moveTo>
                    <a:pt x="0" y="51"/>
                  </a:moveTo>
                  <a:lnTo>
                    <a:pt x="45" y="102"/>
                  </a:lnTo>
                  <a:lnTo>
                    <a:pt x="1278" y="102"/>
                  </a:lnTo>
                  <a:lnTo>
                    <a:pt x="1278" y="0"/>
                  </a:lnTo>
                  <a:lnTo>
                    <a:pt x="45" y="0"/>
                  </a:lnTo>
                  <a:lnTo>
                    <a:pt x="91" y="51"/>
                  </a:lnTo>
                  <a:lnTo>
                    <a:pt x="0" y="51"/>
                  </a:lnTo>
                  <a:lnTo>
                    <a:pt x="0" y="102"/>
                  </a:lnTo>
                  <a:lnTo>
                    <a:pt x="45" y="102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290" name="Freeform 33"/>
            <p:cNvSpPr>
              <a:spLocks/>
            </p:cNvSpPr>
            <p:nvPr/>
          </p:nvSpPr>
          <p:spPr bwMode="auto">
            <a:xfrm>
              <a:off x="4058" y="3128"/>
              <a:ext cx="15" cy="598"/>
            </a:xfrm>
            <a:custGeom>
              <a:avLst/>
              <a:gdLst>
                <a:gd name="T0" fmla="*/ 0 w 91"/>
                <a:gd name="T1" fmla="*/ 0 h 4184"/>
                <a:gd name="T2" fmla="*/ 0 w 91"/>
                <a:gd name="T3" fmla="*/ 0 h 4184"/>
                <a:gd name="T4" fmla="*/ 0 w 91"/>
                <a:gd name="T5" fmla="*/ 0 h 4184"/>
                <a:gd name="T6" fmla="*/ 0 w 91"/>
                <a:gd name="T7" fmla="*/ 0 h 4184"/>
                <a:gd name="T8" fmla="*/ 0 w 91"/>
                <a:gd name="T9" fmla="*/ 0 h 4184"/>
                <a:gd name="T10" fmla="*/ 0 w 91"/>
                <a:gd name="T11" fmla="*/ 0 h 4184"/>
                <a:gd name="T12" fmla="*/ 0 w 91"/>
                <a:gd name="T13" fmla="*/ 0 h 4184"/>
                <a:gd name="T14" fmla="*/ 0 w 91"/>
                <a:gd name="T15" fmla="*/ 0 h 4184"/>
                <a:gd name="T16" fmla="*/ 0 w 91"/>
                <a:gd name="T17" fmla="*/ 0 h 4184"/>
                <a:gd name="T18" fmla="*/ 0 w 91"/>
                <a:gd name="T19" fmla="*/ 0 h 418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1"/>
                <a:gd name="T31" fmla="*/ 0 h 4184"/>
                <a:gd name="T32" fmla="*/ 91 w 91"/>
                <a:gd name="T33" fmla="*/ 4184 h 418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1" h="4184">
                  <a:moveTo>
                    <a:pt x="45" y="0"/>
                  </a:moveTo>
                  <a:lnTo>
                    <a:pt x="0" y="51"/>
                  </a:lnTo>
                  <a:lnTo>
                    <a:pt x="0" y="4184"/>
                  </a:lnTo>
                  <a:lnTo>
                    <a:pt x="91" y="4184"/>
                  </a:lnTo>
                  <a:lnTo>
                    <a:pt x="91" y="51"/>
                  </a:lnTo>
                  <a:lnTo>
                    <a:pt x="45" y="102"/>
                  </a:lnTo>
                  <a:lnTo>
                    <a:pt x="45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291" name="Rectangle 34"/>
            <p:cNvSpPr>
              <a:spLocks noChangeArrowheads="1"/>
            </p:cNvSpPr>
            <p:nvPr/>
          </p:nvSpPr>
          <p:spPr bwMode="auto">
            <a:xfrm>
              <a:off x="4271" y="3332"/>
              <a:ext cx="206" cy="394"/>
            </a:xfrm>
            <a:prstGeom prst="rect">
              <a:avLst/>
            </a:prstGeom>
            <a:solidFill>
              <a:srgbClr val="DC2B1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92" name="Freeform 35"/>
            <p:cNvSpPr>
              <a:spLocks/>
            </p:cNvSpPr>
            <p:nvPr/>
          </p:nvSpPr>
          <p:spPr bwMode="auto">
            <a:xfrm>
              <a:off x="4264" y="3325"/>
              <a:ext cx="213" cy="14"/>
            </a:xfrm>
            <a:custGeom>
              <a:avLst/>
              <a:gdLst>
                <a:gd name="T0" fmla="*/ 0 w 1279"/>
                <a:gd name="T1" fmla="*/ 0 h 102"/>
                <a:gd name="T2" fmla="*/ 0 w 1279"/>
                <a:gd name="T3" fmla="*/ 0 h 102"/>
                <a:gd name="T4" fmla="*/ 0 w 1279"/>
                <a:gd name="T5" fmla="*/ 0 h 102"/>
                <a:gd name="T6" fmla="*/ 0 w 1279"/>
                <a:gd name="T7" fmla="*/ 0 h 102"/>
                <a:gd name="T8" fmla="*/ 0 w 1279"/>
                <a:gd name="T9" fmla="*/ 0 h 102"/>
                <a:gd name="T10" fmla="*/ 0 w 1279"/>
                <a:gd name="T11" fmla="*/ 0 h 102"/>
                <a:gd name="T12" fmla="*/ 0 w 1279"/>
                <a:gd name="T13" fmla="*/ 0 h 102"/>
                <a:gd name="T14" fmla="*/ 0 w 1279"/>
                <a:gd name="T15" fmla="*/ 0 h 102"/>
                <a:gd name="T16" fmla="*/ 0 w 1279"/>
                <a:gd name="T17" fmla="*/ 0 h 102"/>
                <a:gd name="T18" fmla="*/ 0 w 1279"/>
                <a:gd name="T19" fmla="*/ 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9"/>
                <a:gd name="T31" fmla="*/ 0 h 102"/>
                <a:gd name="T32" fmla="*/ 1279 w 1279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9" h="102">
                  <a:moveTo>
                    <a:pt x="92" y="51"/>
                  </a:moveTo>
                  <a:lnTo>
                    <a:pt x="47" y="102"/>
                  </a:lnTo>
                  <a:lnTo>
                    <a:pt x="1279" y="102"/>
                  </a:lnTo>
                  <a:lnTo>
                    <a:pt x="1279" y="0"/>
                  </a:lnTo>
                  <a:lnTo>
                    <a:pt x="47" y="0"/>
                  </a:lnTo>
                  <a:lnTo>
                    <a:pt x="0" y="51"/>
                  </a:lnTo>
                  <a:lnTo>
                    <a:pt x="47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92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293" name="Freeform 36"/>
            <p:cNvSpPr>
              <a:spLocks/>
            </p:cNvSpPr>
            <p:nvPr/>
          </p:nvSpPr>
          <p:spPr bwMode="auto">
            <a:xfrm>
              <a:off x="4264" y="3332"/>
              <a:ext cx="15" cy="401"/>
            </a:xfrm>
            <a:custGeom>
              <a:avLst/>
              <a:gdLst>
                <a:gd name="T0" fmla="*/ 0 w 92"/>
                <a:gd name="T1" fmla="*/ 0 h 2806"/>
                <a:gd name="T2" fmla="*/ 0 w 92"/>
                <a:gd name="T3" fmla="*/ 0 h 2806"/>
                <a:gd name="T4" fmla="*/ 0 w 92"/>
                <a:gd name="T5" fmla="*/ 0 h 2806"/>
                <a:gd name="T6" fmla="*/ 0 w 92"/>
                <a:gd name="T7" fmla="*/ 0 h 2806"/>
                <a:gd name="T8" fmla="*/ 0 w 92"/>
                <a:gd name="T9" fmla="*/ 0 h 2806"/>
                <a:gd name="T10" fmla="*/ 0 w 92"/>
                <a:gd name="T11" fmla="*/ 0 h 2806"/>
                <a:gd name="T12" fmla="*/ 0 w 92"/>
                <a:gd name="T13" fmla="*/ 0 h 2806"/>
                <a:gd name="T14" fmla="*/ 0 w 92"/>
                <a:gd name="T15" fmla="*/ 0 h 2806"/>
                <a:gd name="T16" fmla="*/ 0 w 92"/>
                <a:gd name="T17" fmla="*/ 0 h 2806"/>
                <a:gd name="T18" fmla="*/ 0 w 92"/>
                <a:gd name="T19" fmla="*/ 0 h 280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2"/>
                <a:gd name="T31" fmla="*/ 0 h 2806"/>
                <a:gd name="T32" fmla="*/ 92 w 92"/>
                <a:gd name="T33" fmla="*/ 2806 h 280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2" h="2806">
                  <a:moveTo>
                    <a:pt x="47" y="2704"/>
                  </a:moveTo>
                  <a:lnTo>
                    <a:pt x="92" y="2755"/>
                  </a:lnTo>
                  <a:lnTo>
                    <a:pt x="92" y="0"/>
                  </a:lnTo>
                  <a:lnTo>
                    <a:pt x="0" y="0"/>
                  </a:lnTo>
                  <a:lnTo>
                    <a:pt x="0" y="2755"/>
                  </a:lnTo>
                  <a:lnTo>
                    <a:pt x="47" y="2806"/>
                  </a:lnTo>
                  <a:lnTo>
                    <a:pt x="0" y="2755"/>
                  </a:lnTo>
                  <a:lnTo>
                    <a:pt x="0" y="2806"/>
                  </a:lnTo>
                  <a:lnTo>
                    <a:pt x="47" y="2806"/>
                  </a:lnTo>
                  <a:lnTo>
                    <a:pt x="47" y="2704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294" name="Freeform 37"/>
            <p:cNvSpPr>
              <a:spLocks/>
            </p:cNvSpPr>
            <p:nvPr/>
          </p:nvSpPr>
          <p:spPr bwMode="auto">
            <a:xfrm>
              <a:off x="4271" y="3718"/>
              <a:ext cx="213" cy="15"/>
            </a:xfrm>
            <a:custGeom>
              <a:avLst/>
              <a:gdLst>
                <a:gd name="T0" fmla="*/ 0 w 1277"/>
                <a:gd name="T1" fmla="*/ 0 h 102"/>
                <a:gd name="T2" fmla="*/ 0 w 1277"/>
                <a:gd name="T3" fmla="*/ 0 h 102"/>
                <a:gd name="T4" fmla="*/ 0 w 1277"/>
                <a:gd name="T5" fmla="*/ 0 h 102"/>
                <a:gd name="T6" fmla="*/ 0 w 1277"/>
                <a:gd name="T7" fmla="*/ 0 h 102"/>
                <a:gd name="T8" fmla="*/ 0 w 1277"/>
                <a:gd name="T9" fmla="*/ 0 h 102"/>
                <a:gd name="T10" fmla="*/ 0 w 1277"/>
                <a:gd name="T11" fmla="*/ 0 h 102"/>
                <a:gd name="T12" fmla="*/ 0 w 1277"/>
                <a:gd name="T13" fmla="*/ 0 h 102"/>
                <a:gd name="T14" fmla="*/ 0 w 1277"/>
                <a:gd name="T15" fmla="*/ 0 h 102"/>
                <a:gd name="T16" fmla="*/ 0 w 1277"/>
                <a:gd name="T17" fmla="*/ 0 h 102"/>
                <a:gd name="T18" fmla="*/ 0 w 1277"/>
                <a:gd name="T19" fmla="*/ 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7"/>
                <a:gd name="T31" fmla="*/ 0 h 102"/>
                <a:gd name="T32" fmla="*/ 1277 w 1277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7" h="102">
                  <a:moveTo>
                    <a:pt x="1186" y="51"/>
                  </a:moveTo>
                  <a:lnTo>
                    <a:pt x="1232" y="0"/>
                  </a:lnTo>
                  <a:lnTo>
                    <a:pt x="0" y="0"/>
                  </a:lnTo>
                  <a:lnTo>
                    <a:pt x="0" y="102"/>
                  </a:lnTo>
                  <a:lnTo>
                    <a:pt x="1232" y="102"/>
                  </a:lnTo>
                  <a:lnTo>
                    <a:pt x="1277" y="51"/>
                  </a:lnTo>
                  <a:lnTo>
                    <a:pt x="1232" y="102"/>
                  </a:lnTo>
                  <a:lnTo>
                    <a:pt x="1277" y="102"/>
                  </a:lnTo>
                  <a:lnTo>
                    <a:pt x="1277" y="51"/>
                  </a:lnTo>
                  <a:lnTo>
                    <a:pt x="1186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295" name="Freeform 38"/>
            <p:cNvSpPr>
              <a:spLocks/>
            </p:cNvSpPr>
            <p:nvPr/>
          </p:nvSpPr>
          <p:spPr bwMode="auto">
            <a:xfrm>
              <a:off x="4469" y="3325"/>
              <a:ext cx="15" cy="401"/>
            </a:xfrm>
            <a:custGeom>
              <a:avLst/>
              <a:gdLst>
                <a:gd name="T0" fmla="*/ 0 w 91"/>
                <a:gd name="T1" fmla="*/ 0 h 2806"/>
                <a:gd name="T2" fmla="*/ 0 w 91"/>
                <a:gd name="T3" fmla="*/ 0 h 2806"/>
                <a:gd name="T4" fmla="*/ 0 w 91"/>
                <a:gd name="T5" fmla="*/ 0 h 2806"/>
                <a:gd name="T6" fmla="*/ 0 w 91"/>
                <a:gd name="T7" fmla="*/ 0 h 2806"/>
                <a:gd name="T8" fmla="*/ 0 w 91"/>
                <a:gd name="T9" fmla="*/ 0 h 2806"/>
                <a:gd name="T10" fmla="*/ 0 w 91"/>
                <a:gd name="T11" fmla="*/ 0 h 2806"/>
                <a:gd name="T12" fmla="*/ 0 w 91"/>
                <a:gd name="T13" fmla="*/ 0 h 2806"/>
                <a:gd name="T14" fmla="*/ 0 w 91"/>
                <a:gd name="T15" fmla="*/ 0 h 2806"/>
                <a:gd name="T16" fmla="*/ 0 w 91"/>
                <a:gd name="T17" fmla="*/ 0 h 2806"/>
                <a:gd name="T18" fmla="*/ 0 w 91"/>
                <a:gd name="T19" fmla="*/ 0 h 280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1"/>
                <a:gd name="T31" fmla="*/ 0 h 2806"/>
                <a:gd name="T32" fmla="*/ 91 w 91"/>
                <a:gd name="T33" fmla="*/ 2806 h 280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1" h="2806">
                  <a:moveTo>
                    <a:pt x="46" y="102"/>
                  </a:moveTo>
                  <a:lnTo>
                    <a:pt x="0" y="51"/>
                  </a:lnTo>
                  <a:lnTo>
                    <a:pt x="0" y="2806"/>
                  </a:lnTo>
                  <a:lnTo>
                    <a:pt x="91" y="2806"/>
                  </a:lnTo>
                  <a:lnTo>
                    <a:pt x="91" y="51"/>
                  </a:lnTo>
                  <a:lnTo>
                    <a:pt x="46" y="0"/>
                  </a:lnTo>
                  <a:lnTo>
                    <a:pt x="91" y="51"/>
                  </a:lnTo>
                  <a:lnTo>
                    <a:pt x="91" y="0"/>
                  </a:lnTo>
                  <a:lnTo>
                    <a:pt x="46" y="0"/>
                  </a:lnTo>
                  <a:lnTo>
                    <a:pt x="46" y="102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296" name="Rectangle 39"/>
            <p:cNvSpPr>
              <a:spLocks noChangeArrowheads="1"/>
            </p:cNvSpPr>
            <p:nvPr/>
          </p:nvSpPr>
          <p:spPr bwMode="auto">
            <a:xfrm>
              <a:off x="4477" y="3595"/>
              <a:ext cx="205" cy="131"/>
            </a:xfrm>
            <a:prstGeom prst="rect">
              <a:avLst/>
            </a:prstGeom>
            <a:solidFill>
              <a:srgbClr val="DC2B1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97" name="Freeform 40"/>
            <p:cNvSpPr>
              <a:spLocks/>
            </p:cNvSpPr>
            <p:nvPr/>
          </p:nvSpPr>
          <p:spPr bwMode="auto">
            <a:xfrm>
              <a:off x="4477" y="3587"/>
              <a:ext cx="213" cy="15"/>
            </a:xfrm>
            <a:custGeom>
              <a:avLst/>
              <a:gdLst>
                <a:gd name="T0" fmla="*/ 0 w 1278"/>
                <a:gd name="T1" fmla="*/ 0 h 101"/>
                <a:gd name="T2" fmla="*/ 0 w 1278"/>
                <a:gd name="T3" fmla="*/ 0 h 101"/>
                <a:gd name="T4" fmla="*/ 0 w 1278"/>
                <a:gd name="T5" fmla="*/ 0 h 101"/>
                <a:gd name="T6" fmla="*/ 0 w 1278"/>
                <a:gd name="T7" fmla="*/ 0 h 101"/>
                <a:gd name="T8" fmla="*/ 0 w 1278"/>
                <a:gd name="T9" fmla="*/ 0 h 101"/>
                <a:gd name="T10" fmla="*/ 0 w 1278"/>
                <a:gd name="T11" fmla="*/ 0 h 101"/>
                <a:gd name="T12" fmla="*/ 0 w 1278"/>
                <a:gd name="T13" fmla="*/ 0 h 101"/>
                <a:gd name="T14" fmla="*/ 0 w 1278"/>
                <a:gd name="T15" fmla="*/ 0 h 101"/>
                <a:gd name="T16" fmla="*/ 0 w 1278"/>
                <a:gd name="T17" fmla="*/ 0 h 101"/>
                <a:gd name="T18" fmla="*/ 0 w 1278"/>
                <a:gd name="T19" fmla="*/ 0 h 10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8"/>
                <a:gd name="T31" fmla="*/ 0 h 101"/>
                <a:gd name="T32" fmla="*/ 1278 w 1278"/>
                <a:gd name="T33" fmla="*/ 101 h 10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8" h="101">
                  <a:moveTo>
                    <a:pt x="1278" y="51"/>
                  </a:moveTo>
                  <a:lnTo>
                    <a:pt x="1232" y="0"/>
                  </a:lnTo>
                  <a:lnTo>
                    <a:pt x="0" y="0"/>
                  </a:lnTo>
                  <a:lnTo>
                    <a:pt x="0" y="101"/>
                  </a:lnTo>
                  <a:lnTo>
                    <a:pt x="1232" y="101"/>
                  </a:lnTo>
                  <a:lnTo>
                    <a:pt x="1187" y="51"/>
                  </a:lnTo>
                  <a:lnTo>
                    <a:pt x="1278" y="51"/>
                  </a:lnTo>
                  <a:lnTo>
                    <a:pt x="1278" y="0"/>
                  </a:lnTo>
                  <a:lnTo>
                    <a:pt x="1232" y="0"/>
                  </a:lnTo>
                  <a:lnTo>
                    <a:pt x="1278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298" name="Freeform 41"/>
            <p:cNvSpPr>
              <a:spLocks/>
            </p:cNvSpPr>
            <p:nvPr/>
          </p:nvSpPr>
          <p:spPr bwMode="auto">
            <a:xfrm>
              <a:off x="4674" y="3595"/>
              <a:ext cx="16" cy="138"/>
            </a:xfrm>
            <a:custGeom>
              <a:avLst/>
              <a:gdLst>
                <a:gd name="T0" fmla="*/ 0 w 91"/>
                <a:gd name="T1" fmla="*/ 0 h 969"/>
                <a:gd name="T2" fmla="*/ 0 w 91"/>
                <a:gd name="T3" fmla="*/ 0 h 969"/>
                <a:gd name="T4" fmla="*/ 0 w 91"/>
                <a:gd name="T5" fmla="*/ 0 h 969"/>
                <a:gd name="T6" fmla="*/ 0 w 91"/>
                <a:gd name="T7" fmla="*/ 0 h 969"/>
                <a:gd name="T8" fmla="*/ 0 w 91"/>
                <a:gd name="T9" fmla="*/ 0 h 969"/>
                <a:gd name="T10" fmla="*/ 0 w 91"/>
                <a:gd name="T11" fmla="*/ 0 h 969"/>
                <a:gd name="T12" fmla="*/ 0 w 91"/>
                <a:gd name="T13" fmla="*/ 0 h 969"/>
                <a:gd name="T14" fmla="*/ 0 w 91"/>
                <a:gd name="T15" fmla="*/ 0 h 969"/>
                <a:gd name="T16" fmla="*/ 0 w 91"/>
                <a:gd name="T17" fmla="*/ 0 h 969"/>
                <a:gd name="T18" fmla="*/ 0 w 91"/>
                <a:gd name="T19" fmla="*/ 0 h 96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1"/>
                <a:gd name="T31" fmla="*/ 0 h 969"/>
                <a:gd name="T32" fmla="*/ 91 w 91"/>
                <a:gd name="T33" fmla="*/ 969 h 96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1" h="969">
                  <a:moveTo>
                    <a:pt x="45" y="969"/>
                  </a:moveTo>
                  <a:lnTo>
                    <a:pt x="91" y="918"/>
                  </a:lnTo>
                  <a:lnTo>
                    <a:pt x="91" y="0"/>
                  </a:lnTo>
                  <a:lnTo>
                    <a:pt x="0" y="0"/>
                  </a:lnTo>
                  <a:lnTo>
                    <a:pt x="0" y="918"/>
                  </a:lnTo>
                  <a:lnTo>
                    <a:pt x="45" y="867"/>
                  </a:lnTo>
                  <a:lnTo>
                    <a:pt x="45" y="969"/>
                  </a:lnTo>
                  <a:lnTo>
                    <a:pt x="91" y="969"/>
                  </a:lnTo>
                  <a:lnTo>
                    <a:pt x="91" y="918"/>
                  </a:lnTo>
                  <a:lnTo>
                    <a:pt x="45" y="969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299" name="Freeform 42"/>
            <p:cNvSpPr>
              <a:spLocks/>
            </p:cNvSpPr>
            <p:nvPr/>
          </p:nvSpPr>
          <p:spPr bwMode="auto">
            <a:xfrm>
              <a:off x="4469" y="3718"/>
              <a:ext cx="213" cy="15"/>
            </a:xfrm>
            <a:custGeom>
              <a:avLst/>
              <a:gdLst>
                <a:gd name="T0" fmla="*/ 0 w 1278"/>
                <a:gd name="T1" fmla="*/ 0 h 102"/>
                <a:gd name="T2" fmla="*/ 0 w 1278"/>
                <a:gd name="T3" fmla="*/ 0 h 102"/>
                <a:gd name="T4" fmla="*/ 0 w 1278"/>
                <a:gd name="T5" fmla="*/ 0 h 102"/>
                <a:gd name="T6" fmla="*/ 0 w 1278"/>
                <a:gd name="T7" fmla="*/ 0 h 102"/>
                <a:gd name="T8" fmla="*/ 0 w 1278"/>
                <a:gd name="T9" fmla="*/ 0 h 102"/>
                <a:gd name="T10" fmla="*/ 0 w 1278"/>
                <a:gd name="T11" fmla="*/ 0 h 102"/>
                <a:gd name="T12" fmla="*/ 0 w 1278"/>
                <a:gd name="T13" fmla="*/ 0 h 102"/>
                <a:gd name="T14" fmla="*/ 0 w 1278"/>
                <a:gd name="T15" fmla="*/ 0 h 102"/>
                <a:gd name="T16" fmla="*/ 0 w 1278"/>
                <a:gd name="T17" fmla="*/ 0 h 102"/>
                <a:gd name="T18" fmla="*/ 0 w 1278"/>
                <a:gd name="T19" fmla="*/ 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8"/>
                <a:gd name="T31" fmla="*/ 0 h 102"/>
                <a:gd name="T32" fmla="*/ 1278 w 1278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8" h="102">
                  <a:moveTo>
                    <a:pt x="0" y="51"/>
                  </a:moveTo>
                  <a:lnTo>
                    <a:pt x="46" y="102"/>
                  </a:lnTo>
                  <a:lnTo>
                    <a:pt x="1278" y="102"/>
                  </a:lnTo>
                  <a:lnTo>
                    <a:pt x="1278" y="0"/>
                  </a:lnTo>
                  <a:lnTo>
                    <a:pt x="46" y="0"/>
                  </a:lnTo>
                  <a:lnTo>
                    <a:pt x="91" y="51"/>
                  </a:lnTo>
                  <a:lnTo>
                    <a:pt x="0" y="51"/>
                  </a:lnTo>
                  <a:lnTo>
                    <a:pt x="0" y="102"/>
                  </a:lnTo>
                  <a:lnTo>
                    <a:pt x="46" y="102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300" name="Freeform 43"/>
            <p:cNvSpPr>
              <a:spLocks/>
            </p:cNvSpPr>
            <p:nvPr/>
          </p:nvSpPr>
          <p:spPr bwMode="auto">
            <a:xfrm>
              <a:off x="4469" y="3587"/>
              <a:ext cx="15" cy="139"/>
            </a:xfrm>
            <a:custGeom>
              <a:avLst/>
              <a:gdLst>
                <a:gd name="T0" fmla="*/ 0 w 91"/>
                <a:gd name="T1" fmla="*/ 0 h 969"/>
                <a:gd name="T2" fmla="*/ 0 w 91"/>
                <a:gd name="T3" fmla="*/ 0 h 969"/>
                <a:gd name="T4" fmla="*/ 0 w 91"/>
                <a:gd name="T5" fmla="*/ 0 h 969"/>
                <a:gd name="T6" fmla="*/ 0 w 91"/>
                <a:gd name="T7" fmla="*/ 0 h 969"/>
                <a:gd name="T8" fmla="*/ 0 w 91"/>
                <a:gd name="T9" fmla="*/ 0 h 969"/>
                <a:gd name="T10" fmla="*/ 0 w 91"/>
                <a:gd name="T11" fmla="*/ 0 h 969"/>
                <a:gd name="T12" fmla="*/ 0 w 91"/>
                <a:gd name="T13" fmla="*/ 0 h 969"/>
                <a:gd name="T14" fmla="*/ 0 w 91"/>
                <a:gd name="T15" fmla="*/ 0 h 969"/>
                <a:gd name="T16" fmla="*/ 0 w 91"/>
                <a:gd name="T17" fmla="*/ 0 h 969"/>
                <a:gd name="T18" fmla="*/ 0 w 91"/>
                <a:gd name="T19" fmla="*/ 0 h 96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1"/>
                <a:gd name="T31" fmla="*/ 0 h 969"/>
                <a:gd name="T32" fmla="*/ 91 w 91"/>
                <a:gd name="T33" fmla="*/ 969 h 96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1" h="969">
                  <a:moveTo>
                    <a:pt x="46" y="0"/>
                  </a:moveTo>
                  <a:lnTo>
                    <a:pt x="0" y="51"/>
                  </a:lnTo>
                  <a:lnTo>
                    <a:pt x="0" y="969"/>
                  </a:lnTo>
                  <a:lnTo>
                    <a:pt x="91" y="969"/>
                  </a:lnTo>
                  <a:lnTo>
                    <a:pt x="91" y="51"/>
                  </a:lnTo>
                  <a:lnTo>
                    <a:pt x="46" y="101"/>
                  </a:lnTo>
                  <a:lnTo>
                    <a:pt x="46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301" name="Rectangle 44"/>
            <p:cNvSpPr>
              <a:spLocks noChangeArrowheads="1"/>
            </p:cNvSpPr>
            <p:nvPr/>
          </p:nvSpPr>
          <p:spPr bwMode="auto">
            <a:xfrm>
              <a:off x="4682" y="3529"/>
              <a:ext cx="206" cy="197"/>
            </a:xfrm>
            <a:prstGeom prst="rect">
              <a:avLst/>
            </a:prstGeom>
            <a:solidFill>
              <a:srgbClr val="DC2B1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302" name="Freeform 45"/>
            <p:cNvSpPr>
              <a:spLocks/>
            </p:cNvSpPr>
            <p:nvPr/>
          </p:nvSpPr>
          <p:spPr bwMode="auto">
            <a:xfrm>
              <a:off x="4682" y="3522"/>
              <a:ext cx="213" cy="14"/>
            </a:xfrm>
            <a:custGeom>
              <a:avLst/>
              <a:gdLst>
                <a:gd name="T0" fmla="*/ 0 w 1279"/>
                <a:gd name="T1" fmla="*/ 0 h 102"/>
                <a:gd name="T2" fmla="*/ 0 w 1279"/>
                <a:gd name="T3" fmla="*/ 0 h 102"/>
                <a:gd name="T4" fmla="*/ 0 w 1279"/>
                <a:gd name="T5" fmla="*/ 0 h 102"/>
                <a:gd name="T6" fmla="*/ 0 w 1279"/>
                <a:gd name="T7" fmla="*/ 0 h 102"/>
                <a:gd name="T8" fmla="*/ 0 w 1279"/>
                <a:gd name="T9" fmla="*/ 0 h 102"/>
                <a:gd name="T10" fmla="*/ 0 w 1279"/>
                <a:gd name="T11" fmla="*/ 0 h 102"/>
                <a:gd name="T12" fmla="*/ 0 w 1279"/>
                <a:gd name="T13" fmla="*/ 0 h 102"/>
                <a:gd name="T14" fmla="*/ 0 w 1279"/>
                <a:gd name="T15" fmla="*/ 0 h 102"/>
                <a:gd name="T16" fmla="*/ 0 w 1279"/>
                <a:gd name="T17" fmla="*/ 0 h 102"/>
                <a:gd name="T18" fmla="*/ 0 w 1279"/>
                <a:gd name="T19" fmla="*/ 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9"/>
                <a:gd name="T31" fmla="*/ 0 h 102"/>
                <a:gd name="T32" fmla="*/ 1279 w 1279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9" h="102">
                  <a:moveTo>
                    <a:pt x="1279" y="51"/>
                  </a:moveTo>
                  <a:lnTo>
                    <a:pt x="1233" y="0"/>
                  </a:lnTo>
                  <a:lnTo>
                    <a:pt x="0" y="0"/>
                  </a:lnTo>
                  <a:lnTo>
                    <a:pt x="0" y="102"/>
                  </a:lnTo>
                  <a:lnTo>
                    <a:pt x="1233" y="102"/>
                  </a:lnTo>
                  <a:lnTo>
                    <a:pt x="1188" y="51"/>
                  </a:lnTo>
                  <a:lnTo>
                    <a:pt x="1279" y="51"/>
                  </a:lnTo>
                  <a:lnTo>
                    <a:pt x="1279" y="0"/>
                  </a:lnTo>
                  <a:lnTo>
                    <a:pt x="1233" y="0"/>
                  </a:lnTo>
                  <a:lnTo>
                    <a:pt x="1279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303" name="Freeform 46"/>
            <p:cNvSpPr>
              <a:spLocks/>
            </p:cNvSpPr>
            <p:nvPr/>
          </p:nvSpPr>
          <p:spPr bwMode="auto">
            <a:xfrm>
              <a:off x="4880" y="3529"/>
              <a:ext cx="15" cy="204"/>
            </a:xfrm>
            <a:custGeom>
              <a:avLst/>
              <a:gdLst>
                <a:gd name="T0" fmla="*/ 0 w 91"/>
                <a:gd name="T1" fmla="*/ 0 h 1429"/>
                <a:gd name="T2" fmla="*/ 0 w 91"/>
                <a:gd name="T3" fmla="*/ 0 h 1429"/>
                <a:gd name="T4" fmla="*/ 0 w 91"/>
                <a:gd name="T5" fmla="*/ 0 h 1429"/>
                <a:gd name="T6" fmla="*/ 0 w 91"/>
                <a:gd name="T7" fmla="*/ 0 h 1429"/>
                <a:gd name="T8" fmla="*/ 0 w 91"/>
                <a:gd name="T9" fmla="*/ 0 h 1429"/>
                <a:gd name="T10" fmla="*/ 0 w 91"/>
                <a:gd name="T11" fmla="*/ 0 h 1429"/>
                <a:gd name="T12" fmla="*/ 0 w 91"/>
                <a:gd name="T13" fmla="*/ 0 h 1429"/>
                <a:gd name="T14" fmla="*/ 0 w 91"/>
                <a:gd name="T15" fmla="*/ 0 h 1429"/>
                <a:gd name="T16" fmla="*/ 0 w 91"/>
                <a:gd name="T17" fmla="*/ 0 h 1429"/>
                <a:gd name="T18" fmla="*/ 0 w 91"/>
                <a:gd name="T19" fmla="*/ 0 h 142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1"/>
                <a:gd name="T31" fmla="*/ 0 h 1429"/>
                <a:gd name="T32" fmla="*/ 91 w 91"/>
                <a:gd name="T33" fmla="*/ 1429 h 142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1" h="1429">
                  <a:moveTo>
                    <a:pt x="45" y="1429"/>
                  </a:moveTo>
                  <a:lnTo>
                    <a:pt x="91" y="1378"/>
                  </a:lnTo>
                  <a:lnTo>
                    <a:pt x="91" y="0"/>
                  </a:lnTo>
                  <a:lnTo>
                    <a:pt x="0" y="0"/>
                  </a:lnTo>
                  <a:lnTo>
                    <a:pt x="0" y="1378"/>
                  </a:lnTo>
                  <a:lnTo>
                    <a:pt x="45" y="1327"/>
                  </a:lnTo>
                  <a:lnTo>
                    <a:pt x="45" y="1429"/>
                  </a:lnTo>
                  <a:lnTo>
                    <a:pt x="91" y="1429"/>
                  </a:lnTo>
                  <a:lnTo>
                    <a:pt x="91" y="1378"/>
                  </a:lnTo>
                  <a:lnTo>
                    <a:pt x="45" y="1429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304" name="Freeform 47"/>
            <p:cNvSpPr>
              <a:spLocks/>
            </p:cNvSpPr>
            <p:nvPr/>
          </p:nvSpPr>
          <p:spPr bwMode="auto">
            <a:xfrm>
              <a:off x="4674" y="3718"/>
              <a:ext cx="214" cy="15"/>
            </a:xfrm>
            <a:custGeom>
              <a:avLst/>
              <a:gdLst>
                <a:gd name="T0" fmla="*/ 0 w 1278"/>
                <a:gd name="T1" fmla="*/ 0 h 102"/>
                <a:gd name="T2" fmla="*/ 0 w 1278"/>
                <a:gd name="T3" fmla="*/ 0 h 102"/>
                <a:gd name="T4" fmla="*/ 0 w 1278"/>
                <a:gd name="T5" fmla="*/ 0 h 102"/>
                <a:gd name="T6" fmla="*/ 0 w 1278"/>
                <a:gd name="T7" fmla="*/ 0 h 102"/>
                <a:gd name="T8" fmla="*/ 0 w 1278"/>
                <a:gd name="T9" fmla="*/ 0 h 102"/>
                <a:gd name="T10" fmla="*/ 0 w 1278"/>
                <a:gd name="T11" fmla="*/ 0 h 102"/>
                <a:gd name="T12" fmla="*/ 0 w 1278"/>
                <a:gd name="T13" fmla="*/ 0 h 102"/>
                <a:gd name="T14" fmla="*/ 0 w 1278"/>
                <a:gd name="T15" fmla="*/ 0 h 102"/>
                <a:gd name="T16" fmla="*/ 0 w 1278"/>
                <a:gd name="T17" fmla="*/ 0 h 102"/>
                <a:gd name="T18" fmla="*/ 0 w 1278"/>
                <a:gd name="T19" fmla="*/ 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8"/>
                <a:gd name="T31" fmla="*/ 0 h 102"/>
                <a:gd name="T32" fmla="*/ 1278 w 1278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8" h="102">
                  <a:moveTo>
                    <a:pt x="0" y="51"/>
                  </a:moveTo>
                  <a:lnTo>
                    <a:pt x="45" y="102"/>
                  </a:lnTo>
                  <a:lnTo>
                    <a:pt x="1278" y="102"/>
                  </a:lnTo>
                  <a:lnTo>
                    <a:pt x="1278" y="0"/>
                  </a:lnTo>
                  <a:lnTo>
                    <a:pt x="45" y="0"/>
                  </a:lnTo>
                  <a:lnTo>
                    <a:pt x="91" y="51"/>
                  </a:lnTo>
                  <a:lnTo>
                    <a:pt x="0" y="51"/>
                  </a:lnTo>
                  <a:lnTo>
                    <a:pt x="0" y="102"/>
                  </a:lnTo>
                  <a:lnTo>
                    <a:pt x="45" y="102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305" name="Freeform 48"/>
            <p:cNvSpPr>
              <a:spLocks/>
            </p:cNvSpPr>
            <p:nvPr/>
          </p:nvSpPr>
          <p:spPr bwMode="auto">
            <a:xfrm>
              <a:off x="4674" y="3522"/>
              <a:ext cx="16" cy="204"/>
            </a:xfrm>
            <a:custGeom>
              <a:avLst/>
              <a:gdLst>
                <a:gd name="T0" fmla="*/ 0 w 91"/>
                <a:gd name="T1" fmla="*/ 0 h 1429"/>
                <a:gd name="T2" fmla="*/ 0 w 91"/>
                <a:gd name="T3" fmla="*/ 0 h 1429"/>
                <a:gd name="T4" fmla="*/ 0 w 91"/>
                <a:gd name="T5" fmla="*/ 0 h 1429"/>
                <a:gd name="T6" fmla="*/ 0 w 91"/>
                <a:gd name="T7" fmla="*/ 0 h 1429"/>
                <a:gd name="T8" fmla="*/ 0 w 91"/>
                <a:gd name="T9" fmla="*/ 0 h 1429"/>
                <a:gd name="T10" fmla="*/ 0 w 91"/>
                <a:gd name="T11" fmla="*/ 0 h 1429"/>
                <a:gd name="T12" fmla="*/ 0 w 91"/>
                <a:gd name="T13" fmla="*/ 0 h 1429"/>
                <a:gd name="T14" fmla="*/ 0 w 91"/>
                <a:gd name="T15" fmla="*/ 0 h 1429"/>
                <a:gd name="T16" fmla="*/ 0 w 91"/>
                <a:gd name="T17" fmla="*/ 0 h 1429"/>
                <a:gd name="T18" fmla="*/ 0 w 91"/>
                <a:gd name="T19" fmla="*/ 0 h 142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1"/>
                <a:gd name="T31" fmla="*/ 0 h 1429"/>
                <a:gd name="T32" fmla="*/ 91 w 91"/>
                <a:gd name="T33" fmla="*/ 1429 h 142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1" h="1429">
                  <a:moveTo>
                    <a:pt x="45" y="0"/>
                  </a:moveTo>
                  <a:lnTo>
                    <a:pt x="0" y="51"/>
                  </a:lnTo>
                  <a:lnTo>
                    <a:pt x="0" y="1429"/>
                  </a:lnTo>
                  <a:lnTo>
                    <a:pt x="91" y="1429"/>
                  </a:lnTo>
                  <a:lnTo>
                    <a:pt x="91" y="51"/>
                  </a:lnTo>
                  <a:lnTo>
                    <a:pt x="45" y="102"/>
                  </a:lnTo>
                  <a:lnTo>
                    <a:pt x="45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306" name="Rectangle 49"/>
            <p:cNvSpPr>
              <a:spLocks noChangeArrowheads="1"/>
            </p:cNvSpPr>
            <p:nvPr/>
          </p:nvSpPr>
          <p:spPr bwMode="auto">
            <a:xfrm>
              <a:off x="4888" y="3660"/>
              <a:ext cx="205" cy="66"/>
            </a:xfrm>
            <a:prstGeom prst="rect">
              <a:avLst/>
            </a:prstGeom>
            <a:solidFill>
              <a:srgbClr val="DC2B1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307" name="Freeform 50"/>
            <p:cNvSpPr>
              <a:spLocks/>
            </p:cNvSpPr>
            <p:nvPr/>
          </p:nvSpPr>
          <p:spPr bwMode="auto">
            <a:xfrm>
              <a:off x="4880" y="3653"/>
              <a:ext cx="213" cy="14"/>
            </a:xfrm>
            <a:custGeom>
              <a:avLst/>
              <a:gdLst>
                <a:gd name="T0" fmla="*/ 0 w 1278"/>
                <a:gd name="T1" fmla="*/ 0 h 102"/>
                <a:gd name="T2" fmla="*/ 0 w 1278"/>
                <a:gd name="T3" fmla="*/ 0 h 102"/>
                <a:gd name="T4" fmla="*/ 0 w 1278"/>
                <a:gd name="T5" fmla="*/ 0 h 102"/>
                <a:gd name="T6" fmla="*/ 0 w 1278"/>
                <a:gd name="T7" fmla="*/ 0 h 102"/>
                <a:gd name="T8" fmla="*/ 0 w 1278"/>
                <a:gd name="T9" fmla="*/ 0 h 102"/>
                <a:gd name="T10" fmla="*/ 0 w 1278"/>
                <a:gd name="T11" fmla="*/ 0 h 102"/>
                <a:gd name="T12" fmla="*/ 0 w 1278"/>
                <a:gd name="T13" fmla="*/ 0 h 102"/>
                <a:gd name="T14" fmla="*/ 0 w 1278"/>
                <a:gd name="T15" fmla="*/ 0 h 102"/>
                <a:gd name="T16" fmla="*/ 0 w 1278"/>
                <a:gd name="T17" fmla="*/ 0 h 102"/>
                <a:gd name="T18" fmla="*/ 0 w 1278"/>
                <a:gd name="T19" fmla="*/ 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8"/>
                <a:gd name="T31" fmla="*/ 0 h 102"/>
                <a:gd name="T32" fmla="*/ 1278 w 1278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8" h="102">
                  <a:moveTo>
                    <a:pt x="91" y="51"/>
                  </a:moveTo>
                  <a:lnTo>
                    <a:pt x="45" y="102"/>
                  </a:lnTo>
                  <a:lnTo>
                    <a:pt x="1278" y="102"/>
                  </a:lnTo>
                  <a:lnTo>
                    <a:pt x="1278" y="0"/>
                  </a:lnTo>
                  <a:lnTo>
                    <a:pt x="45" y="0"/>
                  </a:lnTo>
                  <a:lnTo>
                    <a:pt x="0" y="51"/>
                  </a:lnTo>
                  <a:lnTo>
                    <a:pt x="45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91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308" name="Freeform 51"/>
            <p:cNvSpPr>
              <a:spLocks/>
            </p:cNvSpPr>
            <p:nvPr/>
          </p:nvSpPr>
          <p:spPr bwMode="auto">
            <a:xfrm>
              <a:off x="4880" y="3660"/>
              <a:ext cx="15" cy="73"/>
            </a:xfrm>
            <a:custGeom>
              <a:avLst/>
              <a:gdLst>
                <a:gd name="T0" fmla="*/ 0 w 91"/>
                <a:gd name="T1" fmla="*/ 0 h 510"/>
                <a:gd name="T2" fmla="*/ 0 w 91"/>
                <a:gd name="T3" fmla="*/ 0 h 510"/>
                <a:gd name="T4" fmla="*/ 0 w 91"/>
                <a:gd name="T5" fmla="*/ 0 h 510"/>
                <a:gd name="T6" fmla="*/ 0 w 91"/>
                <a:gd name="T7" fmla="*/ 0 h 510"/>
                <a:gd name="T8" fmla="*/ 0 w 91"/>
                <a:gd name="T9" fmla="*/ 0 h 510"/>
                <a:gd name="T10" fmla="*/ 0 w 91"/>
                <a:gd name="T11" fmla="*/ 0 h 510"/>
                <a:gd name="T12" fmla="*/ 0 w 91"/>
                <a:gd name="T13" fmla="*/ 0 h 510"/>
                <a:gd name="T14" fmla="*/ 0 w 91"/>
                <a:gd name="T15" fmla="*/ 0 h 510"/>
                <a:gd name="T16" fmla="*/ 0 w 91"/>
                <a:gd name="T17" fmla="*/ 0 h 510"/>
                <a:gd name="T18" fmla="*/ 0 w 91"/>
                <a:gd name="T19" fmla="*/ 0 h 51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1"/>
                <a:gd name="T31" fmla="*/ 0 h 510"/>
                <a:gd name="T32" fmla="*/ 91 w 91"/>
                <a:gd name="T33" fmla="*/ 510 h 51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1" h="510">
                  <a:moveTo>
                    <a:pt x="45" y="408"/>
                  </a:moveTo>
                  <a:lnTo>
                    <a:pt x="91" y="459"/>
                  </a:lnTo>
                  <a:lnTo>
                    <a:pt x="91" y="0"/>
                  </a:lnTo>
                  <a:lnTo>
                    <a:pt x="0" y="0"/>
                  </a:lnTo>
                  <a:lnTo>
                    <a:pt x="0" y="459"/>
                  </a:lnTo>
                  <a:lnTo>
                    <a:pt x="45" y="510"/>
                  </a:lnTo>
                  <a:lnTo>
                    <a:pt x="0" y="459"/>
                  </a:lnTo>
                  <a:lnTo>
                    <a:pt x="0" y="510"/>
                  </a:lnTo>
                  <a:lnTo>
                    <a:pt x="45" y="510"/>
                  </a:lnTo>
                  <a:lnTo>
                    <a:pt x="45" y="408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309" name="Freeform 52"/>
            <p:cNvSpPr>
              <a:spLocks/>
            </p:cNvSpPr>
            <p:nvPr/>
          </p:nvSpPr>
          <p:spPr bwMode="auto">
            <a:xfrm>
              <a:off x="4888" y="3718"/>
              <a:ext cx="213" cy="15"/>
            </a:xfrm>
            <a:custGeom>
              <a:avLst/>
              <a:gdLst>
                <a:gd name="T0" fmla="*/ 0 w 1279"/>
                <a:gd name="T1" fmla="*/ 0 h 102"/>
                <a:gd name="T2" fmla="*/ 0 w 1279"/>
                <a:gd name="T3" fmla="*/ 0 h 102"/>
                <a:gd name="T4" fmla="*/ 0 w 1279"/>
                <a:gd name="T5" fmla="*/ 0 h 102"/>
                <a:gd name="T6" fmla="*/ 0 w 1279"/>
                <a:gd name="T7" fmla="*/ 0 h 102"/>
                <a:gd name="T8" fmla="*/ 0 w 1279"/>
                <a:gd name="T9" fmla="*/ 0 h 102"/>
                <a:gd name="T10" fmla="*/ 0 w 1279"/>
                <a:gd name="T11" fmla="*/ 0 h 102"/>
                <a:gd name="T12" fmla="*/ 0 w 1279"/>
                <a:gd name="T13" fmla="*/ 0 h 102"/>
                <a:gd name="T14" fmla="*/ 0 w 1279"/>
                <a:gd name="T15" fmla="*/ 0 h 102"/>
                <a:gd name="T16" fmla="*/ 0 w 1279"/>
                <a:gd name="T17" fmla="*/ 0 h 102"/>
                <a:gd name="T18" fmla="*/ 0 w 1279"/>
                <a:gd name="T19" fmla="*/ 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9"/>
                <a:gd name="T31" fmla="*/ 0 h 102"/>
                <a:gd name="T32" fmla="*/ 1279 w 1279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9" h="102">
                  <a:moveTo>
                    <a:pt x="1187" y="51"/>
                  </a:moveTo>
                  <a:lnTo>
                    <a:pt x="1233" y="0"/>
                  </a:lnTo>
                  <a:lnTo>
                    <a:pt x="0" y="0"/>
                  </a:lnTo>
                  <a:lnTo>
                    <a:pt x="0" y="102"/>
                  </a:lnTo>
                  <a:lnTo>
                    <a:pt x="1233" y="102"/>
                  </a:lnTo>
                  <a:lnTo>
                    <a:pt x="1279" y="51"/>
                  </a:lnTo>
                  <a:lnTo>
                    <a:pt x="1233" y="102"/>
                  </a:lnTo>
                  <a:lnTo>
                    <a:pt x="1279" y="102"/>
                  </a:lnTo>
                  <a:lnTo>
                    <a:pt x="1279" y="51"/>
                  </a:lnTo>
                  <a:lnTo>
                    <a:pt x="1187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310" name="Freeform 53"/>
            <p:cNvSpPr>
              <a:spLocks/>
            </p:cNvSpPr>
            <p:nvPr/>
          </p:nvSpPr>
          <p:spPr bwMode="auto">
            <a:xfrm>
              <a:off x="5085" y="3653"/>
              <a:ext cx="16" cy="73"/>
            </a:xfrm>
            <a:custGeom>
              <a:avLst/>
              <a:gdLst>
                <a:gd name="T0" fmla="*/ 0 w 92"/>
                <a:gd name="T1" fmla="*/ 0 h 510"/>
                <a:gd name="T2" fmla="*/ 0 w 92"/>
                <a:gd name="T3" fmla="*/ 0 h 510"/>
                <a:gd name="T4" fmla="*/ 0 w 92"/>
                <a:gd name="T5" fmla="*/ 0 h 510"/>
                <a:gd name="T6" fmla="*/ 0 w 92"/>
                <a:gd name="T7" fmla="*/ 0 h 510"/>
                <a:gd name="T8" fmla="*/ 0 w 92"/>
                <a:gd name="T9" fmla="*/ 0 h 510"/>
                <a:gd name="T10" fmla="*/ 0 w 92"/>
                <a:gd name="T11" fmla="*/ 0 h 510"/>
                <a:gd name="T12" fmla="*/ 0 w 92"/>
                <a:gd name="T13" fmla="*/ 0 h 510"/>
                <a:gd name="T14" fmla="*/ 0 w 92"/>
                <a:gd name="T15" fmla="*/ 0 h 510"/>
                <a:gd name="T16" fmla="*/ 0 w 92"/>
                <a:gd name="T17" fmla="*/ 0 h 510"/>
                <a:gd name="T18" fmla="*/ 0 w 92"/>
                <a:gd name="T19" fmla="*/ 0 h 51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2"/>
                <a:gd name="T31" fmla="*/ 0 h 510"/>
                <a:gd name="T32" fmla="*/ 92 w 92"/>
                <a:gd name="T33" fmla="*/ 510 h 51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2" h="510">
                  <a:moveTo>
                    <a:pt x="46" y="102"/>
                  </a:moveTo>
                  <a:lnTo>
                    <a:pt x="0" y="51"/>
                  </a:lnTo>
                  <a:lnTo>
                    <a:pt x="0" y="510"/>
                  </a:lnTo>
                  <a:lnTo>
                    <a:pt x="92" y="510"/>
                  </a:lnTo>
                  <a:lnTo>
                    <a:pt x="92" y="51"/>
                  </a:lnTo>
                  <a:lnTo>
                    <a:pt x="46" y="0"/>
                  </a:lnTo>
                  <a:lnTo>
                    <a:pt x="92" y="51"/>
                  </a:lnTo>
                  <a:lnTo>
                    <a:pt x="92" y="0"/>
                  </a:lnTo>
                  <a:lnTo>
                    <a:pt x="46" y="0"/>
                  </a:lnTo>
                  <a:lnTo>
                    <a:pt x="46" y="102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311" name="Rectangle 54"/>
            <p:cNvSpPr>
              <a:spLocks noChangeArrowheads="1"/>
            </p:cNvSpPr>
            <p:nvPr/>
          </p:nvSpPr>
          <p:spPr bwMode="auto">
            <a:xfrm>
              <a:off x="5093" y="3595"/>
              <a:ext cx="205" cy="131"/>
            </a:xfrm>
            <a:prstGeom prst="rect">
              <a:avLst/>
            </a:prstGeom>
            <a:solidFill>
              <a:srgbClr val="DC2B1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312" name="Freeform 55"/>
            <p:cNvSpPr>
              <a:spLocks/>
            </p:cNvSpPr>
            <p:nvPr/>
          </p:nvSpPr>
          <p:spPr bwMode="auto">
            <a:xfrm>
              <a:off x="5093" y="3587"/>
              <a:ext cx="213" cy="15"/>
            </a:xfrm>
            <a:custGeom>
              <a:avLst/>
              <a:gdLst>
                <a:gd name="T0" fmla="*/ 0 w 1278"/>
                <a:gd name="T1" fmla="*/ 0 h 101"/>
                <a:gd name="T2" fmla="*/ 0 w 1278"/>
                <a:gd name="T3" fmla="*/ 0 h 101"/>
                <a:gd name="T4" fmla="*/ 0 w 1278"/>
                <a:gd name="T5" fmla="*/ 0 h 101"/>
                <a:gd name="T6" fmla="*/ 0 w 1278"/>
                <a:gd name="T7" fmla="*/ 0 h 101"/>
                <a:gd name="T8" fmla="*/ 0 w 1278"/>
                <a:gd name="T9" fmla="*/ 0 h 101"/>
                <a:gd name="T10" fmla="*/ 0 w 1278"/>
                <a:gd name="T11" fmla="*/ 0 h 101"/>
                <a:gd name="T12" fmla="*/ 0 w 1278"/>
                <a:gd name="T13" fmla="*/ 0 h 101"/>
                <a:gd name="T14" fmla="*/ 0 w 1278"/>
                <a:gd name="T15" fmla="*/ 0 h 101"/>
                <a:gd name="T16" fmla="*/ 0 w 1278"/>
                <a:gd name="T17" fmla="*/ 0 h 101"/>
                <a:gd name="T18" fmla="*/ 0 w 1278"/>
                <a:gd name="T19" fmla="*/ 0 h 10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8"/>
                <a:gd name="T31" fmla="*/ 0 h 101"/>
                <a:gd name="T32" fmla="*/ 1278 w 1278"/>
                <a:gd name="T33" fmla="*/ 101 h 10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8" h="101">
                  <a:moveTo>
                    <a:pt x="1278" y="51"/>
                  </a:moveTo>
                  <a:lnTo>
                    <a:pt x="1233" y="0"/>
                  </a:lnTo>
                  <a:lnTo>
                    <a:pt x="0" y="0"/>
                  </a:lnTo>
                  <a:lnTo>
                    <a:pt x="0" y="101"/>
                  </a:lnTo>
                  <a:lnTo>
                    <a:pt x="1233" y="101"/>
                  </a:lnTo>
                  <a:lnTo>
                    <a:pt x="1186" y="51"/>
                  </a:lnTo>
                  <a:lnTo>
                    <a:pt x="1278" y="51"/>
                  </a:lnTo>
                  <a:lnTo>
                    <a:pt x="1278" y="0"/>
                  </a:lnTo>
                  <a:lnTo>
                    <a:pt x="1233" y="0"/>
                  </a:lnTo>
                  <a:lnTo>
                    <a:pt x="1278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313" name="Freeform 56"/>
            <p:cNvSpPr>
              <a:spLocks/>
            </p:cNvSpPr>
            <p:nvPr/>
          </p:nvSpPr>
          <p:spPr bwMode="auto">
            <a:xfrm>
              <a:off x="5291" y="3595"/>
              <a:ext cx="15" cy="138"/>
            </a:xfrm>
            <a:custGeom>
              <a:avLst/>
              <a:gdLst>
                <a:gd name="T0" fmla="*/ 0 w 92"/>
                <a:gd name="T1" fmla="*/ 0 h 969"/>
                <a:gd name="T2" fmla="*/ 0 w 92"/>
                <a:gd name="T3" fmla="*/ 0 h 969"/>
                <a:gd name="T4" fmla="*/ 0 w 92"/>
                <a:gd name="T5" fmla="*/ 0 h 969"/>
                <a:gd name="T6" fmla="*/ 0 w 92"/>
                <a:gd name="T7" fmla="*/ 0 h 969"/>
                <a:gd name="T8" fmla="*/ 0 w 92"/>
                <a:gd name="T9" fmla="*/ 0 h 969"/>
                <a:gd name="T10" fmla="*/ 0 w 92"/>
                <a:gd name="T11" fmla="*/ 0 h 969"/>
                <a:gd name="T12" fmla="*/ 0 w 92"/>
                <a:gd name="T13" fmla="*/ 0 h 969"/>
                <a:gd name="T14" fmla="*/ 0 w 92"/>
                <a:gd name="T15" fmla="*/ 0 h 969"/>
                <a:gd name="T16" fmla="*/ 0 w 92"/>
                <a:gd name="T17" fmla="*/ 0 h 969"/>
                <a:gd name="T18" fmla="*/ 0 w 92"/>
                <a:gd name="T19" fmla="*/ 0 h 96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2"/>
                <a:gd name="T31" fmla="*/ 0 h 969"/>
                <a:gd name="T32" fmla="*/ 92 w 92"/>
                <a:gd name="T33" fmla="*/ 969 h 96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2" h="969">
                  <a:moveTo>
                    <a:pt x="47" y="969"/>
                  </a:moveTo>
                  <a:lnTo>
                    <a:pt x="92" y="918"/>
                  </a:lnTo>
                  <a:lnTo>
                    <a:pt x="92" y="0"/>
                  </a:lnTo>
                  <a:lnTo>
                    <a:pt x="0" y="0"/>
                  </a:lnTo>
                  <a:lnTo>
                    <a:pt x="0" y="918"/>
                  </a:lnTo>
                  <a:lnTo>
                    <a:pt x="47" y="867"/>
                  </a:lnTo>
                  <a:lnTo>
                    <a:pt x="47" y="969"/>
                  </a:lnTo>
                  <a:lnTo>
                    <a:pt x="92" y="969"/>
                  </a:lnTo>
                  <a:lnTo>
                    <a:pt x="92" y="918"/>
                  </a:lnTo>
                  <a:lnTo>
                    <a:pt x="47" y="969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314" name="Freeform 57"/>
            <p:cNvSpPr>
              <a:spLocks/>
            </p:cNvSpPr>
            <p:nvPr/>
          </p:nvSpPr>
          <p:spPr bwMode="auto">
            <a:xfrm>
              <a:off x="5085" y="3718"/>
              <a:ext cx="213" cy="15"/>
            </a:xfrm>
            <a:custGeom>
              <a:avLst/>
              <a:gdLst>
                <a:gd name="T0" fmla="*/ 0 w 1279"/>
                <a:gd name="T1" fmla="*/ 0 h 102"/>
                <a:gd name="T2" fmla="*/ 0 w 1279"/>
                <a:gd name="T3" fmla="*/ 0 h 102"/>
                <a:gd name="T4" fmla="*/ 0 w 1279"/>
                <a:gd name="T5" fmla="*/ 0 h 102"/>
                <a:gd name="T6" fmla="*/ 0 w 1279"/>
                <a:gd name="T7" fmla="*/ 0 h 102"/>
                <a:gd name="T8" fmla="*/ 0 w 1279"/>
                <a:gd name="T9" fmla="*/ 0 h 102"/>
                <a:gd name="T10" fmla="*/ 0 w 1279"/>
                <a:gd name="T11" fmla="*/ 0 h 102"/>
                <a:gd name="T12" fmla="*/ 0 w 1279"/>
                <a:gd name="T13" fmla="*/ 0 h 102"/>
                <a:gd name="T14" fmla="*/ 0 w 1279"/>
                <a:gd name="T15" fmla="*/ 0 h 102"/>
                <a:gd name="T16" fmla="*/ 0 w 1279"/>
                <a:gd name="T17" fmla="*/ 0 h 102"/>
                <a:gd name="T18" fmla="*/ 0 w 1279"/>
                <a:gd name="T19" fmla="*/ 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9"/>
                <a:gd name="T31" fmla="*/ 0 h 102"/>
                <a:gd name="T32" fmla="*/ 1279 w 1279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9" h="102">
                  <a:moveTo>
                    <a:pt x="0" y="51"/>
                  </a:moveTo>
                  <a:lnTo>
                    <a:pt x="46" y="102"/>
                  </a:lnTo>
                  <a:lnTo>
                    <a:pt x="1279" y="102"/>
                  </a:lnTo>
                  <a:lnTo>
                    <a:pt x="1279" y="0"/>
                  </a:lnTo>
                  <a:lnTo>
                    <a:pt x="46" y="0"/>
                  </a:lnTo>
                  <a:lnTo>
                    <a:pt x="92" y="51"/>
                  </a:lnTo>
                  <a:lnTo>
                    <a:pt x="0" y="51"/>
                  </a:lnTo>
                  <a:lnTo>
                    <a:pt x="0" y="102"/>
                  </a:lnTo>
                  <a:lnTo>
                    <a:pt x="46" y="102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315" name="Freeform 58"/>
            <p:cNvSpPr>
              <a:spLocks/>
            </p:cNvSpPr>
            <p:nvPr/>
          </p:nvSpPr>
          <p:spPr bwMode="auto">
            <a:xfrm>
              <a:off x="5085" y="3587"/>
              <a:ext cx="16" cy="139"/>
            </a:xfrm>
            <a:custGeom>
              <a:avLst/>
              <a:gdLst>
                <a:gd name="T0" fmla="*/ 0 w 92"/>
                <a:gd name="T1" fmla="*/ 0 h 969"/>
                <a:gd name="T2" fmla="*/ 0 w 92"/>
                <a:gd name="T3" fmla="*/ 0 h 969"/>
                <a:gd name="T4" fmla="*/ 0 w 92"/>
                <a:gd name="T5" fmla="*/ 0 h 969"/>
                <a:gd name="T6" fmla="*/ 0 w 92"/>
                <a:gd name="T7" fmla="*/ 0 h 969"/>
                <a:gd name="T8" fmla="*/ 0 w 92"/>
                <a:gd name="T9" fmla="*/ 0 h 969"/>
                <a:gd name="T10" fmla="*/ 0 w 92"/>
                <a:gd name="T11" fmla="*/ 0 h 969"/>
                <a:gd name="T12" fmla="*/ 0 w 92"/>
                <a:gd name="T13" fmla="*/ 0 h 969"/>
                <a:gd name="T14" fmla="*/ 0 w 92"/>
                <a:gd name="T15" fmla="*/ 0 h 969"/>
                <a:gd name="T16" fmla="*/ 0 w 92"/>
                <a:gd name="T17" fmla="*/ 0 h 969"/>
                <a:gd name="T18" fmla="*/ 0 w 92"/>
                <a:gd name="T19" fmla="*/ 0 h 96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2"/>
                <a:gd name="T31" fmla="*/ 0 h 969"/>
                <a:gd name="T32" fmla="*/ 92 w 92"/>
                <a:gd name="T33" fmla="*/ 969 h 96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2" h="969">
                  <a:moveTo>
                    <a:pt x="46" y="0"/>
                  </a:moveTo>
                  <a:lnTo>
                    <a:pt x="0" y="51"/>
                  </a:lnTo>
                  <a:lnTo>
                    <a:pt x="0" y="969"/>
                  </a:lnTo>
                  <a:lnTo>
                    <a:pt x="92" y="969"/>
                  </a:lnTo>
                  <a:lnTo>
                    <a:pt x="92" y="51"/>
                  </a:lnTo>
                  <a:lnTo>
                    <a:pt x="46" y="101"/>
                  </a:lnTo>
                  <a:lnTo>
                    <a:pt x="46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316" name="Rectangle 59"/>
            <p:cNvSpPr>
              <a:spLocks noChangeArrowheads="1"/>
            </p:cNvSpPr>
            <p:nvPr/>
          </p:nvSpPr>
          <p:spPr bwMode="auto">
            <a:xfrm>
              <a:off x="3787" y="3785"/>
              <a:ext cx="98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200">
                  <a:solidFill>
                    <a:srgbClr val="000000"/>
                  </a:solidFill>
                  <a:latin typeface="AvantGarde Bk BT" pitchFamily="34" charset="0"/>
                </a:rPr>
                <a:t>0</a:t>
              </a:r>
              <a:endParaRPr lang="en-US">
                <a:latin typeface="Tahoma" pitchFamily="34" charset="0"/>
              </a:endParaRPr>
            </a:p>
          </p:txBody>
        </p:sp>
        <p:sp>
          <p:nvSpPr>
            <p:cNvPr id="53317" name="Rectangle 60"/>
            <p:cNvSpPr>
              <a:spLocks noChangeArrowheads="1"/>
            </p:cNvSpPr>
            <p:nvPr/>
          </p:nvSpPr>
          <p:spPr bwMode="auto">
            <a:xfrm>
              <a:off x="5230" y="3764"/>
              <a:ext cx="98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200">
                  <a:solidFill>
                    <a:srgbClr val="000000"/>
                  </a:solidFill>
                  <a:latin typeface="AvantGarde Bk BT" pitchFamily="34" charset="0"/>
                </a:rPr>
                <a:t>2</a:t>
              </a:r>
              <a:endParaRPr lang="en-US">
                <a:latin typeface="Tahoma" pitchFamily="34" charset="0"/>
              </a:endParaRPr>
            </a:p>
          </p:txBody>
        </p:sp>
        <p:sp>
          <p:nvSpPr>
            <p:cNvPr id="53318" name="Rectangle 61"/>
            <p:cNvSpPr>
              <a:spLocks noChangeArrowheads="1"/>
            </p:cNvSpPr>
            <p:nvPr/>
          </p:nvSpPr>
          <p:spPr bwMode="auto">
            <a:xfrm>
              <a:off x="5333" y="3746"/>
              <a:ext cx="97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200">
                  <a:solidFill>
                    <a:srgbClr val="000000"/>
                  </a:solidFill>
                  <a:latin typeface="Symbol" pitchFamily="18" charset="2"/>
                </a:rPr>
                <a:t>p</a:t>
              </a:r>
              <a:endParaRPr lang="en-US">
                <a:latin typeface="Tahoma" pitchFamily="34" charset="0"/>
              </a:endParaRPr>
            </a:p>
          </p:txBody>
        </p:sp>
      </p:grpSp>
      <p:sp>
        <p:nvSpPr>
          <p:cNvPr id="3546174" name="Freeform 62"/>
          <p:cNvSpPr>
            <a:spLocks/>
          </p:cNvSpPr>
          <p:nvPr/>
        </p:nvSpPr>
        <p:spPr bwMode="auto">
          <a:xfrm>
            <a:off x="6608763" y="5991225"/>
            <a:ext cx="125412" cy="109538"/>
          </a:xfrm>
          <a:custGeom>
            <a:avLst/>
            <a:gdLst>
              <a:gd name="T0" fmla="*/ 2147483647 w 477"/>
              <a:gd name="T1" fmla="*/ 2147483647 h 485"/>
              <a:gd name="T2" fmla="*/ 2147483647 w 477"/>
              <a:gd name="T3" fmla="*/ 0 h 485"/>
              <a:gd name="T4" fmla="*/ 0 w 477"/>
              <a:gd name="T5" fmla="*/ 2147483647 h 485"/>
              <a:gd name="T6" fmla="*/ 2147483647 w 477"/>
              <a:gd name="T7" fmla="*/ 2147483647 h 485"/>
              <a:gd name="T8" fmla="*/ 2147483647 w 477"/>
              <a:gd name="T9" fmla="*/ 0 h 485"/>
              <a:gd name="T10" fmla="*/ 2147483647 w 477"/>
              <a:gd name="T11" fmla="*/ 2147483647 h 48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77"/>
              <a:gd name="T19" fmla="*/ 0 h 485"/>
              <a:gd name="T20" fmla="*/ 477 w 477"/>
              <a:gd name="T21" fmla="*/ 485 h 48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77" h="485">
                <a:moveTo>
                  <a:pt x="477" y="485"/>
                </a:moveTo>
                <a:lnTo>
                  <a:pt x="239" y="0"/>
                </a:lnTo>
                <a:lnTo>
                  <a:pt x="0" y="485"/>
                </a:lnTo>
                <a:lnTo>
                  <a:pt x="477" y="485"/>
                </a:lnTo>
                <a:lnTo>
                  <a:pt x="239" y="0"/>
                </a:lnTo>
                <a:lnTo>
                  <a:pt x="477" y="485"/>
                </a:lnTo>
                <a:close/>
              </a:path>
            </a:pathLst>
          </a:custGeom>
          <a:solidFill>
            <a:srgbClr val="1F1A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6175" name="Freeform 63"/>
          <p:cNvSpPr>
            <a:spLocks/>
          </p:cNvSpPr>
          <p:nvPr/>
        </p:nvSpPr>
        <p:spPr bwMode="auto">
          <a:xfrm>
            <a:off x="6659563" y="6091238"/>
            <a:ext cx="23812" cy="176212"/>
          </a:xfrm>
          <a:custGeom>
            <a:avLst/>
            <a:gdLst>
              <a:gd name="T0" fmla="*/ 2147483647 w 92"/>
              <a:gd name="T1" fmla="*/ 2147483647 h 775"/>
              <a:gd name="T2" fmla="*/ 2147483647 w 92"/>
              <a:gd name="T3" fmla="*/ 2147483647 h 775"/>
              <a:gd name="T4" fmla="*/ 2147483647 w 92"/>
              <a:gd name="T5" fmla="*/ 0 h 775"/>
              <a:gd name="T6" fmla="*/ 0 w 92"/>
              <a:gd name="T7" fmla="*/ 0 h 775"/>
              <a:gd name="T8" fmla="*/ 0 w 92"/>
              <a:gd name="T9" fmla="*/ 2147483647 h 775"/>
              <a:gd name="T10" fmla="*/ 2147483647 w 92"/>
              <a:gd name="T11" fmla="*/ 2147483647 h 77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92"/>
              <a:gd name="T19" fmla="*/ 0 h 775"/>
              <a:gd name="T20" fmla="*/ 92 w 92"/>
              <a:gd name="T21" fmla="*/ 775 h 77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92" h="775">
                <a:moveTo>
                  <a:pt x="47" y="775"/>
                </a:moveTo>
                <a:lnTo>
                  <a:pt x="92" y="775"/>
                </a:lnTo>
                <a:lnTo>
                  <a:pt x="92" y="0"/>
                </a:lnTo>
                <a:lnTo>
                  <a:pt x="0" y="0"/>
                </a:lnTo>
                <a:lnTo>
                  <a:pt x="0" y="775"/>
                </a:lnTo>
                <a:lnTo>
                  <a:pt x="47" y="775"/>
                </a:lnTo>
                <a:close/>
              </a:path>
            </a:pathLst>
          </a:custGeom>
          <a:solidFill>
            <a:srgbClr val="1F1A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4" name="Group 64"/>
          <p:cNvGrpSpPr>
            <a:grpSpLocks/>
          </p:cNvGrpSpPr>
          <p:nvPr/>
        </p:nvGrpSpPr>
        <p:grpSpPr bwMode="auto">
          <a:xfrm rot="-3389670">
            <a:off x="3437731" y="3626645"/>
            <a:ext cx="2625725" cy="4246562"/>
            <a:chOff x="3948" y="1525"/>
            <a:chExt cx="1654" cy="2585"/>
          </a:xfrm>
        </p:grpSpPr>
        <p:sp>
          <p:nvSpPr>
            <p:cNvPr id="53263" name="AutoShape 65"/>
            <p:cNvSpPr>
              <a:spLocks noChangeAspect="1" noChangeArrowheads="1" noTextEdit="1"/>
            </p:cNvSpPr>
            <p:nvPr/>
          </p:nvSpPr>
          <p:spPr bwMode="auto">
            <a:xfrm>
              <a:off x="3948" y="1525"/>
              <a:ext cx="1654" cy="25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264" name="Freeform 66"/>
            <p:cNvSpPr>
              <a:spLocks/>
            </p:cNvSpPr>
            <p:nvPr/>
          </p:nvSpPr>
          <p:spPr bwMode="auto">
            <a:xfrm>
              <a:off x="4035" y="1532"/>
              <a:ext cx="1438" cy="1378"/>
            </a:xfrm>
            <a:custGeom>
              <a:avLst/>
              <a:gdLst>
                <a:gd name="T0" fmla="*/ 1 w 8629"/>
                <a:gd name="T1" fmla="*/ 0 h 9641"/>
                <a:gd name="T2" fmla="*/ 1 w 8629"/>
                <a:gd name="T3" fmla="*/ 0 h 9641"/>
                <a:gd name="T4" fmla="*/ 1 w 8629"/>
                <a:gd name="T5" fmla="*/ 0 h 9641"/>
                <a:gd name="T6" fmla="*/ 1 w 8629"/>
                <a:gd name="T7" fmla="*/ 0 h 9641"/>
                <a:gd name="T8" fmla="*/ 1 w 8629"/>
                <a:gd name="T9" fmla="*/ 0 h 9641"/>
                <a:gd name="T10" fmla="*/ 1 w 8629"/>
                <a:gd name="T11" fmla="*/ 0 h 9641"/>
                <a:gd name="T12" fmla="*/ 1 w 8629"/>
                <a:gd name="T13" fmla="*/ 0 h 9641"/>
                <a:gd name="T14" fmla="*/ 1 w 8629"/>
                <a:gd name="T15" fmla="*/ 0 h 9641"/>
                <a:gd name="T16" fmla="*/ 1 w 8629"/>
                <a:gd name="T17" fmla="*/ 0 h 9641"/>
                <a:gd name="T18" fmla="*/ 1 w 8629"/>
                <a:gd name="T19" fmla="*/ 0 h 9641"/>
                <a:gd name="T20" fmla="*/ 1 w 8629"/>
                <a:gd name="T21" fmla="*/ 0 h 9641"/>
                <a:gd name="T22" fmla="*/ 1 w 8629"/>
                <a:gd name="T23" fmla="*/ 0 h 9641"/>
                <a:gd name="T24" fmla="*/ 1 w 8629"/>
                <a:gd name="T25" fmla="*/ 0 h 9641"/>
                <a:gd name="T26" fmla="*/ 1 w 8629"/>
                <a:gd name="T27" fmla="*/ 0 h 9641"/>
                <a:gd name="T28" fmla="*/ 1 w 8629"/>
                <a:gd name="T29" fmla="*/ 0 h 9641"/>
                <a:gd name="T30" fmla="*/ 1 w 8629"/>
                <a:gd name="T31" fmla="*/ 0 h 9641"/>
                <a:gd name="T32" fmla="*/ 1 w 8629"/>
                <a:gd name="T33" fmla="*/ 1 h 9641"/>
                <a:gd name="T34" fmla="*/ 1 w 8629"/>
                <a:gd name="T35" fmla="*/ 1 h 9641"/>
                <a:gd name="T36" fmla="*/ 1 w 8629"/>
                <a:gd name="T37" fmla="*/ 1 h 9641"/>
                <a:gd name="T38" fmla="*/ 1 w 8629"/>
                <a:gd name="T39" fmla="*/ 1 h 9641"/>
                <a:gd name="T40" fmla="*/ 1 w 8629"/>
                <a:gd name="T41" fmla="*/ 1 h 9641"/>
                <a:gd name="T42" fmla="*/ 0 w 8629"/>
                <a:gd name="T43" fmla="*/ 1 h 9641"/>
                <a:gd name="T44" fmla="*/ 0 w 8629"/>
                <a:gd name="T45" fmla="*/ 1 h 9641"/>
                <a:gd name="T46" fmla="*/ 0 w 8629"/>
                <a:gd name="T47" fmla="*/ 1 h 9641"/>
                <a:gd name="T48" fmla="*/ 0 w 8629"/>
                <a:gd name="T49" fmla="*/ 1 h 9641"/>
                <a:gd name="T50" fmla="*/ 0 w 8629"/>
                <a:gd name="T51" fmla="*/ 1 h 9641"/>
                <a:gd name="T52" fmla="*/ 0 w 8629"/>
                <a:gd name="T53" fmla="*/ 0 h 9641"/>
                <a:gd name="T54" fmla="*/ 0 w 8629"/>
                <a:gd name="T55" fmla="*/ 0 h 9641"/>
                <a:gd name="T56" fmla="*/ 0 w 8629"/>
                <a:gd name="T57" fmla="*/ 0 h 9641"/>
                <a:gd name="T58" fmla="*/ 0 w 8629"/>
                <a:gd name="T59" fmla="*/ 0 h 9641"/>
                <a:gd name="T60" fmla="*/ 0 w 8629"/>
                <a:gd name="T61" fmla="*/ 0 h 9641"/>
                <a:gd name="T62" fmla="*/ 0 w 8629"/>
                <a:gd name="T63" fmla="*/ 0 h 9641"/>
                <a:gd name="T64" fmla="*/ 0 w 8629"/>
                <a:gd name="T65" fmla="*/ 0 h 9641"/>
                <a:gd name="T66" fmla="*/ 0 w 8629"/>
                <a:gd name="T67" fmla="*/ 0 h 9641"/>
                <a:gd name="T68" fmla="*/ 0 w 8629"/>
                <a:gd name="T69" fmla="*/ 0 h 9641"/>
                <a:gd name="T70" fmla="*/ 0 w 8629"/>
                <a:gd name="T71" fmla="*/ 0 h 9641"/>
                <a:gd name="T72" fmla="*/ 0 w 8629"/>
                <a:gd name="T73" fmla="*/ 0 h 9641"/>
                <a:gd name="T74" fmla="*/ 0 w 8629"/>
                <a:gd name="T75" fmla="*/ 0 h 9641"/>
                <a:gd name="T76" fmla="*/ 0 w 8629"/>
                <a:gd name="T77" fmla="*/ 0 h 9641"/>
                <a:gd name="T78" fmla="*/ 0 w 8629"/>
                <a:gd name="T79" fmla="*/ 0 h 9641"/>
                <a:gd name="T80" fmla="*/ 0 w 8629"/>
                <a:gd name="T81" fmla="*/ 0 h 9641"/>
                <a:gd name="T82" fmla="*/ 0 w 8629"/>
                <a:gd name="T83" fmla="*/ 0 h 9641"/>
                <a:gd name="T84" fmla="*/ 0 w 8629"/>
                <a:gd name="T85" fmla="*/ 0 h 964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8629"/>
                <a:gd name="T130" fmla="*/ 0 h 9641"/>
                <a:gd name="T131" fmla="*/ 8629 w 8629"/>
                <a:gd name="T132" fmla="*/ 9641 h 9641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8629" h="9641">
                  <a:moveTo>
                    <a:pt x="4314" y="0"/>
                  </a:moveTo>
                  <a:lnTo>
                    <a:pt x="4536" y="7"/>
                  </a:lnTo>
                  <a:lnTo>
                    <a:pt x="4754" y="25"/>
                  </a:lnTo>
                  <a:lnTo>
                    <a:pt x="4970" y="55"/>
                  </a:lnTo>
                  <a:lnTo>
                    <a:pt x="5182" y="98"/>
                  </a:lnTo>
                  <a:lnTo>
                    <a:pt x="5390" y="153"/>
                  </a:lnTo>
                  <a:lnTo>
                    <a:pt x="5594" y="217"/>
                  </a:lnTo>
                  <a:lnTo>
                    <a:pt x="5795" y="293"/>
                  </a:lnTo>
                  <a:lnTo>
                    <a:pt x="5991" y="380"/>
                  </a:lnTo>
                  <a:lnTo>
                    <a:pt x="6181" y="477"/>
                  </a:lnTo>
                  <a:lnTo>
                    <a:pt x="6368" y="583"/>
                  </a:lnTo>
                  <a:lnTo>
                    <a:pt x="6549" y="700"/>
                  </a:lnTo>
                  <a:lnTo>
                    <a:pt x="6724" y="825"/>
                  </a:lnTo>
                  <a:lnTo>
                    <a:pt x="6893" y="960"/>
                  </a:lnTo>
                  <a:lnTo>
                    <a:pt x="7056" y="1104"/>
                  </a:lnTo>
                  <a:lnTo>
                    <a:pt x="7213" y="1255"/>
                  </a:lnTo>
                  <a:lnTo>
                    <a:pt x="7363" y="1415"/>
                  </a:lnTo>
                  <a:lnTo>
                    <a:pt x="7505" y="1582"/>
                  </a:lnTo>
                  <a:lnTo>
                    <a:pt x="7641" y="1757"/>
                  </a:lnTo>
                  <a:lnTo>
                    <a:pt x="7769" y="1939"/>
                  </a:lnTo>
                  <a:lnTo>
                    <a:pt x="7890" y="2128"/>
                  </a:lnTo>
                  <a:lnTo>
                    <a:pt x="8002" y="2324"/>
                  </a:lnTo>
                  <a:lnTo>
                    <a:pt x="8106" y="2526"/>
                  </a:lnTo>
                  <a:lnTo>
                    <a:pt x="8202" y="2733"/>
                  </a:lnTo>
                  <a:lnTo>
                    <a:pt x="8289" y="2947"/>
                  </a:lnTo>
                  <a:lnTo>
                    <a:pt x="8366" y="3167"/>
                  </a:lnTo>
                  <a:lnTo>
                    <a:pt x="8433" y="3389"/>
                  </a:lnTo>
                  <a:lnTo>
                    <a:pt x="8492" y="3618"/>
                  </a:lnTo>
                  <a:lnTo>
                    <a:pt x="8541" y="3851"/>
                  </a:lnTo>
                  <a:lnTo>
                    <a:pt x="8578" y="4088"/>
                  </a:lnTo>
                  <a:lnTo>
                    <a:pt x="8606" y="4329"/>
                  </a:lnTo>
                  <a:lnTo>
                    <a:pt x="8623" y="4573"/>
                  </a:lnTo>
                  <a:lnTo>
                    <a:pt x="8629" y="4820"/>
                  </a:lnTo>
                  <a:lnTo>
                    <a:pt x="8623" y="5068"/>
                  </a:lnTo>
                  <a:lnTo>
                    <a:pt x="8606" y="5312"/>
                  </a:lnTo>
                  <a:lnTo>
                    <a:pt x="8578" y="5553"/>
                  </a:lnTo>
                  <a:lnTo>
                    <a:pt x="8541" y="5790"/>
                  </a:lnTo>
                  <a:lnTo>
                    <a:pt x="8492" y="6023"/>
                  </a:lnTo>
                  <a:lnTo>
                    <a:pt x="8433" y="6252"/>
                  </a:lnTo>
                  <a:lnTo>
                    <a:pt x="8366" y="6475"/>
                  </a:lnTo>
                  <a:lnTo>
                    <a:pt x="8289" y="6694"/>
                  </a:lnTo>
                  <a:lnTo>
                    <a:pt x="8202" y="6908"/>
                  </a:lnTo>
                  <a:lnTo>
                    <a:pt x="8106" y="7115"/>
                  </a:lnTo>
                  <a:lnTo>
                    <a:pt x="8002" y="7317"/>
                  </a:lnTo>
                  <a:lnTo>
                    <a:pt x="7890" y="7513"/>
                  </a:lnTo>
                  <a:lnTo>
                    <a:pt x="7769" y="7702"/>
                  </a:lnTo>
                  <a:lnTo>
                    <a:pt x="7641" y="7884"/>
                  </a:lnTo>
                  <a:lnTo>
                    <a:pt x="7505" y="8059"/>
                  </a:lnTo>
                  <a:lnTo>
                    <a:pt x="7363" y="8226"/>
                  </a:lnTo>
                  <a:lnTo>
                    <a:pt x="7213" y="8386"/>
                  </a:lnTo>
                  <a:lnTo>
                    <a:pt x="7056" y="8537"/>
                  </a:lnTo>
                  <a:lnTo>
                    <a:pt x="6893" y="8681"/>
                  </a:lnTo>
                  <a:lnTo>
                    <a:pt x="6724" y="8816"/>
                  </a:lnTo>
                  <a:lnTo>
                    <a:pt x="6549" y="8941"/>
                  </a:lnTo>
                  <a:lnTo>
                    <a:pt x="6368" y="9058"/>
                  </a:lnTo>
                  <a:lnTo>
                    <a:pt x="6181" y="9164"/>
                  </a:lnTo>
                  <a:lnTo>
                    <a:pt x="5991" y="9261"/>
                  </a:lnTo>
                  <a:lnTo>
                    <a:pt x="5795" y="9348"/>
                  </a:lnTo>
                  <a:lnTo>
                    <a:pt x="5594" y="9424"/>
                  </a:lnTo>
                  <a:lnTo>
                    <a:pt x="5390" y="9488"/>
                  </a:lnTo>
                  <a:lnTo>
                    <a:pt x="5182" y="9543"/>
                  </a:lnTo>
                  <a:lnTo>
                    <a:pt x="4970" y="9586"/>
                  </a:lnTo>
                  <a:lnTo>
                    <a:pt x="4754" y="9616"/>
                  </a:lnTo>
                  <a:lnTo>
                    <a:pt x="4536" y="9634"/>
                  </a:lnTo>
                  <a:lnTo>
                    <a:pt x="4314" y="9641"/>
                  </a:lnTo>
                  <a:lnTo>
                    <a:pt x="4093" y="9634"/>
                  </a:lnTo>
                  <a:lnTo>
                    <a:pt x="3875" y="9616"/>
                  </a:lnTo>
                  <a:lnTo>
                    <a:pt x="3659" y="9586"/>
                  </a:lnTo>
                  <a:lnTo>
                    <a:pt x="3447" y="9543"/>
                  </a:lnTo>
                  <a:lnTo>
                    <a:pt x="3238" y="9488"/>
                  </a:lnTo>
                  <a:lnTo>
                    <a:pt x="3034" y="9424"/>
                  </a:lnTo>
                  <a:lnTo>
                    <a:pt x="2833" y="9348"/>
                  </a:lnTo>
                  <a:lnTo>
                    <a:pt x="2638" y="9261"/>
                  </a:lnTo>
                  <a:lnTo>
                    <a:pt x="2447" y="9164"/>
                  </a:lnTo>
                  <a:lnTo>
                    <a:pt x="2260" y="9058"/>
                  </a:lnTo>
                  <a:lnTo>
                    <a:pt x="2080" y="8941"/>
                  </a:lnTo>
                  <a:lnTo>
                    <a:pt x="1905" y="8816"/>
                  </a:lnTo>
                  <a:lnTo>
                    <a:pt x="1736" y="8681"/>
                  </a:lnTo>
                  <a:lnTo>
                    <a:pt x="1573" y="8537"/>
                  </a:lnTo>
                  <a:lnTo>
                    <a:pt x="1416" y="8386"/>
                  </a:lnTo>
                  <a:lnTo>
                    <a:pt x="1266" y="8226"/>
                  </a:lnTo>
                  <a:lnTo>
                    <a:pt x="1124" y="8059"/>
                  </a:lnTo>
                  <a:lnTo>
                    <a:pt x="987" y="7884"/>
                  </a:lnTo>
                  <a:lnTo>
                    <a:pt x="860" y="7702"/>
                  </a:lnTo>
                  <a:lnTo>
                    <a:pt x="739" y="7513"/>
                  </a:lnTo>
                  <a:lnTo>
                    <a:pt x="627" y="7317"/>
                  </a:lnTo>
                  <a:lnTo>
                    <a:pt x="523" y="7115"/>
                  </a:lnTo>
                  <a:lnTo>
                    <a:pt x="426" y="6908"/>
                  </a:lnTo>
                  <a:lnTo>
                    <a:pt x="340" y="6694"/>
                  </a:lnTo>
                  <a:lnTo>
                    <a:pt x="262" y="6475"/>
                  </a:lnTo>
                  <a:lnTo>
                    <a:pt x="195" y="6252"/>
                  </a:lnTo>
                  <a:lnTo>
                    <a:pt x="137" y="6023"/>
                  </a:lnTo>
                  <a:lnTo>
                    <a:pt x="88" y="5790"/>
                  </a:lnTo>
                  <a:lnTo>
                    <a:pt x="50" y="5553"/>
                  </a:lnTo>
                  <a:lnTo>
                    <a:pt x="23" y="5312"/>
                  </a:lnTo>
                  <a:lnTo>
                    <a:pt x="6" y="5068"/>
                  </a:lnTo>
                  <a:lnTo>
                    <a:pt x="0" y="4820"/>
                  </a:lnTo>
                  <a:lnTo>
                    <a:pt x="6" y="4573"/>
                  </a:lnTo>
                  <a:lnTo>
                    <a:pt x="23" y="4329"/>
                  </a:lnTo>
                  <a:lnTo>
                    <a:pt x="50" y="4088"/>
                  </a:lnTo>
                  <a:lnTo>
                    <a:pt x="88" y="3851"/>
                  </a:lnTo>
                  <a:lnTo>
                    <a:pt x="137" y="3618"/>
                  </a:lnTo>
                  <a:lnTo>
                    <a:pt x="195" y="3389"/>
                  </a:lnTo>
                  <a:lnTo>
                    <a:pt x="262" y="3167"/>
                  </a:lnTo>
                  <a:lnTo>
                    <a:pt x="340" y="2947"/>
                  </a:lnTo>
                  <a:lnTo>
                    <a:pt x="426" y="2733"/>
                  </a:lnTo>
                  <a:lnTo>
                    <a:pt x="523" y="2526"/>
                  </a:lnTo>
                  <a:lnTo>
                    <a:pt x="627" y="2324"/>
                  </a:lnTo>
                  <a:lnTo>
                    <a:pt x="739" y="2128"/>
                  </a:lnTo>
                  <a:lnTo>
                    <a:pt x="860" y="1939"/>
                  </a:lnTo>
                  <a:lnTo>
                    <a:pt x="987" y="1757"/>
                  </a:lnTo>
                  <a:lnTo>
                    <a:pt x="1124" y="1582"/>
                  </a:lnTo>
                  <a:lnTo>
                    <a:pt x="1266" y="1415"/>
                  </a:lnTo>
                  <a:lnTo>
                    <a:pt x="1416" y="1255"/>
                  </a:lnTo>
                  <a:lnTo>
                    <a:pt x="1573" y="1104"/>
                  </a:lnTo>
                  <a:lnTo>
                    <a:pt x="1736" y="960"/>
                  </a:lnTo>
                  <a:lnTo>
                    <a:pt x="1905" y="825"/>
                  </a:lnTo>
                  <a:lnTo>
                    <a:pt x="2080" y="700"/>
                  </a:lnTo>
                  <a:lnTo>
                    <a:pt x="2260" y="583"/>
                  </a:lnTo>
                  <a:lnTo>
                    <a:pt x="2447" y="477"/>
                  </a:lnTo>
                  <a:lnTo>
                    <a:pt x="2638" y="380"/>
                  </a:lnTo>
                  <a:lnTo>
                    <a:pt x="2833" y="293"/>
                  </a:lnTo>
                  <a:lnTo>
                    <a:pt x="3034" y="217"/>
                  </a:lnTo>
                  <a:lnTo>
                    <a:pt x="3238" y="153"/>
                  </a:lnTo>
                  <a:lnTo>
                    <a:pt x="3447" y="98"/>
                  </a:lnTo>
                  <a:lnTo>
                    <a:pt x="3659" y="55"/>
                  </a:lnTo>
                  <a:lnTo>
                    <a:pt x="3875" y="25"/>
                  </a:lnTo>
                  <a:lnTo>
                    <a:pt x="4093" y="7"/>
                  </a:lnTo>
                  <a:lnTo>
                    <a:pt x="4314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265" name="Freeform 67"/>
            <p:cNvSpPr>
              <a:spLocks/>
            </p:cNvSpPr>
            <p:nvPr/>
          </p:nvSpPr>
          <p:spPr bwMode="auto">
            <a:xfrm>
              <a:off x="4754" y="1525"/>
              <a:ext cx="727" cy="696"/>
            </a:xfrm>
            <a:custGeom>
              <a:avLst/>
              <a:gdLst>
                <a:gd name="T0" fmla="*/ 1 w 4360"/>
                <a:gd name="T1" fmla="*/ 0 h 4871"/>
                <a:gd name="T2" fmla="*/ 1 w 4360"/>
                <a:gd name="T3" fmla="*/ 0 h 4871"/>
                <a:gd name="T4" fmla="*/ 1 w 4360"/>
                <a:gd name="T5" fmla="*/ 0 h 4871"/>
                <a:gd name="T6" fmla="*/ 1 w 4360"/>
                <a:gd name="T7" fmla="*/ 0 h 4871"/>
                <a:gd name="T8" fmla="*/ 1 w 4360"/>
                <a:gd name="T9" fmla="*/ 0 h 4871"/>
                <a:gd name="T10" fmla="*/ 1 w 4360"/>
                <a:gd name="T11" fmla="*/ 0 h 4871"/>
                <a:gd name="T12" fmla="*/ 1 w 4360"/>
                <a:gd name="T13" fmla="*/ 0 h 4871"/>
                <a:gd name="T14" fmla="*/ 1 w 4360"/>
                <a:gd name="T15" fmla="*/ 0 h 4871"/>
                <a:gd name="T16" fmla="*/ 1 w 4360"/>
                <a:gd name="T17" fmla="*/ 0 h 4871"/>
                <a:gd name="T18" fmla="*/ 1 w 4360"/>
                <a:gd name="T19" fmla="*/ 0 h 4871"/>
                <a:gd name="T20" fmla="*/ 1 w 4360"/>
                <a:gd name="T21" fmla="*/ 0 h 4871"/>
                <a:gd name="T22" fmla="*/ 1 w 4360"/>
                <a:gd name="T23" fmla="*/ 0 h 4871"/>
                <a:gd name="T24" fmla="*/ 1 w 4360"/>
                <a:gd name="T25" fmla="*/ 0 h 4871"/>
                <a:gd name="T26" fmla="*/ 0 w 4360"/>
                <a:gd name="T27" fmla="*/ 0 h 4871"/>
                <a:gd name="T28" fmla="*/ 0 w 4360"/>
                <a:gd name="T29" fmla="*/ 0 h 4871"/>
                <a:gd name="T30" fmla="*/ 0 w 4360"/>
                <a:gd name="T31" fmla="*/ 0 h 4871"/>
                <a:gd name="T32" fmla="*/ 0 w 4360"/>
                <a:gd name="T33" fmla="*/ 0 h 4871"/>
                <a:gd name="T34" fmla="*/ 0 w 4360"/>
                <a:gd name="T35" fmla="*/ 0 h 4871"/>
                <a:gd name="T36" fmla="*/ 0 w 4360"/>
                <a:gd name="T37" fmla="*/ 0 h 4871"/>
                <a:gd name="T38" fmla="*/ 0 w 4360"/>
                <a:gd name="T39" fmla="*/ 0 h 4871"/>
                <a:gd name="T40" fmla="*/ 0 w 4360"/>
                <a:gd name="T41" fmla="*/ 0 h 4871"/>
                <a:gd name="T42" fmla="*/ 0 w 4360"/>
                <a:gd name="T43" fmla="*/ 0 h 4871"/>
                <a:gd name="T44" fmla="*/ 0 w 4360"/>
                <a:gd name="T45" fmla="*/ 0 h 4871"/>
                <a:gd name="T46" fmla="*/ 0 w 4360"/>
                <a:gd name="T47" fmla="*/ 0 h 4871"/>
                <a:gd name="T48" fmla="*/ 0 w 4360"/>
                <a:gd name="T49" fmla="*/ 0 h 4871"/>
                <a:gd name="T50" fmla="*/ 0 w 4360"/>
                <a:gd name="T51" fmla="*/ 0 h 4871"/>
                <a:gd name="T52" fmla="*/ 0 w 4360"/>
                <a:gd name="T53" fmla="*/ 0 h 4871"/>
                <a:gd name="T54" fmla="*/ 0 w 4360"/>
                <a:gd name="T55" fmla="*/ 0 h 4871"/>
                <a:gd name="T56" fmla="*/ 0 w 4360"/>
                <a:gd name="T57" fmla="*/ 0 h 4871"/>
                <a:gd name="T58" fmla="*/ 0 w 4360"/>
                <a:gd name="T59" fmla="*/ 0 h 4871"/>
                <a:gd name="T60" fmla="*/ 0 w 4360"/>
                <a:gd name="T61" fmla="*/ 0 h 4871"/>
                <a:gd name="T62" fmla="*/ 0 w 4360"/>
                <a:gd name="T63" fmla="*/ 0 h 4871"/>
                <a:gd name="T64" fmla="*/ 0 w 4360"/>
                <a:gd name="T65" fmla="*/ 0 h 4871"/>
                <a:gd name="T66" fmla="*/ 0 w 4360"/>
                <a:gd name="T67" fmla="*/ 0 h 4871"/>
                <a:gd name="T68" fmla="*/ 0 w 4360"/>
                <a:gd name="T69" fmla="*/ 0 h 4871"/>
                <a:gd name="T70" fmla="*/ 0 w 4360"/>
                <a:gd name="T71" fmla="*/ 0 h 4871"/>
                <a:gd name="T72" fmla="*/ 0 w 4360"/>
                <a:gd name="T73" fmla="*/ 0 h 4871"/>
                <a:gd name="T74" fmla="*/ 0 w 4360"/>
                <a:gd name="T75" fmla="*/ 0 h 4871"/>
                <a:gd name="T76" fmla="*/ 0 w 4360"/>
                <a:gd name="T77" fmla="*/ 0 h 4871"/>
                <a:gd name="T78" fmla="*/ 1 w 4360"/>
                <a:gd name="T79" fmla="*/ 0 h 4871"/>
                <a:gd name="T80" fmla="*/ 1 w 4360"/>
                <a:gd name="T81" fmla="*/ 0 h 4871"/>
                <a:gd name="T82" fmla="*/ 1 w 4360"/>
                <a:gd name="T83" fmla="*/ 0 h 4871"/>
                <a:gd name="T84" fmla="*/ 1 w 4360"/>
                <a:gd name="T85" fmla="*/ 0 h 4871"/>
                <a:gd name="T86" fmla="*/ 1 w 4360"/>
                <a:gd name="T87" fmla="*/ 0 h 4871"/>
                <a:gd name="T88" fmla="*/ 1 w 4360"/>
                <a:gd name="T89" fmla="*/ 0 h 4871"/>
                <a:gd name="T90" fmla="*/ 1 w 4360"/>
                <a:gd name="T91" fmla="*/ 0 h 4871"/>
                <a:gd name="T92" fmla="*/ 1 w 4360"/>
                <a:gd name="T93" fmla="*/ 0 h 4871"/>
                <a:gd name="T94" fmla="*/ 1 w 4360"/>
                <a:gd name="T95" fmla="*/ 0 h 4871"/>
                <a:gd name="T96" fmla="*/ 1 w 4360"/>
                <a:gd name="T97" fmla="*/ 0 h 4871"/>
                <a:gd name="T98" fmla="*/ 1 w 4360"/>
                <a:gd name="T99" fmla="*/ 0 h 4871"/>
                <a:gd name="T100" fmla="*/ 1 w 4360"/>
                <a:gd name="T101" fmla="*/ 0 h 4871"/>
                <a:gd name="T102" fmla="*/ 1 w 4360"/>
                <a:gd name="T103" fmla="*/ 0 h 487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360"/>
                <a:gd name="T157" fmla="*/ 0 h 4871"/>
                <a:gd name="T158" fmla="*/ 4360 w 4360"/>
                <a:gd name="T159" fmla="*/ 4871 h 487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360" h="4871">
                  <a:moveTo>
                    <a:pt x="4360" y="4871"/>
                  </a:moveTo>
                  <a:lnTo>
                    <a:pt x="4360" y="4871"/>
                  </a:lnTo>
                  <a:lnTo>
                    <a:pt x="4359" y="4809"/>
                  </a:lnTo>
                  <a:lnTo>
                    <a:pt x="4358" y="4747"/>
                  </a:lnTo>
                  <a:lnTo>
                    <a:pt x="4356" y="4684"/>
                  </a:lnTo>
                  <a:lnTo>
                    <a:pt x="4354" y="4621"/>
                  </a:lnTo>
                  <a:lnTo>
                    <a:pt x="4351" y="4560"/>
                  </a:lnTo>
                  <a:lnTo>
                    <a:pt x="4347" y="4498"/>
                  </a:lnTo>
                  <a:lnTo>
                    <a:pt x="4343" y="4437"/>
                  </a:lnTo>
                  <a:lnTo>
                    <a:pt x="4337" y="4374"/>
                  </a:lnTo>
                  <a:lnTo>
                    <a:pt x="4332" y="4313"/>
                  </a:lnTo>
                  <a:lnTo>
                    <a:pt x="4325" y="4252"/>
                  </a:lnTo>
                  <a:lnTo>
                    <a:pt x="4318" y="4192"/>
                  </a:lnTo>
                  <a:lnTo>
                    <a:pt x="4310" y="4131"/>
                  </a:lnTo>
                  <a:lnTo>
                    <a:pt x="4301" y="4071"/>
                  </a:lnTo>
                  <a:lnTo>
                    <a:pt x="4291" y="4011"/>
                  </a:lnTo>
                  <a:lnTo>
                    <a:pt x="4281" y="3951"/>
                  </a:lnTo>
                  <a:lnTo>
                    <a:pt x="4271" y="3892"/>
                  </a:lnTo>
                  <a:lnTo>
                    <a:pt x="4260" y="3833"/>
                  </a:lnTo>
                  <a:lnTo>
                    <a:pt x="4248" y="3774"/>
                  </a:lnTo>
                  <a:lnTo>
                    <a:pt x="4236" y="3715"/>
                  </a:lnTo>
                  <a:lnTo>
                    <a:pt x="4223" y="3656"/>
                  </a:lnTo>
                  <a:lnTo>
                    <a:pt x="4208" y="3599"/>
                  </a:lnTo>
                  <a:lnTo>
                    <a:pt x="4194" y="3541"/>
                  </a:lnTo>
                  <a:lnTo>
                    <a:pt x="4179" y="3483"/>
                  </a:lnTo>
                  <a:lnTo>
                    <a:pt x="4163" y="3426"/>
                  </a:lnTo>
                  <a:lnTo>
                    <a:pt x="4147" y="3369"/>
                  </a:lnTo>
                  <a:lnTo>
                    <a:pt x="4131" y="3311"/>
                  </a:lnTo>
                  <a:lnTo>
                    <a:pt x="4112" y="3256"/>
                  </a:lnTo>
                  <a:lnTo>
                    <a:pt x="4095" y="3199"/>
                  </a:lnTo>
                  <a:lnTo>
                    <a:pt x="4076" y="3144"/>
                  </a:lnTo>
                  <a:lnTo>
                    <a:pt x="4057" y="3089"/>
                  </a:lnTo>
                  <a:lnTo>
                    <a:pt x="4036" y="3033"/>
                  </a:lnTo>
                  <a:lnTo>
                    <a:pt x="4016" y="2979"/>
                  </a:lnTo>
                  <a:lnTo>
                    <a:pt x="3995" y="2923"/>
                  </a:lnTo>
                  <a:lnTo>
                    <a:pt x="3974" y="2870"/>
                  </a:lnTo>
                  <a:lnTo>
                    <a:pt x="3951" y="2816"/>
                  </a:lnTo>
                  <a:lnTo>
                    <a:pt x="3929" y="2763"/>
                  </a:lnTo>
                  <a:lnTo>
                    <a:pt x="3906" y="2710"/>
                  </a:lnTo>
                  <a:lnTo>
                    <a:pt x="3882" y="2657"/>
                  </a:lnTo>
                  <a:lnTo>
                    <a:pt x="3857" y="2605"/>
                  </a:lnTo>
                  <a:lnTo>
                    <a:pt x="3832" y="2553"/>
                  </a:lnTo>
                  <a:lnTo>
                    <a:pt x="3807" y="2502"/>
                  </a:lnTo>
                  <a:lnTo>
                    <a:pt x="3780" y="2450"/>
                  </a:lnTo>
                  <a:lnTo>
                    <a:pt x="3754" y="2399"/>
                  </a:lnTo>
                  <a:lnTo>
                    <a:pt x="3727" y="2349"/>
                  </a:lnTo>
                  <a:lnTo>
                    <a:pt x="3699" y="2299"/>
                  </a:lnTo>
                  <a:lnTo>
                    <a:pt x="3671" y="2249"/>
                  </a:lnTo>
                  <a:lnTo>
                    <a:pt x="3643" y="2200"/>
                  </a:lnTo>
                  <a:lnTo>
                    <a:pt x="3613" y="2151"/>
                  </a:lnTo>
                  <a:lnTo>
                    <a:pt x="3584" y="2102"/>
                  </a:lnTo>
                  <a:lnTo>
                    <a:pt x="3554" y="2055"/>
                  </a:lnTo>
                  <a:lnTo>
                    <a:pt x="3523" y="2007"/>
                  </a:lnTo>
                  <a:lnTo>
                    <a:pt x="3492" y="1960"/>
                  </a:lnTo>
                  <a:lnTo>
                    <a:pt x="3461" y="1914"/>
                  </a:lnTo>
                  <a:lnTo>
                    <a:pt x="3428" y="1867"/>
                  </a:lnTo>
                  <a:lnTo>
                    <a:pt x="3396" y="1821"/>
                  </a:lnTo>
                  <a:lnTo>
                    <a:pt x="3362" y="1776"/>
                  </a:lnTo>
                  <a:lnTo>
                    <a:pt x="3329" y="1731"/>
                  </a:lnTo>
                  <a:lnTo>
                    <a:pt x="3295" y="1686"/>
                  </a:lnTo>
                  <a:lnTo>
                    <a:pt x="3260" y="1642"/>
                  </a:lnTo>
                  <a:lnTo>
                    <a:pt x="3225" y="1599"/>
                  </a:lnTo>
                  <a:lnTo>
                    <a:pt x="3189" y="1556"/>
                  </a:lnTo>
                  <a:lnTo>
                    <a:pt x="3154" y="1513"/>
                  </a:lnTo>
                  <a:lnTo>
                    <a:pt x="3117" y="1471"/>
                  </a:lnTo>
                  <a:lnTo>
                    <a:pt x="3081" y="1430"/>
                  </a:lnTo>
                  <a:lnTo>
                    <a:pt x="3044" y="1389"/>
                  </a:lnTo>
                  <a:lnTo>
                    <a:pt x="3006" y="1348"/>
                  </a:lnTo>
                  <a:lnTo>
                    <a:pt x="2968" y="1307"/>
                  </a:lnTo>
                  <a:lnTo>
                    <a:pt x="2929" y="1268"/>
                  </a:lnTo>
                  <a:lnTo>
                    <a:pt x="2890" y="1229"/>
                  </a:lnTo>
                  <a:lnTo>
                    <a:pt x="2851" y="1191"/>
                  </a:lnTo>
                  <a:lnTo>
                    <a:pt x="2811" y="1152"/>
                  </a:lnTo>
                  <a:lnTo>
                    <a:pt x="2771" y="1115"/>
                  </a:lnTo>
                  <a:lnTo>
                    <a:pt x="2730" y="1078"/>
                  </a:lnTo>
                  <a:lnTo>
                    <a:pt x="2689" y="1042"/>
                  </a:lnTo>
                  <a:lnTo>
                    <a:pt x="2648" y="1005"/>
                  </a:lnTo>
                  <a:lnTo>
                    <a:pt x="2606" y="970"/>
                  </a:lnTo>
                  <a:lnTo>
                    <a:pt x="2564" y="935"/>
                  </a:lnTo>
                  <a:lnTo>
                    <a:pt x="2521" y="901"/>
                  </a:lnTo>
                  <a:lnTo>
                    <a:pt x="2479" y="867"/>
                  </a:lnTo>
                  <a:lnTo>
                    <a:pt x="2435" y="834"/>
                  </a:lnTo>
                  <a:lnTo>
                    <a:pt x="2392" y="802"/>
                  </a:lnTo>
                  <a:lnTo>
                    <a:pt x="2347" y="769"/>
                  </a:lnTo>
                  <a:lnTo>
                    <a:pt x="2303" y="737"/>
                  </a:lnTo>
                  <a:lnTo>
                    <a:pt x="2258" y="707"/>
                  </a:lnTo>
                  <a:lnTo>
                    <a:pt x="2213" y="676"/>
                  </a:lnTo>
                  <a:lnTo>
                    <a:pt x="2167" y="647"/>
                  </a:lnTo>
                  <a:lnTo>
                    <a:pt x="2121" y="619"/>
                  </a:lnTo>
                  <a:lnTo>
                    <a:pt x="2076" y="589"/>
                  </a:lnTo>
                  <a:lnTo>
                    <a:pt x="2029" y="562"/>
                  </a:lnTo>
                  <a:lnTo>
                    <a:pt x="1982" y="535"/>
                  </a:lnTo>
                  <a:lnTo>
                    <a:pt x="1935" y="508"/>
                  </a:lnTo>
                  <a:lnTo>
                    <a:pt x="1888" y="482"/>
                  </a:lnTo>
                  <a:lnTo>
                    <a:pt x="1840" y="457"/>
                  </a:lnTo>
                  <a:lnTo>
                    <a:pt x="1791" y="432"/>
                  </a:lnTo>
                  <a:lnTo>
                    <a:pt x="1743" y="407"/>
                  </a:lnTo>
                  <a:lnTo>
                    <a:pt x="1694" y="385"/>
                  </a:lnTo>
                  <a:lnTo>
                    <a:pt x="1646" y="361"/>
                  </a:lnTo>
                  <a:lnTo>
                    <a:pt x="1596" y="339"/>
                  </a:lnTo>
                  <a:lnTo>
                    <a:pt x="1547" y="318"/>
                  </a:lnTo>
                  <a:lnTo>
                    <a:pt x="1497" y="296"/>
                  </a:lnTo>
                  <a:lnTo>
                    <a:pt x="1446" y="276"/>
                  </a:lnTo>
                  <a:lnTo>
                    <a:pt x="1396" y="257"/>
                  </a:lnTo>
                  <a:lnTo>
                    <a:pt x="1345" y="237"/>
                  </a:lnTo>
                  <a:lnTo>
                    <a:pt x="1295" y="219"/>
                  </a:lnTo>
                  <a:lnTo>
                    <a:pt x="1243" y="202"/>
                  </a:lnTo>
                  <a:lnTo>
                    <a:pt x="1191" y="185"/>
                  </a:lnTo>
                  <a:lnTo>
                    <a:pt x="1140" y="170"/>
                  </a:lnTo>
                  <a:lnTo>
                    <a:pt x="1088" y="154"/>
                  </a:lnTo>
                  <a:lnTo>
                    <a:pt x="1035" y="139"/>
                  </a:lnTo>
                  <a:lnTo>
                    <a:pt x="983" y="126"/>
                  </a:lnTo>
                  <a:lnTo>
                    <a:pt x="930" y="112"/>
                  </a:lnTo>
                  <a:lnTo>
                    <a:pt x="877" y="100"/>
                  </a:lnTo>
                  <a:lnTo>
                    <a:pt x="824" y="87"/>
                  </a:lnTo>
                  <a:lnTo>
                    <a:pt x="770" y="77"/>
                  </a:lnTo>
                  <a:lnTo>
                    <a:pt x="717" y="66"/>
                  </a:lnTo>
                  <a:lnTo>
                    <a:pt x="663" y="57"/>
                  </a:lnTo>
                  <a:lnTo>
                    <a:pt x="608" y="47"/>
                  </a:lnTo>
                  <a:lnTo>
                    <a:pt x="555" y="40"/>
                  </a:lnTo>
                  <a:lnTo>
                    <a:pt x="500" y="32"/>
                  </a:lnTo>
                  <a:lnTo>
                    <a:pt x="444" y="25"/>
                  </a:lnTo>
                  <a:lnTo>
                    <a:pt x="390" y="19"/>
                  </a:lnTo>
                  <a:lnTo>
                    <a:pt x="335" y="15"/>
                  </a:lnTo>
                  <a:lnTo>
                    <a:pt x="279" y="10"/>
                  </a:lnTo>
                  <a:lnTo>
                    <a:pt x="224" y="7"/>
                  </a:lnTo>
                  <a:lnTo>
                    <a:pt x="168" y="3"/>
                  </a:lnTo>
                  <a:lnTo>
                    <a:pt x="112" y="2"/>
                  </a:lnTo>
                  <a:lnTo>
                    <a:pt x="57" y="0"/>
                  </a:lnTo>
                  <a:lnTo>
                    <a:pt x="0" y="0"/>
                  </a:lnTo>
                  <a:lnTo>
                    <a:pt x="0" y="102"/>
                  </a:lnTo>
                  <a:lnTo>
                    <a:pt x="56" y="103"/>
                  </a:lnTo>
                  <a:lnTo>
                    <a:pt x="110" y="103"/>
                  </a:lnTo>
                  <a:lnTo>
                    <a:pt x="165" y="105"/>
                  </a:lnTo>
                  <a:lnTo>
                    <a:pt x="220" y="109"/>
                  </a:lnTo>
                  <a:lnTo>
                    <a:pt x="274" y="112"/>
                  </a:lnTo>
                  <a:lnTo>
                    <a:pt x="328" y="116"/>
                  </a:lnTo>
                  <a:lnTo>
                    <a:pt x="382" y="121"/>
                  </a:lnTo>
                  <a:lnTo>
                    <a:pt x="436" y="127"/>
                  </a:lnTo>
                  <a:lnTo>
                    <a:pt x="489" y="133"/>
                  </a:lnTo>
                  <a:lnTo>
                    <a:pt x="543" y="140"/>
                  </a:lnTo>
                  <a:lnTo>
                    <a:pt x="596" y="148"/>
                  </a:lnTo>
                  <a:lnTo>
                    <a:pt x="649" y="157"/>
                  </a:lnTo>
                  <a:lnTo>
                    <a:pt x="701" y="166"/>
                  </a:lnTo>
                  <a:lnTo>
                    <a:pt x="754" y="176"/>
                  </a:lnTo>
                  <a:lnTo>
                    <a:pt x="807" y="188"/>
                  </a:lnTo>
                  <a:lnTo>
                    <a:pt x="859" y="199"/>
                  </a:lnTo>
                  <a:lnTo>
                    <a:pt x="911" y="211"/>
                  </a:lnTo>
                  <a:lnTo>
                    <a:pt x="963" y="224"/>
                  </a:lnTo>
                  <a:lnTo>
                    <a:pt x="1014" y="239"/>
                  </a:lnTo>
                  <a:lnTo>
                    <a:pt x="1065" y="252"/>
                  </a:lnTo>
                  <a:lnTo>
                    <a:pt x="1115" y="268"/>
                  </a:lnTo>
                  <a:lnTo>
                    <a:pt x="1167" y="284"/>
                  </a:lnTo>
                  <a:lnTo>
                    <a:pt x="1217" y="300"/>
                  </a:lnTo>
                  <a:lnTo>
                    <a:pt x="1267" y="317"/>
                  </a:lnTo>
                  <a:lnTo>
                    <a:pt x="1317" y="335"/>
                  </a:lnTo>
                  <a:lnTo>
                    <a:pt x="1366" y="353"/>
                  </a:lnTo>
                  <a:lnTo>
                    <a:pt x="1416" y="372"/>
                  </a:lnTo>
                  <a:lnTo>
                    <a:pt x="1466" y="392"/>
                  </a:lnTo>
                  <a:lnTo>
                    <a:pt x="1514" y="413"/>
                  </a:lnTo>
                  <a:lnTo>
                    <a:pt x="1563" y="434"/>
                  </a:lnTo>
                  <a:lnTo>
                    <a:pt x="1611" y="456"/>
                  </a:lnTo>
                  <a:lnTo>
                    <a:pt x="1659" y="477"/>
                  </a:lnTo>
                  <a:lnTo>
                    <a:pt x="1706" y="501"/>
                  </a:lnTo>
                  <a:lnTo>
                    <a:pt x="1754" y="525"/>
                  </a:lnTo>
                  <a:lnTo>
                    <a:pt x="1802" y="549"/>
                  </a:lnTo>
                  <a:lnTo>
                    <a:pt x="1848" y="573"/>
                  </a:lnTo>
                  <a:lnTo>
                    <a:pt x="1895" y="599"/>
                  </a:lnTo>
                  <a:lnTo>
                    <a:pt x="1940" y="625"/>
                  </a:lnTo>
                  <a:lnTo>
                    <a:pt x="1987" y="651"/>
                  </a:lnTo>
                  <a:lnTo>
                    <a:pt x="2032" y="679"/>
                  </a:lnTo>
                  <a:lnTo>
                    <a:pt x="2077" y="707"/>
                  </a:lnTo>
                  <a:lnTo>
                    <a:pt x="2122" y="735"/>
                  </a:lnTo>
                  <a:lnTo>
                    <a:pt x="2167" y="765"/>
                  </a:lnTo>
                  <a:lnTo>
                    <a:pt x="2211" y="794"/>
                  </a:lnTo>
                  <a:lnTo>
                    <a:pt x="2255" y="824"/>
                  </a:lnTo>
                  <a:lnTo>
                    <a:pt x="2299" y="855"/>
                  </a:lnTo>
                  <a:lnTo>
                    <a:pt x="2341" y="887"/>
                  </a:lnTo>
                  <a:lnTo>
                    <a:pt x="2384" y="918"/>
                  </a:lnTo>
                  <a:lnTo>
                    <a:pt x="2426" y="951"/>
                  </a:lnTo>
                  <a:lnTo>
                    <a:pt x="2469" y="984"/>
                  </a:lnTo>
                  <a:lnTo>
                    <a:pt x="2510" y="1018"/>
                  </a:lnTo>
                  <a:lnTo>
                    <a:pt x="2552" y="1052"/>
                  </a:lnTo>
                  <a:lnTo>
                    <a:pt x="2592" y="1087"/>
                  </a:lnTo>
                  <a:lnTo>
                    <a:pt x="2633" y="1122"/>
                  </a:lnTo>
                  <a:lnTo>
                    <a:pt x="2673" y="1157"/>
                  </a:lnTo>
                  <a:lnTo>
                    <a:pt x="2713" y="1193"/>
                  </a:lnTo>
                  <a:lnTo>
                    <a:pt x="2752" y="1230"/>
                  </a:lnTo>
                  <a:lnTo>
                    <a:pt x="2791" y="1268"/>
                  </a:lnTo>
                  <a:lnTo>
                    <a:pt x="2830" y="1305"/>
                  </a:lnTo>
                  <a:lnTo>
                    <a:pt x="2867" y="1344"/>
                  </a:lnTo>
                  <a:lnTo>
                    <a:pt x="2906" y="1382"/>
                  </a:lnTo>
                  <a:lnTo>
                    <a:pt x="2943" y="1422"/>
                  </a:lnTo>
                  <a:lnTo>
                    <a:pt x="2980" y="1461"/>
                  </a:lnTo>
                  <a:lnTo>
                    <a:pt x="3016" y="1502"/>
                  </a:lnTo>
                  <a:lnTo>
                    <a:pt x="3053" y="1543"/>
                  </a:lnTo>
                  <a:lnTo>
                    <a:pt x="3088" y="1583"/>
                  </a:lnTo>
                  <a:lnTo>
                    <a:pt x="3123" y="1625"/>
                  </a:lnTo>
                  <a:lnTo>
                    <a:pt x="3158" y="1667"/>
                  </a:lnTo>
                  <a:lnTo>
                    <a:pt x="3192" y="1710"/>
                  </a:lnTo>
                  <a:lnTo>
                    <a:pt x="3226" y="1753"/>
                  </a:lnTo>
                  <a:lnTo>
                    <a:pt x="3259" y="1797"/>
                  </a:lnTo>
                  <a:lnTo>
                    <a:pt x="3292" y="1841"/>
                  </a:lnTo>
                  <a:lnTo>
                    <a:pt x="3325" y="1885"/>
                  </a:lnTo>
                  <a:lnTo>
                    <a:pt x="3356" y="1931"/>
                  </a:lnTo>
                  <a:lnTo>
                    <a:pt x="3388" y="1975"/>
                  </a:lnTo>
                  <a:lnTo>
                    <a:pt x="3419" y="2021"/>
                  </a:lnTo>
                  <a:lnTo>
                    <a:pt x="3449" y="2067"/>
                  </a:lnTo>
                  <a:lnTo>
                    <a:pt x="3480" y="2114"/>
                  </a:lnTo>
                  <a:lnTo>
                    <a:pt x="3509" y="2161"/>
                  </a:lnTo>
                  <a:lnTo>
                    <a:pt x="3538" y="2208"/>
                  </a:lnTo>
                  <a:lnTo>
                    <a:pt x="3567" y="2256"/>
                  </a:lnTo>
                  <a:lnTo>
                    <a:pt x="3595" y="2304"/>
                  </a:lnTo>
                  <a:lnTo>
                    <a:pt x="3622" y="2352"/>
                  </a:lnTo>
                  <a:lnTo>
                    <a:pt x="3650" y="2402"/>
                  </a:lnTo>
                  <a:lnTo>
                    <a:pt x="3676" y="2451"/>
                  </a:lnTo>
                  <a:lnTo>
                    <a:pt x="3702" y="2501"/>
                  </a:lnTo>
                  <a:lnTo>
                    <a:pt x="3728" y="2551"/>
                  </a:lnTo>
                  <a:lnTo>
                    <a:pt x="3752" y="2601"/>
                  </a:lnTo>
                  <a:lnTo>
                    <a:pt x="3776" y="2652"/>
                  </a:lnTo>
                  <a:lnTo>
                    <a:pt x="3801" y="2703"/>
                  </a:lnTo>
                  <a:lnTo>
                    <a:pt x="3824" y="2755"/>
                  </a:lnTo>
                  <a:lnTo>
                    <a:pt x="3847" y="2807"/>
                  </a:lnTo>
                  <a:lnTo>
                    <a:pt x="3869" y="2859"/>
                  </a:lnTo>
                  <a:lnTo>
                    <a:pt x="3891" y="2912"/>
                  </a:lnTo>
                  <a:lnTo>
                    <a:pt x="3912" y="2964"/>
                  </a:lnTo>
                  <a:lnTo>
                    <a:pt x="3932" y="3018"/>
                  </a:lnTo>
                  <a:lnTo>
                    <a:pt x="3952" y="3072"/>
                  </a:lnTo>
                  <a:lnTo>
                    <a:pt x="3972" y="3126"/>
                  </a:lnTo>
                  <a:lnTo>
                    <a:pt x="3991" y="3180"/>
                  </a:lnTo>
                  <a:lnTo>
                    <a:pt x="4009" y="3234"/>
                  </a:lnTo>
                  <a:lnTo>
                    <a:pt x="4027" y="3290"/>
                  </a:lnTo>
                  <a:lnTo>
                    <a:pt x="4043" y="3344"/>
                  </a:lnTo>
                  <a:lnTo>
                    <a:pt x="4061" y="3400"/>
                  </a:lnTo>
                  <a:lnTo>
                    <a:pt x="4076" y="3456"/>
                  </a:lnTo>
                  <a:lnTo>
                    <a:pt x="4092" y="3512"/>
                  </a:lnTo>
                  <a:lnTo>
                    <a:pt x="4106" y="3568"/>
                  </a:lnTo>
                  <a:lnTo>
                    <a:pt x="4120" y="3625"/>
                  </a:lnTo>
                  <a:lnTo>
                    <a:pt x="4135" y="3682"/>
                  </a:lnTo>
                  <a:lnTo>
                    <a:pt x="4147" y="3739"/>
                  </a:lnTo>
                  <a:lnTo>
                    <a:pt x="4159" y="3797"/>
                  </a:lnTo>
                  <a:lnTo>
                    <a:pt x="4171" y="3854"/>
                  </a:lnTo>
                  <a:lnTo>
                    <a:pt x="4182" y="3912"/>
                  </a:lnTo>
                  <a:lnTo>
                    <a:pt x="4192" y="3971"/>
                  </a:lnTo>
                  <a:lnTo>
                    <a:pt x="4201" y="4030"/>
                  </a:lnTo>
                  <a:lnTo>
                    <a:pt x="4212" y="4088"/>
                  </a:lnTo>
                  <a:lnTo>
                    <a:pt x="4220" y="4147"/>
                  </a:lnTo>
                  <a:lnTo>
                    <a:pt x="4228" y="4206"/>
                  </a:lnTo>
                  <a:lnTo>
                    <a:pt x="4235" y="4266"/>
                  </a:lnTo>
                  <a:lnTo>
                    <a:pt x="4241" y="4325"/>
                  </a:lnTo>
                  <a:lnTo>
                    <a:pt x="4247" y="4385"/>
                  </a:lnTo>
                  <a:lnTo>
                    <a:pt x="4252" y="4445"/>
                  </a:lnTo>
                  <a:lnTo>
                    <a:pt x="4256" y="4506"/>
                  </a:lnTo>
                  <a:lnTo>
                    <a:pt x="4260" y="4566"/>
                  </a:lnTo>
                  <a:lnTo>
                    <a:pt x="4263" y="4627"/>
                  </a:lnTo>
                  <a:lnTo>
                    <a:pt x="4266" y="4688"/>
                  </a:lnTo>
                  <a:lnTo>
                    <a:pt x="4267" y="4749"/>
                  </a:lnTo>
                  <a:lnTo>
                    <a:pt x="4268" y="4810"/>
                  </a:lnTo>
                  <a:lnTo>
                    <a:pt x="4269" y="4871"/>
                  </a:lnTo>
                  <a:lnTo>
                    <a:pt x="4360" y="4871"/>
                  </a:lnTo>
                  <a:close/>
                </a:path>
              </a:pathLst>
            </a:custGeom>
            <a:solidFill>
              <a:srgbClr val="008F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266" name="Freeform 68"/>
            <p:cNvSpPr>
              <a:spLocks/>
            </p:cNvSpPr>
            <p:nvPr/>
          </p:nvSpPr>
          <p:spPr bwMode="auto">
            <a:xfrm>
              <a:off x="4754" y="2221"/>
              <a:ext cx="727" cy="696"/>
            </a:xfrm>
            <a:custGeom>
              <a:avLst/>
              <a:gdLst>
                <a:gd name="T0" fmla="*/ 0 w 4360"/>
                <a:gd name="T1" fmla="*/ 0 h 4872"/>
                <a:gd name="T2" fmla="*/ 0 w 4360"/>
                <a:gd name="T3" fmla="*/ 0 h 4872"/>
                <a:gd name="T4" fmla="*/ 0 w 4360"/>
                <a:gd name="T5" fmla="*/ 0 h 4872"/>
                <a:gd name="T6" fmla="*/ 0 w 4360"/>
                <a:gd name="T7" fmla="*/ 0 h 4872"/>
                <a:gd name="T8" fmla="*/ 0 w 4360"/>
                <a:gd name="T9" fmla="*/ 0 h 4872"/>
                <a:gd name="T10" fmla="*/ 0 w 4360"/>
                <a:gd name="T11" fmla="*/ 0 h 4872"/>
                <a:gd name="T12" fmla="*/ 0 w 4360"/>
                <a:gd name="T13" fmla="*/ 0 h 4872"/>
                <a:gd name="T14" fmla="*/ 0 w 4360"/>
                <a:gd name="T15" fmla="*/ 0 h 4872"/>
                <a:gd name="T16" fmla="*/ 0 w 4360"/>
                <a:gd name="T17" fmla="*/ 0 h 4872"/>
                <a:gd name="T18" fmla="*/ 0 w 4360"/>
                <a:gd name="T19" fmla="*/ 0 h 4872"/>
                <a:gd name="T20" fmla="*/ 0 w 4360"/>
                <a:gd name="T21" fmla="*/ 0 h 4872"/>
                <a:gd name="T22" fmla="*/ 0 w 4360"/>
                <a:gd name="T23" fmla="*/ 0 h 4872"/>
                <a:gd name="T24" fmla="*/ 0 w 4360"/>
                <a:gd name="T25" fmla="*/ 0 h 4872"/>
                <a:gd name="T26" fmla="*/ 1 w 4360"/>
                <a:gd name="T27" fmla="*/ 0 h 4872"/>
                <a:gd name="T28" fmla="*/ 1 w 4360"/>
                <a:gd name="T29" fmla="*/ 0 h 4872"/>
                <a:gd name="T30" fmla="*/ 1 w 4360"/>
                <a:gd name="T31" fmla="*/ 0 h 4872"/>
                <a:gd name="T32" fmla="*/ 1 w 4360"/>
                <a:gd name="T33" fmla="*/ 0 h 4872"/>
                <a:gd name="T34" fmla="*/ 1 w 4360"/>
                <a:gd name="T35" fmla="*/ 0 h 4872"/>
                <a:gd name="T36" fmla="*/ 1 w 4360"/>
                <a:gd name="T37" fmla="*/ 0 h 4872"/>
                <a:gd name="T38" fmla="*/ 1 w 4360"/>
                <a:gd name="T39" fmla="*/ 0 h 4872"/>
                <a:gd name="T40" fmla="*/ 1 w 4360"/>
                <a:gd name="T41" fmla="*/ 0 h 4872"/>
                <a:gd name="T42" fmla="*/ 1 w 4360"/>
                <a:gd name="T43" fmla="*/ 0 h 4872"/>
                <a:gd name="T44" fmla="*/ 1 w 4360"/>
                <a:gd name="T45" fmla="*/ 0 h 4872"/>
                <a:gd name="T46" fmla="*/ 1 w 4360"/>
                <a:gd name="T47" fmla="*/ 0 h 4872"/>
                <a:gd name="T48" fmla="*/ 1 w 4360"/>
                <a:gd name="T49" fmla="*/ 0 h 4872"/>
                <a:gd name="T50" fmla="*/ 1 w 4360"/>
                <a:gd name="T51" fmla="*/ 0 h 4872"/>
                <a:gd name="T52" fmla="*/ 1 w 4360"/>
                <a:gd name="T53" fmla="*/ 0 h 4872"/>
                <a:gd name="T54" fmla="*/ 1 w 4360"/>
                <a:gd name="T55" fmla="*/ 0 h 4872"/>
                <a:gd name="T56" fmla="*/ 1 w 4360"/>
                <a:gd name="T57" fmla="*/ 0 h 4872"/>
                <a:gd name="T58" fmla="*/ 1 w 4360"/>
                <a:gd name="T59" fmla="*/ 0 h 4872"/>
                <a:gd name="T60" fmla="*/ 1 w 4360"/>
                <a:gd name="T61" fmla="*/ 0 h 4872"/>
                <a:gd name="T62" fmla="*/ 1 w 4360"/>
                <a:gd name="T63" fmla="*/ 0 h 4872"/>
                <a:gd name="T64" fmla="*/ 1 w 4360"/>
                <a:gd name="T65" fmla="*/ 0 h 4872"/>
                <a:gd name="T66" fmla="*/ 1 w 4360"/>
                <a:gd name="T67" fmla="*/ 0 h 4872"/>
                <a:gd name="T68" fmla="*/ 1 w 4360"/>
                <a:gd name="T69" fmla="*/ 0 h 4872"/>
                <a:gd name="T70" fmla="*/ 1 w 4360"/>
                <a:gd name="T71" fmla="*/ 0 h 4872"/>
                <a:gd name="T72" fmla="*/ 1 w 4360"/>
                <a:gd name="T73" fmla="*/ 0 h 4872"/>
                <a:gd name="T74" fmla="*/ 1 w 4360"/>
                <a:gd name="T75" fmla="*/ 0 h 4872"/>
                <a:gd name="T76" fmla="*/ 0 w 4360"/>
                <a:gd name="T77" fmla="*/ 0 h 4872"/>
                <a:gd name="T78" fmla="*/ 0 w 4360"/>
                <a:gd name="T79" fmla="*/ 0 h 4872"/>
                <a:gd name="T80" fmla="*/ 0 w 4360"/>
                <a:gd name="T81" fmla="*/ 0 h 4872"/>
                <a:gd name="T82" fmla="*/ 0 w 4360"/>
                <a:gd name="T83" fmla="*/ 0 h 4872"/>
                <a:gd name="T84" fmla="*/ 0 w 4360"/>
                <a:gd name="T85" fmla="*/ 0 h 4872"/>
                <a:gd name="T86" fmla="*/ 0 w 4360"/>
                <a:gd name="T87" fmla="*/ 0 h 4872"/>
                <a:gd name="T88" fmla="*/ 0 w 4360"/>
                <a:gd name="T89" fmla="*/ 0 h 4872"/>
                <a:gd name="T90" fmla="*/ 0 w 4360"/>
                <a:gd name="T91" fmla="*/ 0 h 4872"/>
                <a:gd name="T92" fmla="*/ 0 w 4360"/>
                <a:gd name="T93" fmla="*/ 0 h 4872"/>
                <a:gd name="T94" fmla="*/ 0 w 4360"/>
                <a:gd name="T95" fmla="*/ 0 h 4872"/>
                <a:gd name="T96" fmla="*/ 0 w 4360"/>
                <a:gd name="T97" fmla="*/ 0 h 4872"/>
                <a:gd name="T98" fmla="*/ 0 w 4360"/>
                <a:gd name="T99" fmla="*/ 0 h 4872"/>
                <a:gd name="T100" fmla="*/ 0 w 4360"/>
                <a:gd name="T101" fmla="*/ 0 h 4872"/>
                <a:gd name="T102" fmla="*/ 0 w 4360"/>
                <a:gd name="T103" fmla="*/ 0 h 487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360"/>
                <a:gd name="T157" fmla="*/ 0 h 4872"/>
                <a:gd name="T158" fmla="*/ 4360 w 4360"/>
                <a:gd name="T159" fmla="*/ 4872 h 487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360" h="4872">
                  <a:moveTo>
                    <a:pt x="0" y="4872"/>
                  </a:moveTo>
                  <a:lnTo>
                    <a:pt x="0" y="4872"/>
                  </a:lnTo>
                  <a:lnTo>
                    <a:pt x="57" y="4872"/>
                  </a:lnTo>
                  <a:lnTo>
                    <a:pt x="112" y="4870"/>
                  </a:lnTo>
                  <a:lnTo>
                    <a:pt x="168" y="4869"/>
                  </a:lnTo>
                  <a:lnTo>
                    <a:pt x="224" y="4865"/>
                  </a:lnTo>
                  <a:lnTo>
                    <a:pt x="279" y="4862"/>
                  </a:lnTo>
                  <a:lnTo>
                    <a:pt x="335" y="4857"/>
                  </a:lnTo>
                  <a:lnTo>
                    <a:pt x="390" y="4853"/>
                  </a:lnTo>
                  <a:lnTo>
                    <a:pt x="445" y="4847"/>
                  </a:lnTo>
                  <a:lnTo>
                    <a:pt x="500" y="4840"/>
                  </a:lnTo>
                  <a:lnTo>
                    <a:pt x="555" y="4832"/>
                  </a:lnTo>
                  <a:lnTo>
                    <a:pt x="608" y="4825"/>
                  </a:lnTo>
                  <a:lnTo>
                    <a:pt x="663" y="4815"/>
                  </a:lnTo>
                  <a:lnTo>
                    <a:pt x="717" y="4806"/>
                  </a:lnTo>
                  <a:lnTo>
                    <a:pt x="770" y="4796"/>
                  </a:lnTo>
                  <a:lnTo>
                    <a:pt x="824" y="4785"/>
                  </a:lnTo>
                  <a:lnTo>
                    <a:pt x="877" y="4773"/>
                  </a:lnTo>
                  <a:lnTo>
                    <a:pt x="930" y="4760"/>
                  </a:lnTo>
                  <a:lnTo>
                    <a:pt x="983" y="4746"/>
                  </a:lnTo>
                  <a:lnTo>
                    <a:pt x="1035" y="4733"/>
                  </a:lnTo>
                  <a:lnTo>
                    <a:pt x="1088" y="4718"/>
                  </a:lnTo>
                  <a:lnTo>
                    <a:pt x="1140" y="4702"/>
                  </a:lnTo>
                  <a:lnTo>
                    <a:pt x="1191" y="4687"/>
                  </a:lnTo>
                  <a:lnTo>
                    <a:pt x="1243" y="4670"/>
                  </a:lnTo>
                  <a:lnTo>
                    <a:pt x="1295" y="4653"/>
                  </a:lnTo>
                  <a:lnTo>
                    <a:pt x="1345" y="4635"/>
                  </a:lnTo>
                  <a:lnTo>
                    <a:pt x="1396" y="4615"/>
                  </a:lnTo>
                  <a:lnTo>
                    <a:pt x="1446" y="4596"/>
                  </a:lnTo>
                  <a:lnTo>
                    <a:pt x="1497" y="4576"/>
                  </a:lnTo>
                  <a:lnTo>
                    <a:pt x="1547" y="4554"/>
                  </a:lnTo>
                  <a:lnTo>
                    <a:pt x="1596" y="4533"/>
                  </a:lnTo>
                  <a:lnTo>
                    <a:pt x="1646" y="4511"/>
                  </a:lnTo>
                  <a:lnTo>
                    <a:pt x="1694" y="4488"/>
                  </a:lnTo>
                  <a:lnTo>
                    <a:pt x="1743" y="4465"/>
                  </a:lnTo>
                  <a:lnTo>
                    <a:pt x="1791" y="4440"/>
                  </a:lnTo>
                  <a:lnTo>
                    <a:pt x="1840" y="4415"/>
                  </a:lnTo>
                  <a:lnTo>
                    <a:pt x="1888" y="4390"/>
                  </a:lnTo>
                  <a:lnTo>
                    <a:pt x="1935" y="4364"/>
                  </a:lnTo>
                  <a:lnTo>
                    <a:pt x="1982" y="4337"/>
                  </a:lnTo>
                  <a:lnTo>
                    <a:pt x="2029" y="4310"/>
                  </a:lnTo>
                  <a:lnTo>
                    <a:pt x="2076" y="4283"/>
                  </a:lnTo>
                  <a:lnTo>
                    <a:pt x="2121" y="4255"/>
                  </a:lnTo>
                  <a:lnTo>
                    <a:pt x="2167" y="4225"/>
                  </a:lnTo>
                  <a:lnTo>
                    <a:pt x="2213" y="4196"/>
                  </a:lnTo>
                  <a:lnTo>
                    <a:pt x="2258" y="4165"/>
                  </a:lnTo>
                  <a:lnTo>
                    <a:pt x="2303" y="4135"/>
                  </a:lnTo>
                  <a:lnTo>
                    <a:pt x="2347" y="4103"/>
                  </a:lnTo>
                  <a:lnTo>
                    <a:pt x="2392" y="4070"/>
                  </a:lnTo>
                  <a:lnTo>
                    <a:pt x="2435" y="4039"/>
                  </a:lnTo>
                  <a:lnTo>
                    <a:pt x="2478" y="4005"/>
                  </a:lnTo>
                  <a:lnTo>
                    <a:pt x="2521" y="3971"/>
                  </a:lnTo>
                  <a:lnTo>
                    <a:pt x="2564" y="3937"/>
                  </a:lnTo>
                  <a:lnTo>
                    <a:pt x="2606" y="3902"/>
                  </a:lnTo>
                  <a:lnTo>
                    <a:pt x="2648" y="3867"/>
                  </a:lnTo>
                  <a:lnTo>
                    <a:pt x="2689" y="3830"/>
                  </a:lnTo>
                  <a:lnTo>
                    <a:pt x="2730" y="3794"/>
                  </a:lnTo>
                  <a:lnTo>
                    <a:pt x="2771" y="3757"/>
                  </a:lnTo>
                  <a:lnTo>
                    <a:pt x="2811" y="3720"/>
                  </a:lnTo>
                  <a:lnTo>
                    <a:pt x="2851" y="3681"/>
                  </a:lnTo>
                  <a:lnTo>
                    <a:pt x="2890" y="3643"/>
                  </a:lnTo>
                  <a:lnTo>
                    <a:pt x="2929" y="3604"/>
                  </a:lnTo>
                  <a:lnTo>
                    <a:pt x="2968" y="3565"/>
                  </a:lnTo>
                  <a:lnTo>
                    <a:pt x="3006" y="3524"/>
                  </a:lnTo>
                  <a:lnTo>
                    <a:pt x="3044" y="3483"/>
                  </a:lnTo>
                  <a:lnTo>
                    <a:pt x="3081" y="3443"/>
                  </a:lnTo>
                  <a:lnTo>
                    <a:pt x="3117" y="3401"/>
                  </a:lnTo>
                  <a:lnTo>
                    <a:pt x="3154" y="3359"/>
                  </a:lnTo>
                  <a:lnTo>
                    <a:pt x="3189" y="3316"/>
                  </a:lnTo>
                  <a:lnTo>
                    <a:pt x="3225" y="3273"/>
                  </a:lnTo>
                  <a:lnTo>
                    <a:pt x="3260" y="3230"/>
                  </a:lnTo>
                  <a:lnTo>
                    <a:pt x="3295" y="3186"/>
                  </a:lnTo>
                  <a:lnTo>
                    <a:pt x="3329" y="3141"/>
                  </a:lnTo>
                  <a:lnTo>
                    <a:pt x="3362" y="3096"/>
                  </a:lnTo>
                  <a:lnTo>
                    <a:pt x="3396" y="3051"/>
                  </a:lnTo>
                  <a:lnTo>
                    <a:pt x="3428" y="3005"/>
                  </a:lnTo>
                  <a:lnTo>
                    <a:pt x="3461" y="2958"/>
                  </a:lnTo>
                  <a:lnTo>
                    <a:pt x="3492" y="2912"/>
                  </a:lnTo>
                  <a:lnTo>
                    <a:pt x="3523" y="2865"/>
                  </a:lnTo>
                  <a:lnTo>
                    <a:pt x="3554" y="2817"/>
                  </a:lnTo>
                  <a:lnTo>
                    <a:pt x="3584" y="2770"/>
                  </a:lnTo>
                  <a:lnTo>
                    <a:pt x="3613" y="2721"/>
                  </a:lnTo>
                  <a:lnTo>
                    <a:pt x="3643" y="2672"/>
                  </a:lnTo>
                  <a:lnTo>
                    <a:pt x="3671" y="2623"/>
                  </a:lnTo>
                  <a:lnTo>
                    <a:pt x="3699" y="2573"/>
                  </a:lnTo>
                  <a:lnTo>
                    <a:pt x="3727" y="2523"/>
                  </a:lnTo>
                  <a:lnTo>
                    <a:pt x="3754" y="2473"/>
                  </a:lnTo>
                  <a:lnTo>
                    <a:pt x="3780" y="2422"/>
                  </a:lnTo>
                  <a:lnTo>
                    <a:pt x="3807" y="2372"/>
                  </a:lnTo>
                  <a:lnTo>
                    <a:pt x="3832" y="2320"/>
                  </a:lnTo>
                  <a:lnTo>
                    <a:pt x="3857" y="2267"/>
                  </a:lnTo>
                  <a:lnTo>
                    <a:pt x="3882" y="2215"/>
                  </a:lnTo>
                  <a:lnTo>
                    <a:pt x="3906" y="2162"/>
                  </a:lnTo>
                  <a:lnTo>
                    <a:pt x="3929" y="2109"/>
                  </a:lnTo>
                  <a:lnTo>
                    <a:pt x="3951" y="2056"/>
                  </a:lnTo>
                  <a:lnTo>
                    <a:pt x="3974" y="2002"/>
                  </a:lnTo>
                  <a:lnTo>
                    <a:pt x="3995" y="1949"/>
                  </a:lnTo>
                  <a:lnTo>
                    <a:pt x="4016" y="1893"/>
                  </a:lnTo>
                  <a:lnTo>
                    <a:pt x="4036" y="1839"/>
                  </a:lnTo>
                  <a:lnTo>
                    <a:pt x="4057" y="1783"/>
                  </a:lnTo>
                  <a:lnTo>
                    <a:pt x="4076" y="1728"/>
                  </a:lnTo>
                  <a:lnTo>
                    <a:pt x="4095" y="1673"/>
                  </a:lnTo>
                  <a:lnTo>
                    <a:pt x="4112" y="1616"/>
                  </a:lnTo>
                  <a:lnTo>
                    <a:pt x="4131" y="1561"/>
                  </a:lnTo>
                  <a:lnTo>
                    <a:pt x="4147" y="1503"/>
                  </a:lnTo>
                  <a:lnTo>
                    <a:pt x="4163" y="1446"/>
                  </a:lnTo>
                  <a:lnTo>
                    <a:pt x="4179" y="1389"/>
                  </a:lnTo>
                  <a:lnTo>
                    <a:pt x="4194" y="1331"/>
                  </a:lnTo>
                  <a:lnTo>
                    <a:pt x="4208" y="1273"/>
                  </a:lnTo>
                  <a:lnTo>
                    <a:pt x="4223" y="1216"/>
                  </a:lnTo>
                  <a:lnTo>
                    <a:pt x="4236" y="1157"/>
                  </a:lnTo>
                  <a:lnTo>
                    <a:pt x="4248" y="1098"/>
                  </a:lnTo>
                  <a:lnTo>
                    <a:pt x="4260" y="1039"/>
                  </a:lnTo>
                  <a:lnTo>
                    <a:pt x="4271" y="980"/>
                  </a:lnTo>
                  <a:lnTo>
                    <a:pt x="4281" y="921"/>
                  </a:lnTo>
                  <a:lnTo>
                    <a:pt x="4291" y="861"/>
                  </a:lnTo>
                  <a:lnTo>
                    <a:pt x="4301" y="801"/>
                  </a:lnTo>
                  <a:lnTo>
                    <a:pt x="4310" y="741"/>
                  </a:lnTo>
                  <a:lnTo>
                    <a:pt x="4318" y="680"/>
                  </a:lnTo>
                  <a:lnTo>
                    <a:pt x="4325" y="620"/>
                  </a:lnTo>
                  <a:lnTo>
                    <a:pt x="4332" y="559"/>
                  </a:lnTo>
                  <a:lnTo>
                    <a:pt x="4337" y="498"/>
                  </a:lnTo>
                  <a:lnTo>
                    <a:pt x="4343" y="435"/>
                  </a:lnTo>
                  <a:lnTo>
                    <a:pt x="4347" y="374"/>
                  </a:lnTo>
                  <a:lnTo>
                    <a:pt x="4351" y="312"/>
                  </a:lnTo>
                  <a:lnTo>
                    <a:pt x="4354" y="251"/>
                  </a:lnTo>
                  <a:lnTo>
                    <a:pt x="4356" y="188"/>
                  </a:lnTo>
                  <a:lnTo>
                    <a:pt x="4358" y="125"/>
                  </a:lnTo>
                  <a:lnTo>
                    <a:pt x="4359" y="63"/>
                  </a:lnTo>
                  <a:lnTo>
                    <a:pt x="4360" y="0"/>
                  </a:lnTo>
                  <a:lnTo>
                    <a:pt x="4269" y="0"/>
                  </a:lnTo>
                  <a:lnTo>
                    <a:pt x="4268" y="62"/>
                  </a:lnTo>
                  <a:lnTo>
                    <a:pt x="4267" y="123"/>
                  </a:lnTo>
                  <a:lnTo>
                    <a:pt x="4266" y="184"/>
                  </a:lnTo>
                  <a:lnTo>
                    <a:pt x="4263" y="245"/>
                  </a:lnTo>
                  <a:lnTo>
                    <a:pt x="4260" y="306"/>
                  </a:lnTo>
                  <a:lnTo>
                    <a:pt x="4256" y="366"/>
                  </a:lnTo>
                  <a:lnTo>
                    <a:pt x="4252" y="427"/>
                  </a:lnTo>
                  <a:lnTo>
                    <a:pt x="4247" y="487"/>
                  </a:lnTo>
                  <a:lnTo>
                    <a:pt x="4241" y="547"/>
                  </a:lnTo>
                  <a:lnTo>
                    <a:pt x="4235" y="606"/>
                  </a:lnTo>
                  <a:lnTo>
                    <a:pt x="4228" y="666"/>
                  </a:lnTo>
                  <a:lnTo>
                    <a:pt x="4220" y="725"/>
                  </a:lnTo>
                  <a:lnTo>
                    <a:pt x="4212" y="784"/>
                  </a:lnTo>
                  <a:lnTo>
                    <a:pt x="4201" y="842"/>
                  </a:lnTo>
                  <a:lnTo>
                    <a:pt x="4192" y="901"/>
                  </a:lnTo>
                  <a:lnTo>
                    <a:pt x="4182" y="960"/>
                  </a:lnTo>
                  <a:lnTo>
                    <a:pt x="4171" y="1018"/>
                  </a:lnTo>
                  <a:lnTo>
                    <a:pt x="4159" y="1075"/>
                  </a:lnTo>
                  <a:lnTo>
                    <a:pt x="4147" y="1133"/>
                  </a:lnTo>
                  <a:lnTo>
                    <a:pt x="4135" y="1190"/>
                  </a:lnTo>
                  <a:lnTo>
                    <a:pt x="4120" y="1247"/>
                  </a:lnTo>
                  <a:lnTo>
                    <a:pt x="4106" y="1304"/>
                  </a:lnTo>
                  <a:lnTo>
                    <a:pt x="4092" y="1360"/>
                  </a:lnTo>
                  <a:lnTo>
                    <a:pt x="4076" y="1416"/>
                  </a:lnTo>
                  <a:lnTo>
                    <a:pt x="4061" y="1472"/>
                  </a:lnTo>
                  <a:lnTo>
                    <a:pt x="4043" y="1528"/>
                  </a:lnTo>
                  <a:lnTo>
                    <a:pt x="4027" y="1582"/>
                  </a:lnTo>
                  <a:lnTo>
                    <a:pt x="4009" y="1638"/>
                  </a:lnTo>
                  <a:lnTo>
                    <a:pt x="3991" y="1692"/>
                  </a:lnTo>
                  <a:lnTo>
                    <a:pt x="3972" y="1746"/>
                  </a:lnTo>
                  <a:lnTo>
                    <a:pt x="3952" y="1800"/>
                  </a:lnTo>
                  <a:lnTo>
                    <a:pt x="3932" y="1854"/>
                  </a:lnTo>
                  <a:lnTo>
                    <a:pt x="3912" y="1908"/>
                  </a:lnTo>
                  <a:lnTo>
                    <a:pt x="3891" y="1960"/>
                  </a:lnTo>
                  <a:lnTo>
                    <a:pt x="3869" y="2013"/>
                  </a:lnTo>
                  <a:lnTo>
                    <a:pt x="3847" y="2065"/>
                  </a:lnTo>
                  <a:lnTo>
                    <a:pt x="3824" y="2117"/>
                  </a:lnTo>
                  <a:lnTo>
                    <a:pt x="3801" y="2169"/>
                  </a:lnTo>
                  <a:lnTo>
                    <a:pt x="3776" y="2220"/>
                  </a:lnTo>
                  <a:lnTo>
                    <a:pt x="3752" y="2271"/>
                  </a:lnTo>
                  <a:lnTo>
                    <a:pt x="3728" y="2321"/>
                  </a:lnTo>
                  <a:lnTo>
                    <a:pt x="3702" y="2372"/>
                  </a:lnTo>
                  <a:lnTo>
                    <a:pt x="3676" y="2421"/>
                  </a:lnTo>
                  <a:lnTo>
                    <a:pt x="3650" y="2470"/>
                  </a:lnTo>
                  <a:lnTo>
                    <a:pt x="3622" y="2520"/>
                  </a:lnTo>
                  <a:lnTo>
                    <a:pt x="3595" y="2568"/>
                  </a:lnTo>
                  <a:lnTo>
                    <a:pt x="3567" y="2616"/>
                  </a:lnTo>
                  <a:lnTo>
                    <a:pt x="3538" y="2664"/>
                  </a:lnTo>
                  <a:lnTo>
                    <a:pt x="3509" y="2711"/>
                  </a:lnTo>
                  <a:lnTo>
                    <a:pt x="3480" y="2758"/>
                  </a:lnTo>
                  <a:lnTo>
                    <a:pt x="3449" y="2805"/>
                  </a:lnTo>
                  <a:lnTo>
                    <a:pt x="3419" y="2851"/>
                  </a:lnTo>
                  <a:lnTo>
                    <a:pt x="3388" y="2897"/>
                  </a:lnTo>
                  <a:lnTo>
                    <a:pt x="3356" y="2942"/>
                  </a:lnTo>
                  <a:lnTo>
                    <a:pt x="3325" y="2987"/>
                  </a:lnTo>
                  <a:lnTo>
                    <a:pt x="3292" y="3031"/>
                  </a:lnTo>
                  <a:lnTo>
                    <a:pt x="3259" y="3075"/>
                  </a:lnTo>
                  <a:lnTo>
                    <a:pt x="3226" y="3119"/>
                  </a:lnTo>
                  <a:lnTo>
                    <a:pt x="3192" y="3162"/>
                  </a:lnTo>
                  <a:lnTo>
                    <a:pt x="3158" y="3205"/>
                  </a:lnTo>
                  <a:lnTo>
                    <a:pt x="3123" y="3247"/>
                  </a:lnTo>
                  <a:lnTo>
                    <a:pt x="3088" y="3289"/>
                  </a:lnTo>
                  <a:lnTo>
                    <a:pt x="3053" y="3329"/>
                  </a:lnTo>
                  <a:lnTo>
                    <a:pt x="3016" y="3370"/>
                  </a:lnTo>
                  <a:lnTo>
                    <a:pt x="2980" y="3411"/>
                  </a:lnTo>
                  <a:lnTo>
                    <a:pt x="2943" y="3450"/>
                  </a:lnTo>
                  <a:lnTo>
                    <a:pt x="2906" y="3490"/>
                  </a:lnTo>
                  <a:lnTo>
                    <a:pt x="2867" y="3528"/>
                  </a:lnTo>
                  <a:lnTo>
                    <a:pt x="2830" y="3567"/>
                  </a:lnTo>
                  <a:lnTo>
                    <a:pt x="2791" y="3604"/>
                  </a:lnTo>
                  <a:lnTo>
                    <a:pt x="2752" y="3642"/>
                  </a:lnTo>
                  <a:lnTo>
                    <a:pt x="2713" y="3679"/>
                  </a:lnTo>
                  <a:lnTo>
                    <a:pt x="2673" y="3715"/>
                  </a:lnTo>
                  <a:lnTo>
                    <a:pt x="2633" y="3750"/>
                  </a:lnTo>
                  <a:lnTo>
                    <a:pt x="2592" y="3785"/>
                  </a:lnTo>
                  <a:lnTo>
                    <a:pt x="2552" y="3820"/>
                  </a:lnTo>
                  <a:lnTo>
                    <a:pt x="2510" y="3854"/>
                  </a:lnTo>
                  <a:lnTo>
                    <a:pt x="2469" y="3888"/>
                  </a:lnTo>
                  <a:lnTo>
                    <a:pt x="2426" y="3921"/>
                  </a:lnTo>
                  <a:lnTo>
                    <a:pt x="2384" y="3954"/>
                  </a:lnTo>
                  <a:lnTo>
                    <a:pt x="2341" y="3985"/>
                  </a:lnTo>
                  <a:lnTo>
                    <a:pt x="2299" y="4017"/>
                  </a:lnTo>
                  <a:lnTo>
                    <a:pt x="2255" y="4048"/>
                  </a:lnTo>
                  <a:lnTo>
                    <a:pt x="2211" y="4078"/>
                  </a:lnTo>
                  <a:lnTo>
                    <a:pt x="2167" y="4108"/>
                  </a:lnTo>
                  <a:lnTo>
                    <a:pt x="2122" y="4137"/>
                  </a:lnTo>
                  <a:lnTo>
                    <a:pt x="2077" y="4165"/>
                  </a:lnTo>
                  <a:lnTo>
                    <a:pt x="2032" y="4193"/>
                  </a:lnTo>
                  <a:lnTo>
                    <a:pt x="1987" y="4221"/>
                  </a:lnTo>
                  <a:lnTo>
                    <a:pt x="1940" y="4247"/>
                  </a:lnTo>
                  <a:lnTo>
                    <a:pt x="1895" y="4273"/>
                  </a:lnTo>
                  <a:lnTo>
                    <a:pt x="1848" y="4299"/>
                  </a:lnTo>
                  <a:lnTo>
                    <a:pt x="1802" y="4324"/>
                  </a:lnTo>
                  <a:lnTo>
                    <a:pt x="1754" y="4347"/>
                  </a:lnTo>
                  <a:lnTo>
                    <a:pt x="1706" y="4371"/>
                  </a:lnTo>
                  <a:lnTo>
                    <a:pt x="1659" y="4395"/>
                  </a:lnTo>
                  <a:lnTo>
                    <a:pt x="1611" y="4416"/>
                  </a:lnTo>
                  <a:lnTo>
                    <a:pt x="1563" y="4438"/>
                  </a:lnTo>
                  <a:lnTo>
                    <a:pt x="1514" y="4459"/>
                  </a:lnTo>
                  <a:lnTo>
                    <a:pt x="1466" y="4480"/>
                  </a:lnTo>
                  <a:lnTo>
                    <a:pt x="1416" y="4500"/>
                  </a:lnTo>
                  <a:lnTo>
                    <a:pt x="1366" y="4519"/>
                  </a:lnTo>
                  <a:lnTo>
                    <a:pt x="1317" y="4537"/>
                  </a:lnTo>
                  <a:lnTo>
                    <a:pt x="1267" y="4555"/>
                  </a:lnTo>
                  <a:lnTo>
                    <a:pt x="1217" y="4572"/>
                  </a:lnTo>
                  <a:lnTo>
                    <a:pt x="1167" y="4588"/>
                  </a:lnTo>
                  <a:lnTo>
                    <a:pt x="1115" y="4604"/>
                  </a:lnTo>
                  <a:lnTo>
                    <a:pt x="1065" y="4620"/>
                  </a:lnTo>
                  <a:lnTo>
                    <a:pt x="1014" y="4633"/>
                  </a:lnTo>
                  <a:lnTo>
                    <a:pt x="963" y="4648"/>
                  </a:lnTo>
                  <a:lnTo>
                    <a:pt x="911" y="4661"/>
                  </a:lnTo>
                  <a:lnTo>
                    <a:pt x="859" y="4673"/>
                  </a:lnTo>
                  <a:lnTo>
                    <a:pt x="807" y="4684"/>
                  </a:lnTo>
                  <a:lnTo>
                    <a:pt x="754" y="4696"/>
                  </a:lnTo>
                  <a:lnTo>
                    <a:pt x="701" y="4706"/>
                  </a:lnTo>
                  <a:lnTo>
                    <a:pt x="649" y="4715"/>
                  </a:lnTo>
                  <a:lnTo>
                    <a:pt x="596" y="4724"/>
                  </a:lnTo>
                  <a:lnTo>
                    <a:pt x="543" y="4732"/>
                  </a:lnTo>
                  <a:lnTo>
                    <a:pt x="489" y="4739"/>
                  </a:lnTo>
                  <a:lnTo>
                    <a:pt x="435" y="4745"/>
                  </a:lnTo>
                  <a:lnTo>
                    <a:pt x="382" y="4751"/>
                  </a:lnTo>
                  <a:lnTo>
                    <a:pt x="328" y="4756"/>
                  </a:lnTo>
                  <a:lnTo>
                    <a:pt x="274" y="4760"/>
                  </a:lnTo>
                  <a:lnTo>
                    <a:pt x="220" y="4763"/>
                  </a:lnTo>
                  <a:lnTo>
                    <a:pt x="165" y="4767"/>
                  </a:lnTo>
                  <a:lnTo>
                    <a:pt x="110" y="4769"/>
                  </a:lnTo>
                  <a:lnTo>
                    <a:pt x="56" y="4769"/>
                  </a:lnTo>
                  <a:lnTo>
                    <a:pt x="0" y="4770"/>
                  </a:lnTo>
                  <a:lnTo>
                    <a:pt x="0" y="4872"/>
                  </a:lnTo>
                  <a:close/>
                </a:path>
              </a:pathLst>
            </a:custGeom>
            <a:solidFill>
              <a:srgbClr val="008F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267" name="Freeform 69"/>
            <p:cNvSpPr>
              <a:spLocks/>
            </p:cNvSpPr>
            <p:nvPr/>
          </p:nvSpPr>
          <p:spPr bwMode="auto">
            <a:xfrm>
              <a:off x="4028" y="2221"/>
              <a:ext cx="726" cy="696"/>
            </a:xfrm>
            <a:custGeom>
              <a:avLst/>
              <a:gdLst>
                <a:gd name="T0" fmla="*/ 0 w 4359"/>
                <a:gd name="T1" fmla="*/ 0 h 4872"/>
                <a:gd name="T2" fmla="*/ 0 w 4359"/>
                <a:gd name="T3" fmla="*/ 0 h 4872"/>
                <a:gd name="T4" fmla="*/ 0 w 4359"/>
                <a:gd name="T5" fmla="*/ 0 h 4872"/>
                <a:gd name="T6" fmla="*/ 0 w 4359"/>
                <a:gd name="T7" fmla="*/ 0 h 4872"/>
                <a:gd name="T8" fmla="*/ 0 w 4359"/>
                <a:gd name="T9" fmla="*/ 0 h 4872"/>
                <a:gd name="T10" fmla="*/ 0 w 4359"/>
                <a:gd name="T11" fmla="*/ 0 h 4872"/>
                <a:gd name="T12" fmla="*/ 0 w 4359"/>
                <a:gd name="T13" fmla="*/ 0 h 4872"/>
                <a:gd name="T14" fmla="*/ 0 w 4359"/>
                <a:gd name="T15" fmla="*/ 0 h 4872"/>
                <a:gd name="T16" fmla="*/ 0 w 4359"/>
                <a:gd name="T17" fmla="*/ 0 h 4872"/>
                <a:gd name="T18" fmla="*/ 0 w 4359"/>
                <a:gd name="T19" fmla="*/ 0 h 4872"/>
                <a:gd name="T20" fmla="*/ 0 w 4359"/>
                <a:gd name="T21" fmla="*/ 0 h 4872"/>
                <a:gd name="T22" fmla="*/ 0 w 4359"/>
                <a:gd name="T23" fmla="*/ 0 h 4872"/>
                <a:gd name="T24" fmla="*/ 0 w 4359"/>
                <a:gd name="T25" fmla="*/ 0 h 4872"/>
                <a:gd name="T26" fmla="*/ 0 w 4359"/>
                <a:gd name="T27" fmla="*/ 0 h 4872"/>
                <a:gd name="T28" fmla="*/ 0 w 4359"/>
                <a:gd name="T29" fmla="*/ 0 h 4872"/>
                <a:gd name="T30" fmla="*/ 0 w 4359"/>
                <a:gd name="T31" fmla="*/ 0 h 4872"/>
                <a:gd name="T32" fmla="*/ 0 w 4359"/>
                <a:gd name="T33" fmla="*/ 0 h 4872"/>
                <a:gd name="T34" fmla="*/ 0 w 4359"/>
                <a:gd name="T35" fmla="*/ 0 h 4872"/>
                <a:gd name="T36" fmla="*/ 0 w 4359"/>
                <a:gd name="T37" fmla="*/ 0 h 4872"/>
                <a:gd name="T38" fmla="*/ 0 w 4359"/>
                <a:gd name="T39" fmla="*/ 0 h 4872"/>
                <a:gd name="T40" fmla="*/ 0 w 4359"/>
                <a:gd name="T41" fmla="*/ 0 h 4872"/>
                <a:gd name="T42" fmla="*/ 0 w 4359"/>
                <a:gd name="T43" fmla="*/ 0 h 4872"/>
                <a:gd name="T44" fmla="*/ 0 w 4359"/>
                <a:gd name="T45" fmla="*/ 0 h 4872"/>
                <a:gd name="T46" fmla="*/ 0 w 4359"/>
                <a:gd name="T47" fmla="*/ 0 h 4872"/>
                <a:gd name="T48" fmla="*/ 0 w 4359"/>
                <a:gd name="T49" fmla="*/ 0 h 4872"/>
                <a:gd name="T50" fmla="*/ 0 w 4359"/>
                <a:gd name="T51" fmla="*/ 0 h 4872"/>
                <a:gd name="T52" fmla="*/ 0 w 4359"/>
                <a:gd name="T53" fmla="*/ 0 h 4872"/>
                <a:gd name="T54" fmla="*/ 0 w 4359"/>
                <a:gd name="T55" fmla="*/ 0 h 4872"/>
                <a:gd name="T56" fmla="*/ 0 w 4359"/>
                <a:gd name="T57" fmla="*/ 0 h 4872"/>
                <a:gd name="T58" fmla="*/ 0 w 4359"/>
                <a:gd name="T59" fmla="*/ 0 h 4872"/>
                <a:gd name="T60" fmla="*/ 0 w 4359"/>
                <a:gd name="T61" fmla="*/ 0 h 4872"/>
                <a:gd name="T62" fmla="*/ 0 w 4359"/>
                <a:gd name="T63" fmla="*/ 0 h 4872"/>
                <a:gd name="T64" fmla="*/ 0 w 4359"/>
                <a:gd name="T65" fmla="*/ 0 h 4872"/>
                <a:gd name="T66" fmla="*/ 0 w 4359"/>
                <a:gd name="T67" fmla="*/ 0 h 4872"/>
                <a:gd name="T68" fmla="*/ 0 w 4359"/>
                <a:gd name="T69" fmla="*/ 0 h 4872"/>
                <a:gd name="T70" fmla="*/ 0 w 4359"/>
                <a:gd name="T71" fmla="*/ 0 h 4872"/>
                <a:gd name="T72" fmla="*/ 0 w 4359"/>
                <a:gd name="T73" fmla="*/ 0 h 4872"/>
                <a:gd name="T74" fmla="*/ 0 w 4359"/>
                <a:gd name="T75" fmla="*/ 0 h 4872"/>
                <a:gd name="T76" fmla="*/ 0 w 4359"/>
                <a:gd name="T77" fmla="*/ 0 h 4872"/>
                <a:gd name="T78" fmla="*/ 0 w 4359"/>
                <a:gd name="T79" fmla="*/ 0 h 4872"/>
                <a:gd name="T80" fmla="*/ 0 w 4359"/>
                <a:gd name="T81" fmla="*/ 0 h 4872"/>
                <a:gd name="T82" fmla="*/ 0 w 4359"/>
                <a:gd name="T83" fmla="*/ 0 h 4872"/>
                <a:gd name="T84" fmla="*/ 0 w 4359"/>
                <a:gd name="T85" fmla="*/ 0 h 4872"/>
                <a:gd name="T86" fmla="*/ 0 w 4359"/>
                <a:gd name="T87" fmla="*/ 0 h 4872"/>
                <a:gd name="T88" fmla="*/ 0 w 4359"/>
                <a:gd name="T89" fmla="*/ 0 h 4872"/>
                <a:gd name="T90" fmla="*/ 0 w 4359"/>
                <a:gd name="T91" fmla="*/ 0 h 4872"/>
                <a:gd name="T92" fmla="*/ 0 w 4359"/>
                <a:gd name="T93" fmla="*/ 0 h 4872"/>
                <a:gd name="T94" fmla="*/ 0 w 4359"/>
                <a:gd name="T95" fmla="*/ 0 h 4872"/>
                <a:gd name="T96" fmla="*/ 0 w 4359"/>
                <a:gd name="T97" fmla="*/ 0 h 4872"/>
                <a:gd name="T98" fmla="*/ 0 w 4359"/>
                <a:gd name="T99" fmla="*/ 0 h 4872"/>
                <a:gd name="T100" fmla="*/ 0 w 4359"/>
                <a:gd name="T101" fmla="*/ 0 h 4872"/>
                <a:gd name="T102" fmla="*/ 0 w 4359"/>
                <a:gd name="T103" fmla="*/ 0 h 487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359"/>
                <a:gd name="T157" fmla="*/ 0 h 4872"/>
                <a:gd name="T158" fmla="*/ 4359 w 4359"/>
                <a:gd name="T159" fmla="*/ 4872 h 487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359" h="4872">
                  <a:moveTo>
                    <a:pt x="0" y="0"/>
                  </a:moveTo>
                  <a:lnTo>
                    <a:pt x="0" y="0"/>
                  </a:lnTo>
                  <a:lnTo>
                    <a:pt x="0" y="63"/>
                  </a:lnTo>
                  <a:lnTo>
                    <a:pt x="1" y="125"/>
                  </a:lnTo>
                  <a:lnTo>
                    <a:pt x="3" y="188"/>
                  </a:lnTo>
                  <a:lnTo>
                    <a:pt x="6" y="251"/>
                  </a:lnTo>
                  <a:lnTo>
                    <a:pt x="9" y="312"/>
                  </a:lnTo>
                  <a:lnTo>
                    <a:pt x="13" y="374"/>
                  </a:lnTo>
                  <a:lnTo>
                    <a:pt x="17" y="435"/>
                  </a:lnTo>
                  <a:lnTo>
                    <a:pt x="22" y="498"/>
                  </a:lnTo>
                  <a:lnTo>
                    <a:pt x="28" y="559"/>
                  </a:lnTo>
                  <a:lnTo>
                    <a:pt x="35" y="620"/>
                  </a:lnTo>
                  <a:lnTo>
                    <a:pt x="42" y="680"/>
                  </a:lnTo>
                  <a:lnTo>
                    <a:pt x="50" y="741"/>
                  </a:lnTo>
                  <a:lnTo>
                    <a:pt x="58" y="801"/>
                  </a:lnTo>
                  <a:lnTo>
                    <a:pt x="68" y="861"/>
                  </a:lnTo>
                  <a:lnTo>
                    <a:pt x="78" y="921"/>
                  </a:lnTo>
                  <a:lnTo>
                    <a:pt x="89" y="980"/>
                  </a:lnTo>
                  <a:lnTo>
                    <a:pt x="100" y="1039"/>
                  </a:lnTo>
                  <a:lnTo>
                    <a:pt x="112" y="1098"/>
                  </a:lnTo>
                  <a:lnTo>
                    <a:pt x="124" y="1157"/>
                  </a:lnTo>
                  <a:lnTo>
                    <a:pt x="137" y="1216"/>
                  </a:lnTo>
                  <a:lnTo>
                    <a:pt x="152" y="1273"/>
                  </a:lnTo>
                  <a:lnTo>
                    <a:pt x="166" y="1331"/>
                  </a:lnTo>
                  <a:lnTo>
                    <a:pt x="181" y="1389"/>
                  </a:lnTo>
                  <a:lnTo>
                    <a:pt x="196" y="1446"/>
                  </a:lnTo>
                  <a:lnTo>
                    <a:pt x="212" y="1503"/>
                  </a:lnTo>
                  <a:lnTo>
                    <a:pt x="229" y="1561"/>
                  </a:lnTo>
                  <a:lnTo>
                    <a:pt x="247" y="1616"/>
                  </a:lnTo>
                  <a:lnTo>
                    <a:pt x="265" y="1673"/>
                  </a:lnTo>
                  <a:lnTo>
                    <a:pt x="283" y="1728"/>
                  </a:lnTo>
                  <a:lnTo>
                    <a:pt x="302" y="1783"/>
                  </a:lnTo>
                  <a:lnTo>
                    <a:pt x="323" y="1839"/>
                  </a:lnTo>
                  <a:lnTo>
                    <a:pt x="343" y="1893"/>
                  </a:lnTo>
                  <a:lnTo>
                    <a:pt x="364" y="1949"/>
                  </a:lnTo>
                  <a:lnTo>
                    <a:pt x="385" y="2002"/>
                  </a:lnTo>
                  <a:lnTo>
                    <a:pt x="408" y="2056"/>
                  </a:lnTo>
                  <a:lnTo>
                    <a:pt x="431" y="2109"/>
                  </a:lnTo>
                  <a:lnTo>
                    <a:pt x="454" y="2162"/>
                  </a:lnTo>
                  <a:lnTo>
                    <a:pt x="477" y="2215"/>
                  </a:lnTo>
                  <a:lnTo>
                    <a:pt x="502" y="2267"/>
                  </a:lnTo>
                  <a:lnTo>
                    <a:pt x="527" y="2320"/>
                  </a:lnTo>
                  <a:lnTo>
                    <a:pt x="552" y="2372"/>
                  </a:lnTo>
                  <a:lnTo>
                    <a:pt x="579" y="2422"/>
                  </a:lnTo>
                  <a:lnTo>
                    <a:pt x="605" y="2473"/>
                  </a:lnTo>
                  <a:lnTo>
                    <a:pt x="632" y="2523"/>
                  </a:lnTo>
                  <a:lnTo>
                    <a:pt x="660" y="2573"/>
                  </a:lnTo>
                  <a:lnTo>
                    <a:pt x="688" y="2623"/>
                  </a:lnTo>
                  <a:lnTo>
                    <a:pt x="717" y="2672"/>
                  </a:lnTo>
                  <a:lnTo>
                    <a:pt x="746" y="2721"/>
                  </a:lnTo>
                  <a:lnTo>
                    <a:pt x="776" y="2770"/>
                  </a:lnTo>
                  <a:lnTo>
                    <a:pt x="805" y="2817"/>
                  </a:lnTo>
                  <a:lnTo>
                    <a:pt x="837" y="2865"/>
                  </a:lnTo>
                  <a:lnTo>
                    <a:pt x="868" y="2912"/>
                  </a:lnTo>
                  <a:lnTo>
                    <a:pt x="900" y="2958"/>
                  </a:lnTo>
                  <a:lnTo>
                    <a:pt x="932" y="3005"/>
                  </a:lnTo>
                  <a:lnTo>
                    <a:pt x="964" y="3051"/>
                  </a:lnTo>
                  <a:lnTo>
                    <a:pt x="998" y="3096"/>
                  </a:lnTo>
                  <a:lnTo>
                    <a:pt x="1031" y="3141"/>
                  </a:lnTo>
                  <a:lnTo>
                    <a:pt x="1066" y="3186"/>
                  </a:lnTo>
                  <a:lnTo>
                    <a:pt x="1100" y="3230"/>
                  </a:lnTo>
                  <a:lnTo>
                    <a:pt x="1134" y="3273"/>
                  </a:lnTo>
                  <a:lnTo>
                    <a:pt x="1170" y="3316"/>
                  </a:lnTo>
                  <a:lnTo>
                    <a:pt x="1206" y="3359"/>
                  </a:lnTo>
                  <a:lnTo>
                    <a:pt x="1243" y="3401"/>
                  </a:lnTo>
                  <a:lnTo>
                    <a:pt x="1279" y="3443"/>
                  </a:lnTo>
                  <a:lnTo>
                    <a:pt x="1317" y="3483"/>
                  </a:lnTo>
                  <a:lnTo>
                    <a:pt x="1354" y="3524"/>
                  </a:lnTo>
                  <a:lnTo>
                    <a:pt x="1392" y="3565"/>
                  </a:lnTo>
                  <a:lnTo>
                    <a:pt x="1431" y="3604"/>
                  </a:lnTo>
                  <a:lnTo>
                    <a:pt x="1469" y="3643"/>
                  </a:lnTo>
                  <a:lnTo>
                    <a:pt x="1509" y="3681"/>
                  </a:lnTo>
                  <a:lnTo>
                    <a:pt x="1548" y="3720"/>
                  </a:lnTo>
                  <a:lnTo>
                    <a:pt x="1589" y="3757"/>
                  </a:lnTo>
                  <a:lnTo>
                    <a:pt x="1629" y="3794"/>
                  </a:lnTo>
                  <a:lnTo>
                    <a:pt x="1671" y="3830"/>
                  </a:lnTo>
                  <a:lnTo>
                    <a:pt x="1712" y="3867"/>
                  </a:lnTo>
                  <a:lnTo>
                    <a:pt x="1754" y="3902"/>
                  </a:lnTo>
                  <a:lnTo>
                    <a:pt x="1796" y="3937"/>
                  </a:lnTo>
                  <a:lnTo>
                    <a:pt x="1839" y="3971"/>
                  </a:lnTo>
                  <a:lnTo>
                    <a:pt x="1881" y="4005"/>
                  </a:lnTo>
                  <a:lnTo>
                    <a:pt x="1925" y="4039"/>
                  </a:lnTo>
                  <a:lnTo>
                    <a:pt x="1968" y="4070"/>
                  </a:lnTo>
                  <a:lnTo>
                    <a:pt x="2012" y="4103"/>
                  </a:lnTo>
                  <a:lnTo>
                    <a:pt x="2056" y="4135"/>
                  </a:lnTo>
                  <a:lnTo>
                    <a:pt x="2102" y="4165"/>
                  </a:lnTo>
                  <a:lnTo>
                    <a:pt x="2146" y="4196"/>
                  </a:lnTo>
                  <a:lnTo>
                    <a:pt x="2192" y="4225"/>
                  </a:lnTo>
                  <a:lnTo>
                    <a:pt x="2238" y="4255"/>
                  </a:lnTo>
                  <a:lnTo>
                    <a:pt x="2284" y="4283"/>
                  </a:lnTo>
                  <a:lnTo>
                    <a:pt x="2331" y="4310"/>
                  </a:lnTo>
                  <a:lnTo>
                    <a:pt x="2377" y="4337"/>
                  </a:lnTo>
                  <a:lnTo>
                    <a:pt x="2425" y="4364"/>
                  </a:lnTo>
                  <a:lnTo>
                    <a:pt x="2472" y="4390"/>
                  </a:lnTo>
                  <a:lnTo>
                    <a:pt x="2520" y="4415"/>
                  </a:lnTo>
                  <a:lnTo>
                    <a:pt x="2568" y="4440"/>
                  </a:lnTo>
                  <a:lnTo>
                    <a:pt x="2616" y="4465"/>
                  </a:lnTo>
                  <a:lnTo>
                    <a:pt x="2666" y="4488"/>
                  </a:lnTo>
                  <a:lnTo>
                    <a:pt x="2714" y="4511"/>
                  </a:lnTo>
                  <a:lnTo>
                    <a:pt x="2764" y="4533"/>
                  </a:lnTo>
                  <a:lnTo>
                    <a:pt x="2813" y="4554"/>
                  </a:lnTo>
                  <a:lnTo>
                    <a:pt x="2863" y="4576"/>
                  </a:lnTo>
                  <a:lnTo>
                    <a:pt x="2913" y="4596"/>
                  </a:lnTo>
                  <a:lnTo>
                    <a:pt x="2963" y="4615"/>
                  </a:lnTo>
                  <a:lnTo>
                    <a:pt x="3014" y="4635"/>
                  </a:lnTo>
                  <a:lnTo>
                    <a:pt x="3066" y="4653"/>
                  </a:lnTo>
                  <a:lnTo>
                    <a:pt x="3116" y="4670"/>
                  </a:lnTo>
                  <a:lnTo>
                    <a:pt x="3168" y="4687"/>
                  </a:lnTo>
                  <a:lnTo>
                    <a:pt x="3220" y="4702"/>
                  </a:lnTo>
                  <a:lnTo>
                    <a:pt x="3272" y="4718"/>
                  </a:lnTo>
                  <a:lnTo>
                    <a:pt x="3325" y="4733"/>
                  </a:lnTo>
                  <a:lnTo>
                    <a:pt x="3377" y="4746"/>
                  </a:lnTo>
                  <a:lnTo>
                    <a:pt x="3430" y="4760"/>
                  </a:lnTo>
                  <a:lnTo>
                    <a:pt x="3483" y="4773"/>
                  </a:lnTo>
                  <a:lnTo>
                    <a:pt x="3536" y="4785"/>
                  </a:lnTo>
                  <a:lnTo>
                    <a:pt x="3590" y="4796"/>
                  </a:lnTo>
                  <a:lnTo>
                    <a:pt x="3643" y="4806"/>
                  </a:lnTo>
                  <a:lnTo>
                    <a:pt x="3697" y="4815"/>
                  </a:lnTo>
                  <a:lnTo>
                    <a:pt x="3751" y="4825"/>
                  </a:lnTo>
                  <a:lnTo>
                    <a:pt x="3805" y="4832"/>
                  </a:lnTo>
                  <a:lnTo>
                    <a:pt x="3860" y="4840"/>
                  </a:lnTo>
                  <a:lnTo>
                    <a:pt x="3915" y="4847"/>
                  </a:lnTo>
                  <a:lnTo>
                    <a:pt x="3969" y="4853"/>
                  </a:lnTo>
                  <a:lnTo>
                    <a:pt x="4025" y="4857"/>
                  </a:lnTo>
                  <a:lnTo>
                    <a:pt x="4080" y="4862"/>
                  </a:lnTo>
                  <a:lnTo>
                    <a:pt x="4135" y="4865"/>
                  </a:lnTo>
                  <a:lnTo>
                    <a:pt x="4191" y="4869"/>
                  </a:lnTo>
                  <a:lnTo>
                    <a:pt x="4248" y="4870"/>
                  </a:lnTo>
                  <a:lnTo>
                    <a:pt x="4303" y="4872"/>
                  </a:lnTo>
                  <a:lnTo>
                    <a:pt x="4359" y="4872"/>
                  </a:lnTo>
                  <a:lnTo>
                    <a:pt x="4359" y="4770"/>
                  </a:lnTo>
                  <a:lnTo>
                    <a:pt x="4304" y="4769"/>
                  </a:lnTo>
                  <a:lnTo>
                    <a:pt x="4250" y="4769"/>
                  </a:lnTo>
                  <a:lnTo>
                    <a:pt x="4195" y="4767"/>
                  </a:lnTo>
                  <a:lnTo>
                    <a:pt x="4140" y="4763"/>
                  </a:lnTo>
                  <a:lnTo>
                    <a:pt x="4086" y="4760"/>
                  </a:lnTo>
                  <a:lnTo>
                    <a:pt x="4032" y="4756"/>
                  </a:lnTo>
                  <a:lnTo>
                    <a:pt x="3977" y="4751"/>
                  </a:lnTo>
                  <a:lnTo>
                    <a:pt x="3924" y="4745"/>
                  </a:lnTo>
                  <a:lnTo>
                    <a:pt x="3870" y="4739"/>
                  </a:lnTo>
                  <a:lnTo>
                    <a:pt x="3817" y="4732"/>
                  </a:lnTo>
                  <a:lnTo>
                    <a:pt x="3764" y="4724"/>
                  </a:lnTo>
                  <a:lnTo>
                    <a:pt x="3710" y="4715"/>
                  </a:lnTo>
                  <a:lnTo>
                    <a:pt x="3658" y="4706"/>
                  </a:lnTo>
                  <a:lnTo>
                    <a:pt x="3605" y="4696"/>
                  </a:lnTo>
                  <a:lnTo>
                    <a:pt x="3553" y="4684"/>
                  </a:lnTo>
                  <a:lnTo>
                    <a:pt x="3501" y="4673"/>
                  </a:lnTo>
                  <a:lnTo>
                    <a:pt x="3449" y="4661"/>
                  </a:lnTo>
                  <a:lnTo>
                    <a:pt x="3397" y="4648"/>
                  </a:lnTo>
                  <a:lnTo>
                    <a:pt x="3346" y="4633"/>
                  </a:lnTo>
                  <a:lnTo>
                    <a:pt x="3295" y="4620"/>
                  </a:lnTo>
                  <a:lnTo>
                    <a:pt x="3244" y="4604"/>
                  </a:lnTo>
                  <a:lnTo>
                    <a:pt x="3193" y="4588"/>
                  </a:lnTo>
                  <a:lnTo>
                    <a:pt x="3142" y="4572"/>
                  </a:lnTo>
                  <a:lnTo>
                    <a:pt x="3093" y="4555"/>
                  </a:lnTo>
                  <a:lnTo>
                    <a:pt x="3042" y="4537"/>
                  </a:lnTo>
                  <a:lnTo>
                    <a:pt x="2993" y="4519"/>
                  </a:lnTo>
                  <a:lnTo>
                    <a:pt x="2943" y="4500"/>
                  </a:lnTo>
                  <a:lnTo>
                    <a:pt x="2894" y="4480"/>
                  </a:lnTo>
                  <a:lnTo>
                    <a:pt x="2846" y="4459"/>
                  </a:lnTo>
                  <a:lnTo>
                    <a:pt x="2797" y="4438"/>
                  </a:lnTo>
                  <a:lnTo>
                    <a:pt x="2749" y="4416"/>
                  </a:lnTo>
                  <a:lnTo>
                    <a:pt x="2700" y="4395"/>
                  </a:lnTo>
                  <a:lnTo>
                    <a:pt x="2653" y="4371"/>
                  </a:lnTo>
                  <a:lnTo>
                    <a:pt x="2605" y="4347"/>
                  </a:lnTo>
                  <a:lnTo>
                    <a:pt x="2558" y="4324"/>
                  </a:lnTo>
                  <a:lnTo>
                    <a:pt x="2512" y="4299"/>
                  </a:lnTo>
                  <a:lnTo>
                    <a:pt x="2465" y="4273"/>
                  </a:lnTo>
                  <a:lnTo>
                    <a:pt x="2419" y="4247"/>
                  </a:lnTo>
                  <a:lnTo>
                    <a:pt x="2373" y="4221"/>
                  </a:lnTo>
                  <a:lnTo>
                    <a:pt x="2328" y="4193"/>
                  </a:lnTo>
                  <a:lnTo>
                    <a:pt x="2282" y="4165"/>
                  </a:lnTo>
                  <a:lnTo>
                    <a:pt x="2238" y="4137"/>
                  </a:lnTo>
                  <a:lnTo>
                    <a:pt x="2193" y="4108"/>
                  </a:lnTo>
                  <a:lnTo>
                    <a:pt x="2149" y="4078"/>
                  </a:lnTo>
                  <a:lnTo>
                    <a:pt x="2105" y="4048"/>
                  </a:lnTo>
                  <a:lnTo>
                    <a:pt x="2061" y="4017"/>
                  </a:lnTo>
                  <a:lnTo>
                    <a:pt x="2018" y="3985"/>
                  </a:lnTo>
                  <a:lnTo>
                    <a:pt x="1975" y="3954"/>
                  </a:lnTo>
                  <a:lnTo>
                    <a:pt x="1933" y="3921"/>
                  </a:lnTo>
                  <a:lnTo>
                    <a:pt x="1891" y="3888"/>
                  </a:lnTo>
                  <a:lnTo>
                    <a:pt x="1849" y="3854"/>
                  </a:lnTo>
                  <a:lnTo>
                    <a:pt x="1808" y="3820"/>
                  </a:lnTo>
                  <a:lnTo>
                    <a:pt x="1767" y="3785"/>
                  </a:lnTo>
                  <a:lnTo>
                    <a:pt x="1726" y="3750"/>
                  </a:lnTo>
                  <a:lnTo>
                    <a:pt x="1687" y="3715"/>
                  </a:lnTo>
                  <a:lnTo>
                    <a:pt x="1646" y="3679"/>
                  </a:lnTo>
                  <a:lnTo>
                    <a:pt x="1608" y="3642"/>
                  </a:lnTo>
                  <a:lnTo>
                    <a:pt x="1569" y="3604"/>
                  </a:lnTo>
                  <a:lnTo>
                    <a:pt x="1530" y="3567"/>
                  </a:lnTo>
                  <a:lnTo>
                    <a:pt x="1492" y="3528"/>
                  </a:lnTo>
                  <a:lnTo>
                    <a:pt x="1454" y="3490"/>
                  </a:lnTo>
                  <a:lnTo>
                    <a:pt x="1417" y="3450"/>
                  </a:lnTo>
                  <a:lnTo>
                    <a:pt x="1380" y="3411"/>
                  </a:lnTo>
                  <a:lnTo>
                    <a:pt x="1344" y="3370"/>
                  </a:lnTo>
                  <a:lnTo>
                    <a:pt x="1307" y="3329"/>
                  </a:lnTo>
                  <a:lnTo>
                    <a:pt x="1272" y="3289"/>
                  </a:lnTo>
                  <a:lnTo>
                    <a:pt x="1237" y="3247"/>
                  </a:lnTo>
                  <a:lnTo>
                    <a:pt x="1202" y="3205"/>
                  </a:lnTo>
                  <a:lnTo>
                    <a:pt x="1168" y="3162"/>
                  </a:lnTo>
                  <a:lnTo>
                    <a:pt x="1134" y="3119"/>
                  </a:lnTo>
                  <a:lnTo>
                    <a:pt x="1101" y="3075"/>
                  </a:lnTo>
                  <a:lnTo>
                    <a:pt x="1068" y="3031"/>
                  </a:lnTo>
                  <a:lnTo>
                    <a:pt x="1035" y="2987"/>
                  </a:lnTo>
                  <a:lnTo>
                    <a:pt x="1003" y="2942"/>
                  </a:lnTo>
                  <a:lnTo>
                    <a:pt x="971" y="2897"/>
                  </a:lnTo>
                  <a:lnTo>
                    <a:pt x="941" y="2851"/>
                  </a:lnTo>
                  <a:lnTo>
                    <a:pt x="910" y="2805"/>
                  </a:lnTo>
                  <a:lnTo>
                    <a:pt x="880" y="2758"/>
                  </a:lnTo>
                  <a:lnTo>
                    <a:pt x="851" y="2712"/>
                  </a:lnTo>
                  <a:lnTo>
                    <a:pt x="822" y="2664"/>
                  </a:lnTo>
                  <a:lnTo>
                    <a:pt x="793" y="2616"/>
                  </a:lnTo>
                  <a:lnTo>
                    <a:pt x="765" y="2568"/>
                  </a:lnTo>
                  <a:lnTo>
                    <a:pt x="738" y="2520"/>
                  </a:lnTo>
                  <a:lnTo>
                    <a:pt x="710" y="2470"/>
                  </a:lnTo>
                  <a:lnTo>
                    <a:pt x="684" y="2421"/>
                  </a:lnTo>
                  <a:lnTo>
                    <a:pt x="658" y="2372"/>
                  </a:lnTo>
                  <a:lnTo>
                    <a:pt x="632" y="2321"/>
                  </a:lnTo>
                  <a:lnTo>
                    <a:pt x="607" y="2271"/>
                  </a:lnTo>
                  <a:lnTo>
                    <a:pt x="583" y="2220"/>
                  </a:lnTo>
                  <a:lnTo>
                    <a:pt x="558" y="2169"/>
                  </a:lnTo>
                  <a:lnTo>
                    <a:pt x="535" y="2117"/>
                  </a:lnTo>
                  <a:lnTo>
                    <a:pt x="513" y="2065"/>
                  </a:lnTo>
                  <a:lnTo>
                    <a:pt x="491" y="2013"/>
                  </a:lnTo>
                  <a:lnTo>
                    <a:pt x="469" y="1960"/>
                  </a:lnTo>
                  <a:lnTo>
                    <a:pt x="448" y="1908"/>
                  </a:lnTo>
                  <a:lnTo>
                    <a:pt x="427" y="1854"/>
                  </a:lnTo>
                  <a:lnTo>
                    <a:pt x="407" y="1800"/>
                  </a:lnTo>
                  <a:lnTo>
                    <a:pt x="387" y="1746"/>
                  </a:lnTo>
                  <a:lnTo>
                    <a:pt x="369" y="1692"/>
                  </a:lnTo>
                  <a:lnTo>
                    <a:pt x="351" y="1638"/>
                  </a:lnTo>
                  <a:lnTo>
                    <a:pt x="333" y="1582"/>
                  </a:lnTo>
                  <a:lnTo>
                    <a:pt x="316" y="1528"/>
                  </a:lnTo>
                  <a:lnTo>
                    <a:pt x="299" y="1472"/>
                  </a:lnTo>
                  <a:lnTo>
                    <a:pt x="283" y="1416"/>
                  </a:lnTo>
                  <a:lnTo>
                    <a:pt x="268" y="1360"/>
                  </a:lnTo>
                  <a:lnTo>
                    <a:pt x="253" y="1304"/>
                  </a:lnTo>
                  <a:lnTo>
                    <a:pt x="240" y="1247"/>
                  </a:lnTo>
                  <a:lnTo>
                    <a:pt x="225" y="1190"/>
                  </a:lnTo>
                  <a:lnTo>
                    <a:pt x="212" y="1133"/>
                  </a:lnTo>
                  <a:lnTo>
                    <a:pt x="200" y="1075"/>
                  </a:lnTo>
                  <a:lnTo>
                    <a:pt x="189" y="1018"/>
                  </a:lnTo>
                  <a:lnTo>
                    <a:pt x="178" y="960"/>
                  </a:lnTo>
                  <a:lnTo>
                    <a:pt x="168" y="901"/>
                  </a:lnTo>
                  <a:lnTo>
                    <a:pt x="158" y="842"/>
                  </a:lnTo>
                  <a:lnTo>
                    <a:pt x="149" y="784"/>
                  </a:lnTo>
                  <a:lnTo>
                    <a:pt x="140" y="725"/>
                  </a:lnTo>
                  <a:lnTo>
                    <a:pt x="132" y="666"/>
                  </a:lnTo>
                  <a:lnTo>
                    <a:pt x="125" y="606"/>
                  </a:lnTo>
                  <a:lnTo>
                    <a:pt x="119" y="547"/>
                  </a:lnTo>
                  <a:lnTo>
                    <a:pt x="113" y="487"/>
                  </a:lnTo>
                  <a:lnTo>
                    <a:pt x="108" y="427"/>
                  </a:lnTo>
                  <a:lnTo>
                    <a:pt x="103" y="366"/>
                  </a:lnTo>
                  <a:lnTo>
                    <a:pt x="100" y="306"/>
                  </a:lnTo>
                  <a:lnTo>
                    <a:pt x="96" y="245"/>
                  </a:lnTo>
                  <a:lnTo>
                    <a:pt x="94" y="184"/>
                  </a:lnTo>
                  <a:lnTo>
                    <a:pt x="92" y="123"/>
                  </a:lnTo>
                  <a:lnTo>
                    <a:pt x="91" y="62"/>
                  </a:lnTo>
                  <a:lnTo>
                    <a:pt x="9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F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268" name="Freeform 70"/>
            <p:cNvSpPr>
              <a:spLocks/>
            </p:cNvSpPr>
            <p:nvPr/>
          </p:nvSpPr>
          <p:spPr bwMode="auto">
            <a:xfrm>
              <a:off x="4028" y="1525"/>
              <a:ext cx="726" cy="696"/>
            </a:xfrm>
            <a:custGeom>
              <a:avLst/>
              <a:gdLst>
                <a:gd name="T0" fmla="*/ 0 w 4359"/>
                <a:gd name="T1" fmla="*/ 0 h 4871"/>
                <a:gd name="T2" fmla="*/ 0 w 4359"/>
                <a:gd name="T3" fmla="*/ 0 h 4871"/>
                <a:gd name="T4" fmla="*/ 0 w 4359"/>
                <a:gd name="T5" fmla="*/ 0 h 4871"/>
                <a:gd name="T6" fmla="*/ 0 w 4359"/>
                <a:gd name="T7" fmla="*/ 0 h 4871"/>
                <a:gd name="T8" fmla="*/ 0 w 4359"/>
                <a:gd name="T9" fmla="*/ 0 h 4871"/>
                <a:gd name="T10" fmla="*/ 0 w 4359"/>
                <a:gd name="T11" fmla="*/ 0 h 4871"/>
                <a:gd name="T12" fmla="*/ 0 w 4359"/>
                <a:gd name="T13" fmla="*/ 0 h 4871"/>
                <a:gd name="T14" fmla="*/ 0 w 4359"/>
                <a:gd name="T15" fmla="*/ 0 h 4871"/>
                <a:gd name="T16" fmla="*/ 0 w 4359"/>
                <a:gd name="T17" fmla="*/ 0 h 4871"/>
                <a:gd name="T18" fmla="*/ 0 w 4359"/>
                <a:gd name="T19" fmla="*/ 0 h 4871"/>
                <a:gd name="T20" fmla="*/ 0 w 4359"/>
                <a:gd name="T21" fmla="*/ 0 h 4871"/>
                <a:gd name="T22" fmla="*/ 0 w 4359"/>
                <a:gd name="T23" fmla="*/ 0 h 4871"/>
                <a:gd name="T24" fmla="*/ 0 w 4359"/>
                <a:gd name="T25" fmla="*/ 0 h 4871"/>
                <a:gd name="T26" fmla="*/ 0 w 4359"/>
                <a:gd name="T27" fmla="*/ 0 h 4871"/>
                <a:gd name="T28" fmla="*/ 0 w 4359"/>
                <a:gd name="T29" fmla="*/ 0 h 4871"/>
                <a:gd name="T30" fmla="*/ 0 w 4359"/>
                <a:gd name="T31" fmla="*/ 0 h 4871"/>
                <a:gd name="T32" fmla="*/ 0 w 4359"/>
                <a:gd name="T33" fmla="*/ 0 h 4871"/>
                <a:gd name="T34" fmla="*/ 0 w 4359"/>
                <a:gd name="T35" fmla="*/ 0 h 4871"/>
                <a:gd name="T36" fmla="*/ 0 w 4359"/>
                <a:gd name="T37" fmla="*/ 0 h 4871"/>
                <a:gd name="T38" fmla="*/ 0 w 4359"/>
                <a:gd name="T39" fmla="*/ 0 h 4871"/>
                <a:gd name="T40" fmla="*/ 0 w 4359"/>
                <a:gd name="T41" fmla="*/ 0 h 4871"/>
                <a:gd name="T42" fmla="*/ 0 w 4359"/>
                <a:gd name="T43" fmla="*/ 0 h 4871"/>
                <a:gd name="T44" fmla="*/ 0 w 4359"/>
                <a:gd name="T45" fmla="*/ 0 h 4871"/>
                <a:gd name="T46" fmla="*/ 0 w 4359"/>
                <a:gd name="T47" fmla="*/ 0 h 4871"/>
                <a:gd name="T48" fmla="*/ 0 w 4359"/>
                <a:gd name="T49" fmla="*/ 0 h 4871"/>
                <a:gd name="T50" fmla="*/ 0 w 4359"/>
                <a:gd name="T51" fmla="*/ 0 h 4871"/>
                <a:gd name="T52" fmla="*/ 0 w 4359"/>
                <a:gd name="T53" fmla="*/ 0 h 4871"/>
                <a:gd name="T54" fmla="*/ 0 w 4359"/>
                <a:gd name="T55" fmla="*/ 0 h 4871"/>
                <a:gd name="T56" fmla="*/ 0 w 4359"/>
                <a:gd name="T57" fmla="*/ 0 h 4871"/>
                <a:gd name="T58" fmla="*/ 0 w 4359"/>
                <a:gd name="T59" fmla="*/ 0 h 4871"/>
                <a:gd name="T60" fmla="*/ 0 w 4359"/>
                <a:gd name="T61" fmla="*/ 0 h 4871"/>
                <a:gd name="T62" fmla="*/ 0 w 4359"/>
                <a:gd name="T63" fmla="*/ 0 h 4871"/>
                <a:gd name="T64" fmla="*/ 0 w 4359"/>
                <a:gd name="T65" fmla="*/ 0 h 4871"/>
                <a:gd name="T66" fmla="*/ 0 w 4359"/>
                <a:gd name="T67" fmla="*/ 0 h 4871"/>
                <a:gd name="T68" fmla="*/ 0 w 4359"/>
                <a:gd name="T69" fmla="*/ 0 h 4871"/>
                <a:gd name="T70" fmla="*/ 0 w 4359"/>
                <a:gd name="T71" fmla="*/ 0 h 4871"/>
                <a:gd name="T72" fmla="*/ 0 w 4359"/>
                <a:gd name="T73" fmla="*/ 0 h 4871"/>
                <a:gd name="T74" fmla="*/ 0 w 4359"/>
                <a:gd name="T75" fmla="*/ 0 h 4871"/>
                <a:gd name="T76" fmla="*/ 0 w 4359"/>
                <a:gd name="T77" fmla="*/ 0 h 4871"/>
                <a:gd name="T78" fmla="*/ 0 w 4359"/>
                <a:gd name="T79" fmla="*/ 0 h 4871"/>
                <a:gd name="T80" fmla="*/ 0 w 4359"/>
                <a:gd name="T81" fmla="*/ 0 h 4871"/>
                <a:gd name="T82" fmla="*/ 0 w 4359"/>
                <a:gd name="T83" fmla="*/ 0 h 4871"/>
                <a:gd name="T84" fmla="*/ 0 w 4359"/>
                <a:gd name="T85" fmla="*/ 0 h 4871"/>
                <a:gd name="T86" fmla="*/ 0 w 4359"/>
                <a:gd name="T87" fmla="*/ 0 h 4871"/>
                <a:gd name="T88" fmla="*/ 0 w 4359"/>
                <a:gd name="T89" fmla="*/ 0 h 4871"/>
                <a:gd name="T90" fmla="*/ 0 w 4359"/>
                <a:gd name="T91" fmla="*/ 0 h 4871"/>
                <a:gd name="T92" fmla="*/ 0 w 4359"/>
                <a:gd name="T93" fmla="*/ 0 h 4871"/>
                <a:gd name="T94" fmla="*/ 0 w 4359"/>
                <a:gd name="T95" fmla="*/ 0 h 4871"/>
                <a:gd name="T96" fmla="*/ 0 w 4359"/>
                <a:gd name="T97" fmla="*/ 0 h 4871"/>
                <a:gd name="T98" fmla="*/ 0 w 4359"/>
                <a:gd name="T99" fmla="*/ 0 h 4871"/>
                <a:gd name="T100" fmla="*/ 0 w 4359"/>
                <a:gd name="T101" fmla="*/ 0 h 4871"/>
                <a:gd name="T102" fmla="*/ 0 w 4359"/>
                <a:gd name="T103" fmla="*/ 0 h 487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359"/>
                <a:gd name="T157" fmla="*/ 0 h 4871"/>
                <a:gd name="T158" fmla="*/ 4359 w 4359"/>
                <a:gd name="T159" fmla="*/ 4871 h 487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359" h="4871">
                  <a:moveTo>
                    <a:pt x="4359" y="0"/>
                  </a:moveTo>
                  <a:lnTo>
                    <a:pt x="4359" y="0"/>
                  </a:lnTo>
                  <a:lnTo>
                    <a:pt x="4303" y="0"/>
                  </a:lnTo>
                  <a:lnTo>
                    <a:pt x="4248" y="2"/>
                  </a:lnTo>
                  <a:lnTo>
                    <a:pt x="4191" y="3"/>
                  </a:lnTo>
                  <a:lnTo>
                    <a:pt x="4135" y="7"/>
                  </a:lnTo>
                  <a:lnTo>
                    <a:pt x="4080" y="10"/>
                  </a:lnTo>
                  <a:lnTo>
                    <a:pt x="4025" y="15"/>
                  </a:lnTo>
                  <a:lnTo>
                    <a:pt x="3969" y="19"/>
                  </a:lnTo>
                  <a:lnTo>
                    <a:pt x="3915" y="25"/>
                  </a:lnTo>
                  <a:lnTo>
                    <a:pt x="3860" y="32"/>
                  </a:lnTo>
                  <a:lnTo>
                    <a:pt x="3805" y="40"/>
                  </a:lnTo>
                  <a:lnTo>
                    <a:pt x="3751" y="47"/>
                  </a:lnTo>
                  <a:lnTo>
                    <a:pt x="3697" y="57"/>
                  </a:lnTo>
                  <a:lnTo>
                    <a:pt x="3643" y="66"/>
                  </a:lnTo>
                  <a:lnTo>
                    <a:pt x="3590" y="77"/>
                  </a:lnTo>
                  <a:lnTo>
                    <a:pt x="3536" y="87"/>
                  </a:lnTo>
                  <a:lnTo>
                    <a:pt x="3483" y="100"/>
                  </a:lnTo>
                  <a:lnTo>
                    <a:pt x="3430" y="112"/>
                  </a:lnTo>
                  <a:lnTo>
                    <a:pt x="3377" y="126"/>
                  </a:lnTo>
                  <a:lnTo>
                    <a:pt x="3325" y="139"/>
                  </a:lnTo>
                  <a:lnTo>
                    <a:pt x="3272" y="154"/>
                  </a:lnTo>
                  <a:lnTo>
                    <a:pt x="3220" y="170"/>
                  </a:lnTo>
                  <a:lnTo>
                    <a:pt x="3168" y="185"/>
                  </a:lnTo>
                  <a:lnTo>
                    <a:pt x="3116" y="202"/>
                  </a:lnTo>
                  <a:lnTo>
                    <a:pt x="3066" y="219"/>
                  </a:lnTo>
                  <a:lnTo>
                    <a:pt x="3014" y="237"/>
                  </a:lnTo>
                  <a:lnTo>
                    <a:pt x="2963" y="257"/>
                  </a:lnTo>
                  <a:lnTo>
                    <a:pt x="2913" y="276"/>
                  </a:lnTo>
                  <a:lnTo>
                    <a:pt x="2863" y="296"/>
                  </a:lnTo>
                  <a:lnTo>
                    <a:pt x="2813" y="318"/>
                  </a:lnTo>
                  <a:lnTo>
                    <a:pt x="2764" y="339"/>
                  </a:lnTo>
                  <a:lnTo>
                    <a:pt x="2714" y="361"/>
                  </a:lnTo>
                  <a:lnTo>
                    <a:pt x="2666" y="385"/>
                  </a:lnTo>
                  <a:lnTo>
                    <a:pt x="2616" y="407"/>
                  </a:lnTo>
                  <a:lnTo>
                    <a:pt x="2568" y="432"/>
                  </a:lnTo>
                  <a:lnTo>
                    <a:pt x="2520" y="457"/>
                  </a:lnTo>
                  <a:lnTo>
                    <a:pt x="2472" y="482"/>
                  </a:lnTo>
                  <a:lnTo>
                    <a:pt x="2425" y="508"/>
                  </a:lnTo>
                  <a:lnTo>
                    <a:pt x="2377" y="535"/>
                  </a:lnTo>
                  <a:lnTo>
                    <a:pt x="2331" y="562"/>
                  </a:lnTo>
                  <a:lnTo>
                    <a:pt x="2284" y="589"/>
                  </a:lnTo>
                  <a:lnTo>
                    <a:pt x="2238" y="619"/>
                  </a:lnTo>
                  <a:lnTo>
                    <a:pt x="2192" y="647"/>
                  </a:lnTo>
                  <a:lnTo>
                    <a:pt x="2146" y="676"/>
                  </a:lnTo>
                  <a:lnTo>
                    <a:pt x="2102" y="707"/>
                  </a:lnTo>
                  <a:lnTo>
                    <a:pt x="2056" y="737"/>
                  </a:lnTo>
                  <a:lnTo>
                    <a:pt x="2012" y="769"/>
                  </a:lnTo>
                  <a:lnTo>
                    <a:pt x="1968" y="802"/>
                  </a:lnTo>
                  <a:lnTo>
                    <a:pt x="1925" y="834"/>
                  </a:lnTo>
                  <a:lnTo>
                    <a:pt x="1881" y="867"/>
                  </a:lnTo>
                  <a:lnTo>
                    <a:pt x="1839" y="901"/>
                  </a:lnTo>
                  <a:lnTo>
                    <a:pt x="1796" y="935"/>
                  </a:lnTo>
                  <a:lnTo>
                    <a:pt x="1754" y="970"/>
                  </a:lnTo>
                  <a:lnTo>
                    <a:pt x="1712" y="1005"/>
                  </a:lnTo>
                  <a:lnTo>
                    <a:pt x="1671" y="1042"/>
                  </a:lnTo>
                  <a:lnTo>
                    <a:pt x="1629" y="1078"/>
                  </a:lnTo>
                  <a:lnTo>
                    <a:pt x="1589" y="1115"/>
                  </a:lnTo>
                  <a:lnTo>
                    <a:pt x="1548" y="1152"/>
                  </a:lnTo>
                  <a:lnTo>
                    <a:pt x="1509" y="1191"/>
                  </a:lnTo>
                  <a:lnTo>
                    <a:pt x="1469" y="1229"/>
                  </a:lnTo>
                  <a:lnTo>
                    <a:pt x="1431" y="1268"/>
                  </a:lnTo>
                  <a:lnTo>
                    <a:pt x="1392" y="1307"/>
                  </a:lnTo>
                  <a:lnTo>
                    <a:pt x="1354" y="1348"/>
                  </a:lnTo>
                  <a:lnTo>
                    <a:pt x="1317" y="1389"/>
                  </a:lnTo>
                  <a:lnTo>
                    <a:pt x="1279" y="1430"/>
                  </a:lnTo>
                  <a:lnTo>
                    <a:pt x="1243" y="1471"/>
                  </a:lnTo>
                  <a:lnTo>
                    <a:pt x="1206" y="1513"/>
                  </a:lnTo>
                  <a:lnTo>
                    <a:pt x="1170" y="1556"/>
                  </a:lnTo>
                  <a:lnTo>
                    <a:pt x="1134" y="1599"/>
                  </a:lnTo>
                  <a:lnTo>
                    <a:pt x="1100" y="1642"/>
                  </a:lnTo>
                  <a:lnTo>
                    <a:pt x="1066" y="1686"/>
                  </a:lnTo>
                  <a:lnTo>
                    <a:pt x="1031" y="1731"/>
                  </a:lnTo>
                  <a:lnTo>
                    <a:pt x="998" y="1776"/>
                  </a:lnTo>
                  <a:lnTo>
                    <a:pt x="964" y="1821"/>
                  </a:lnTo>
                  <a:lnTo>
                    <a:pt x="932" y="1867"/>
                  </a:lnTo>
                  <a:lnTo>
                    <a:pt x="900" y="1914"/>
                  </a:lnTo>
                  <a:lnTo>
                    <a:pt x="868" y="1960"/>
                  </a:lnTo>
                  <a:lnTo>
                    <a:pt x="837" y="2007"/>
                  </a:lnTo>
                  <a:lnTo>
                    <a:pt x="805" y="2055"/>
                  </a:lnTo>
                  <a:lnTo>
                    <a:pt x="776" y="2102"/>
                  </a:lnTo>
                  <a:lnTo>
                    <a:pt x="746" y="2151"/>
                  </a:lnTo>
                  <a:lnTo>
                    <a:pt x="717" y="2200"/>
                  </a:lnTo>
                  <a:lnTo>
                    <a:pt x="688" y="2249"/>
                  </a:lnTo>
                  <a:lnTo>
                    <a:pt x="660" y="2299"/>
                  </a:lnTo>
                  <a:lnTo>
                    <a:pt x="632" y="2349"/>
                  </a:lnTo>
                  <a:lnTo>
                    <a:pt x="605" y="2399"/>
                  </a:lnTo>
                  <a:lnTo>
                    <a:pt x="579" y="2450"/>
                  </a:lnTo>
                  <a:lnTo>
                    <a:pt x="552" y="2502"/>
                  </a:lnTo>
                  <a:lnTo>
                    <a:pt x="527" y="2553"/>
                  </a:lnTo>
                  <a:lnTo>
                    <a:pt x="502" y="2605"/>
                  </a:lnTo>
                  <a:lnTo>
                    <a:pt x="477" y="2657"/>
                  </a:lnTo>
                  <a:lnTo>
                    <a:pt x="454" y="2710"/>
                  </a:lnTo>
                  <a:lnTo>
                    <a:pt x="431" y="2763"/>
                  </a:lnTo>
                  <a:lnTo>
                    <a:pt x="408" y="2816"/>
                  </a:lnTo>
                  <a:lnTo>
                    <a:pt x="385" y="2870"/>
                  </a:lnTo>
                  <a:lnTo>
                    <a:pt x="364" y="2923"/>
                  </a:lnTo>
                  <a:lnTo>
                    <a:pt x="343" y="2979"/>
                  </a:lnTo>
                  <a:lnTo>
                    <a:pt x="323" y="3033"/>
                  </a:lnTo>
                  <a:lnTo>
                    <a:pt x="302" y="3089"/>
                  </a:lnTo>
                  <a:lnTo>
                    <a:pt x="283" y="3144"/>
                  </a:lnTo>
                  <a:lnTo>
                    <a:pt x="265" y="3199"/>
                  </a:lnTo>
                  <a:lnTo>
                    <a:pt x="247" y="3256"/>
                  </a:lnTo>
                  <a:lnTo>
                    <a:pt x="229" y="3311"/>
                  </a:lnTo>
                  <a:lnTo>
                    <a:pt x="212" y="3369"/>
                  </a:lnTo>
                  <a:lnTo>
                    <a:pt x="196" y="3426"/>
                  </a:lnTo>
                  <a:lnTo>
                    <a:pt x="181" y="3483"/>
                  </a:lnTo>
                  <a:lnTo>
                    <a:pt x="166" y="3541"/>
                  </a:lnTo>
                  <a:lnTo>
                    <a:pt x="152" y="3599"/>
                  </a:lnTo>
                  <a:lnTo>
                    <a:pt x="137" y="3656"/>
                  </a:lnTo>
                  <a:lnTo>
                    <a:pt x="124" y="3715"/>
                  </a:lnTo>
                  <a:lnTo>
                    <a:pt x="112" y="3774"/>
                  </a:lnTo>
                  <a:lnTo>
                    <a:pt x="100" y="3833"/>
                  </a:lnTo>
                  <a:lnTo>
                    <a:pt x="89" y="3892"/>
                  </a:lnTo>
                  <a:lnTo>
                    <a:pt x="78" y="3951"/>
                  </a:lnTo>
                  <a:lnTo>
                    <a:pt x="68" y="4011"/>
                  </a:lnTo>
                  <a:lnTo>
                    <a:pt x="58" y="4071"/>
                  </a:lnTo>
                  <a:lnTo>
                    <a:pt x="50" y="4131"/>
                  </a:lnTo>
                  <a:lnTo>
                    <a:pt x="42" y="4192"/>
                  </a:lnTo>
                  <a:lnTo>
                    <a:pt x="35" y="4252"/>
                  </a:lnTo>
                  <a:lnTo>
                    <a:pt x="28" y="4313"/>
                  </a:lnTo>
                  <a:lnTo>
                    <a:pt x="22" y="4374"/>
                  </a:lnTo>
                  <a:lnTo>
                    <a:pt x="17" y="4437"/>
                  </a:lnTo>
                  <a:lnTo>
                    <a:pt x="13" y="4498"/>
                  </a:lnTo>
                  <a:lnTo>
                    <a:pt x="9" y="4560"/>
                  </a:lnTo>
                  <a:lnTo>
                    <a:pt x="6" y="4621"/>
                  </a:lnTo>
                  <a:lnTo>
                    <a:pt x="3" y="4684"/>
                  </a:lnTo>
                  <a:lnTo>
                    <a:pt x="1" y="4747"/>
                  </a:lnTo>
                  <a:lnTo>
                    <a:pt x="0" y="4809"/>
                  </a:lnTo>
                  <a:lnTo>
                    <a:pt x="0" y="4871"/>
                  </a:lnTo>
                  <a:lnTo>
                    <a:pt x="91" y="4871"/>
                  </a:lnTo>
                  <a:lnTo>
                    <a:pt x="91" y="4810"/>
                  </a:lnTo>
                  <a:lnTo>
                    <a:pt x="92" y="4749"/>
                  </a:lnTo>
                  <a:lnTo>
                    <a:pt x="94" y="4688"/>
                  </a:lnTo>
                  <a:lnTo>
                    <a:pt x="96" y="4627"/>
                  </a:lnTo>
                  <a:lnTo>
                    <a:pt x="100" y="4566"/>
                  </a:lnTo>
                  <a:lnTo>
                    <a:pt x="103" y="4506"/>
                  </a:lnTo>
                  <a:lnTo>
                    <a:pt x="108" y="4445"/>
                  </a:lnTo>
                  <a:lnTo>
                    <a:pt x="113" y="4385"/>
                  </a:lnTo>
                  <a:lnTo>
                    <a:pt x="119" y="4325"/>
                  </a:lnTo>
                  <a:lnTo>
                    <a:pt x="125" y="4266"/>
                  </a:lnTo>
                  <a:lnTo>
                    <a:pt x="132" y="4206"/>
                  </a:lnTo>
                  <a:lnTo>
                    <a:pt x="140" y="4147"/>
                  </a:lnTo>
                  <a:lnTo>
                    <a:pt x="149" y="4088"/>
                  </a:lnTo>
                  <a:lnTo>
                    <a:pt x="158" y="4030"/>
                  </a:lnTo>
                  <a:lnTo>
                    <a:pt x="168" y="3971"/>
                  </a:lnTo>
                  <a:lnTo>
                    <a:pt x="178" y="3912"/>
                  </a:lnTo>
                  <a:lnTo>
                    <a:pt x="189" y="3854"/>
                  </a:lnTo>
                  <a:lnTo>
                    <a:pt x="200" y="3797"/>
                  </a:lnTo>
                  <a:lnTo>
                    <a:pt x="212" y="3739"/>
                  </a:lnTo>
                  <a:lnTo>
                    <a:pt x="225" y="3682"/>
                  </a:lnTo>
                  <a:lnTo>
                    <a:pt x="240" y="3625"/>
                  </a:lnTo>
                  <a:lnTo>
                    <a:pt x="253" y="3568"/>
                  </a:lnTo>
                  <a:lnTo>
                    <a:pt x="268" y="3512"/>
                  </a:lnTo>
                  <a:lnTo>
                    <a:pt x="283" y="3456"/>
                  </a:lnTo>
                  <a:lnTo>
                    <a:pt x="299" y="3400"/>
                  </a:lnTo>
                  <a:lnTo>
                    <a:pt x="316" y="3344"/>
                  </a:lnTo>
                  <a:lnTo>
                    <a:pt x="333" y="3290"/>
                  </a:lnTo>
                  <a:lnTo>
                    <a:pt x="351" y="3234"/>
                  </a:lnTo>
                  <a:lnTo>
                    <a:pt x="369" y="3180"/>
                  </a:lnTo>
                  <a:lnTo>
                    <a:pt x="387" y="3126"/>
                  </a:lnTo>
                  <a:lnTo>
                    <a:pt x="407" y="3072"/>
                  </a:lnTo>
                  <a:lnTo>
                    <a:pt x="427" y="3018"/>
                  </a:lnTo>
                  <a:lnTo>
                    <a:pt x="448" y="2964"/>
                  </a:lnTo>
                  <a:lnTo>
                    <a:pt x="469" y="2912"/>
                  </a:lnTo>
                  <a:lnTo>
                    <a:pt x="491" y="2859"/>
                  </a:lnTo>
                  <a:lnTo>
                    <a:pt x="513" y="2807"/>
                  </a:lnTo>
                  <a:lnTo>
                    <a:pt x="535" y="2755"/>
                  </a:lnTo>
                  <a:lnTo>
                    <a:pt x="558" y="2703"/>
                  </a:lnTo>
                  <a:lnTo>
                    <a:pt x="583" y="2652"/>
                  </a:lnTo>
                  <a:lnTo>
                    <a:pt x="607" y="2601"/>
                  </a:lnTo>
                  <a:lnTo>
                    <a:pt x="632" y="2551"/>
                  </a:lnTo>
                  <a:lnTo>
                    <a:pt x="658" y="2501"/>
                  </a:lnTo>
                  <a:lnTo>
                    <a:pt x="684" y="2451"/>
                  </a:lnTo>
                  <a:lnTo>
                    <a:pt x="710" y="2402"/>
                  </a:lnTo>
                  <a:lnTo>
                    <a:pt x="738" y="2352"/>
                  </a:lnTo>
                  <a:lnTo>
                    <a:pt x="765" y="2304"/>
                  </a:lnTo>
                  <a:lnTo>
                    <a:pt x="793" y="2256"/>
                  </a:lnTo>
                  <a:lnTo>
                    <a:pt x="822" y="2208"/>
                  </a:lnTo>
                  <a:lnTo>
                    <a:pt x="851" y="2160"/>
                  </a:lnTo>
                  <a:lnTo>
                    <a:pt x="880" y="2114"/>
                  </a:lnTo>
                  <a:lnTo>
                    <a:pt x="910" y="2067"/>
                  </a:lnTo>
                  <a:lnTo>
                    <a:pt x="941" y="2021"/>
                  </a:lnTo>
                  <a:lnTo>
                    <a:pt x="971" y="1975"/>
                  </a:lnTo>
                  <a:lnTo>
                    <a:pt x="1003" y="1931"/>
                  </a:lnTo>
                  <a:lnTo>
                    <a:pt x="1035" y="1885"/>
                  </a:lnTo>
                  <a:lnTo>
                    <a:pt x="1068" y="1841"/>
                  </a:lnTo>
                  <a:lnTo>
                    <a:pt x="1101" y="1797"/>
                  </a:lnTo>
                  <a:lnTo>
                    <a:pt x="1134" y="1753"/>
                  </a:lnTo>
                  <a:lnTo>
                    <a:pt x="1168" y="1710"/>
                  </a:lnTo>
                  <a:lnTo>
                    <a:pt x="1202" y="1667"/>
                  </a:lnTo>
                  <a:lnTo>
                    <a:pt x="1237" y="1625"/>
                  </a:lnTo>
                  <a:lnTo>
                    <a:pt x="1272" y="1583"/>
                  </a:lnTo>
                  <a:lnTo>
                    <a:pt x="1307" y="1543"/>
                  </a:lnTo>
                  <a:lnTo>
                    <a:pt x="1344" y="1502"/>
                  </a:lnTo>
                  <a:lnTo>
                    <a:pt x="1380" y="1461"/>
                  </a:lnTo>
                  <a:lnTo>
                    <a:pt x="1417" y="1422"/>
                  </a:lnTo>
                  <a:lnTo>
                    <a:pt x="1454" y="1382"/>
                  </a:lnTo>
                  <a:lnTo>
                    <a:pt x="1492" y="1344"/>
                  </a:lnTo>
                  <a:lnTo>
                    <a:pt x="1530" y="1305"/>
                  </a:lnTo>
                  <a:lnTo>
                    <a:pt x="1569" y="1268"/>
                  </a:lnTo>
                  <a:lnTo>
                    <a:pt x="1608" y="1230"/>
                  </a:lnTo>
                  <a:lnTo>
                    <a:pt x="1646" y="1193"/>
                  </a:lnTo>
                  <a:lnTo>
                    <a:pt x="1687" y="1157"/>
                  </a:lnTo>
                  <a:lnTo>
                    <a:pt x="1726" y="1122"/>
                  </a:lnTo>
                  <a:lnTo>
                    <a:pt x="1767" y="1087"/>
                  </a:lnTo>
                  <a:lnTo>
                    <a:pt x="1808" y="1052"/>
                  </a:lnTo>
                  <a:lnTo>
                    <a:pt x="1849" y="1018"/>
                  </a:lnTo>
                  <a:lnTo>
                    <a:pt x="1891" y="984"/>
                  </a:lnTo>
                  <a:lnTo>
                    <a:pt x="1933" y="951"/>
                  </a:lnTo>
                  <a:lnTo>
                    <a:pt x="1975" y="918"/>
                  </a:lnTo>
                  <a:lnTo>
                    <a:pt x="2018" y="887"/>
                  </a:lnTo>
                  <a:lnTo>
                    <a:pt x="2061" y="855"/>
                  </a:lnTo>
                  <a:lnTo>
                    <a:pt x="2105" y="824"/>
                  </a:lnTo>
                  <a:lnTo>
                    <a:pt x="2149" y="794"/>
                  </a:lnTo>
                  <a:lnTo>
                    <a:pt x="2193" y="765"/>
                  </a:lnTo>
                  <a:lnTo>
                    <a:pt x="2238" y="735"/>
                  </a:lnTo>
                  <a:lnTo>
                    <a:pt x="2282" y="707"/>
                  </a:lnTo>
                  <a:lnTo>
                    <a:pt x="2328" y="679"/>
                  </a:lnTo>
                  <a:lnTo>
                    <a:pt x="2373" y="651"/>
                  </a:lnTo>
                  <a:lnTo>
                    <a:pt x="2419" y="625"/>
                  </a:lnTo>
                  <a:lnTo>
                    <a:pt x="2465" y="599"/>
                  </a:lnTo>
                  <a:lnTo>
                    <a:pt x="2512" y="573"/>
                  </a:lnTo>
                  <a:lnTo>
                    <a:pt x="2558" y="549"/>
                  </a:lnTo>
                  <a:lnTo>
                    <a:pt x="2605" y="525"/>
                  </a:lnTo>
                  <a:lnTo>
                    <a:pt x="2653" y="501"/>
                  </a:lnTo>
                  <a:lnTo>
                    <a:pt x="2700" y="477"/>
                  </a:lnTo>
                  <a:lnTo>
                    <a:pt x="2749" y="456"/>
                  </a:lnTo>
                  <a:lnTo>
                    <a:pt x="2797" y="434"/>
                  </a:lnTo>
                  <a:lnTo>
                    <a:pt x="2846" y="413"/>
                  </a:lnTo>
                  <a:lnTo>
                    <a:pt x="2894" y="392"/>
                  </a:lnTo>
                  <a:lnTo>
                    <a:pt x="2943" y="372"/>
                  </a:lnTo>
                  <a:lnTo>
                    <a:pt x="2993" y="353"/>
                  </a:lnTo>
                  <a:lnTo>
                    <a:pt x="3042" y="335"/>
                  </a:lnTo>
                  <a:lnTo>
                    <a:pt x="3093" y="317"/>
                  </a:lnTo>
                  <a:lnTo>
                    <a:pt x="3142" y="300"/>
                  </a:lnTo>
                  <a:lnTo>
                    <a:pt x="3193" y="284"/>
                  </a:lnTo>
                  <a:lnTo>
                    <a:pt x="3244" y="268"/>
                  </a:lnTo>
                  <a:lnTo>
                    <a:pt x="3295" y="252"/>
                  </a:lnTo>
                  <a:lnTo>
                    <a:pt x="3346" y="239"/>
                  </a:lnTo>
                  <a:lnTo>
                    <a:pt x="3397" y="224"/>
                  </a:lnTo>
                  <a:lnTo>
                    <a:pt x="3449" y="211"/>
                  </a:lnTo>
                  <a:lnTo>
                    <a:pt x="3501" y="199"/>
                  </a:lnTo>
                  <a:lnTo>
                    <a:pt x="3553" y="188"/>
                  </a:lnTo>
                  <a:lnTo>
                    <a:pt x="3605" y="176"/>
                  </a:lnTo>
                  <a:lnTo>
                    <a:pt x="3658" y="166"/>
                  </a:lnTo>
                  <a:lnTo>
                    <a:pt x="3710" y="157"/>
                  </a:lnTo>
                  <a:lnTo>
                    <a:pt x="3764" y="148"/>
                  </a:lnTo>
                  <a:lnTo>
                    <a:pt x="3817" y="140"/>
                  </a:lnTo>
                  <a:lnTo>
                    <a:pt x="3870" y="133"/>
                  </a:lnTo>
                  <a:lnTo>
                    <a:pt x="3924" y="127"/>
                  </a:lnTo>
                  <a:lnTo>
                    <a:pt x="3977" y="121"/>
                  </a:lnTo>
                  <a:lnTo>
                    <a:pt x="4032" y="116"/>
                  </a:lnTo>
                  <a:lnTo>
                    <a:pt x="4086" y="112"/>
                  </a:lnTo>
                  <a:lnTo>
                    <a:pt x="4140" y="109"/>
                  </a:lnTo>
                  <a:lnTo>
                    <a:pt x="4195" y="105"/>
                  </a:lnTo>
                  <a:lnTo>
                    <a:pt x="4250" y="103"/>
                  </a:lnTo>
                  <a:lnTo>
                    <a:pt x="4304" y="103"/>
                  </a:lnTo>
                  <a:lnTo>
                    <a:pt x="4359" y="102"/>
                  </a:lnTo>
                  <a:lnTo>
                    <a:pt x="4359" y="0"/>
                  </a:lnTo>
                  <a:close/>
                </a:path>
              </a:pathLst>
            </a:custGeom>
            <a:solidFill>
              <a:srgbClr val="008F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269" name="Freeform 71"/>
            <p:cNvSpPr>
              <a:spLocks/>
            </p:cNvSpPr>
            <p:nvPr/>
          </p:nvSpPr>
          <p:spPr bwMode="auto">
            <a:xfrm>
              <a:off x="4264" y="1771"/>
              <a:ext cx="485" cy="487"/>
            </a:xfrm>
            <a:custGeom>
              <a:avLst/>
              <a:gdLst>
                <a:gd name="T0" fmla="*/ 0 w 2905"/>
                <a:gd name="T1" fmla="*/ 0 h 3409"/>
                <a:gd name="T2" fmla="*/ 0 w 2905"/>
                <a:gd name="T3" fmla="*/ 0 h 3409"/>
                <a:gd name="T4" fmla="*/ 0 w 2905"/>
                <a:gd name="T5" fmla="*/ 0 h 3409"/>
                <a:gd name="T6" fmla="*/ 0 w 2905"/>
                <a:gd name="T7" fmla="*/ 0 h 3409"/>
                <a:gd name="T8" fmla="*/ 0 w 2905"/>
                <a:gd name="T9" fmla="*/ 0 h 3409"/>
                <a:gd name="T10" fmla="*/ 0 w 2905"/>
                <a:gd name="T11" fmla="*/ 0 h 3409"/>
                <a:gd name="T12" fmla="*/ 0 w 2905"/>
                <a:gd name="T13" fmla="*/ 0 h 3409"/>
                <a:gd name="T14" fmla="*/ 0 w 2905"/>
                <a:gd name="T15" fmla="*/ 0 h 3409"/>
                <a:gd name="T16" fmla="*/ 0 w 2905"/>
                <a:gd name="T17" fmla="*/ 0 h 3409"/>
                <a:gd name="T18" fmla="*/ 0 w 2905"/>
                <a:gd name="T19" fmla="*/ 0 h 340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905"/>
                <a:gd name="T31" fmla="*/ 0 h 3409"/>
                <a:gd name="T32" fmla="*/ 2905 w 2905"/>
                <a:gd name="T33" fmla="*/ 3409 h 340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905" h="3409">
                  <a:moveTo>
                    <a:pt x="95" y="3357"/>
                  </a:moveTo>
                  <a:lnTo>
                    <a:pt x="85" y="3409"/>
                  </a:lnTo>
                  <a:lnTo>
                    <a:pt x="2905" y="69"/>
                  </a:lnTo>
                  <a:lnTo>
                    <a:pt x="2838" y="0"/>
                  </a:lnTo>
                  <a:lnTo>
                    <a:pt x="19" y="3339"/>
                  </a:lnTo>
                  <a:lnTo>
                    <a:pt x="9" y="3391"/>
                  </a:lnTo>
                  <a:lnTo>
                    <a:pt x="19" y="3339"/>
                  </a:lnTo>
                  <a:lnTo>
                    <a:pt x="0" y="3362"/>
                  </a:lnTo>
                  <a:lnTo>
                    <a:pt x="9" y="3391"/>
                  </a:lnTo>
                  <a:lnTo>
                    <a:pt x="95" y="3357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270" name="Freeform 72"/>
            <p:cNvSpPr>
              <a:spLocks/>
            </p:cNvSpPr>
            <p:nvPr/>
          </p:nvSpPr>
          <p:spPr bwMode="auto">
            <a:xfrm>
              <a:off x="4266" y="2251"/>
              <a:ext cx="133" cy="333"/>
            </a:xfrm>
            <a:custGeom>
              <a:avLst/>
              <a:gdLst>
                <a:gd name="T0" fmla="*/ 0 w 799"/>
                <a:gd name="T1" fmla="*/ 0 h 2329"/>
                <a:gd name="T2" fmla="*/ 0 w 799"/>
                <a:gd name="T3" fmla="*/ 0 h 2329"/>
                <a:gd name="T4" fmla="*/ 0 w 799"/>
                <a:gd name="T5" fmla="*/ 0 h 2329"/>
                <a:gd name="T6" fmla="*/ 0 w 799"/>
                <a:gd name="T7" fmla="*/ 0 h 2329"/>
                <a:gd name="T8" fmla="*/ 0 w 799"/>
                <a:gd name="T9" fmla="*/ 0 h 2329"/>
                <a:gd name="T10" fmla="*/ 0 w 799"/>
                <a:gd name="T11" fmla="*/ 0 h 2329"/>
                <a:gd name="T12" fmla="*/ 0 w 799"/>
                <a:gd name="T13" fmla="*/ 0 h 2329"/>
                <a:gd name="T14" fmla="*/ 0 w 799"/>
                <a:gd name="T15" fmla="*/ 0 h 2329"/>
                <a:gd name="T16" fmla="*/ 0 w 799"/>
                <a:gd name="T17" fmla="*/ 0 h 2329"/>
                <a:gd name="T18" fmla="*/ 0 w 799"/>
                <a:gd name="T19" fmla="*/ 0 h 232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99"/>
                <a:gd name="T31" fmla="*/ 0 h 2329"/>
                <a:gd name="T32" fmla="*/ 799 w 799"/>
                <a:gd name="T33" fmla="*/ 2329 h 232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99" h="2329">
                  <a:moveTo>
                    <a:pt x="736" y="2211"/>
                  </a:moveTo>
                  <a:lnTo>
                    <a:pt x="799" y="2240"/>
                  </a:lnTo>
                  <a:lnTo>
                    <a:pt x="86" y="0"/>
                  </a:lnTo>
                  <a:lnTo>
                    <a:pt x="0" y="34"/>
                  </a:lnTo>
                  <a:lnTo>
                    <a:pt x="713" y="2274"/>
                  </a:lnTo>
                  <a:lnTo>
                    <a:pt x="777" y="2302"/>
                  </a:lnTo>
                  <a:lnTo>
                    <a:pt x="713" y="2274"/>
                  </a:lnTo>
                  <a:lnTo>
                    <a:pt x="731" y="2329"/>
                  </a:lnTo>
                  <a:lnTo>
                    <a:pt x="777" y="2302"/>
                  </a:lnTo>
                  <a:lnTo>
                    <a:pt x="736" y="2211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271" name="Freeform 73"/>
            <p:cNvSpPr>
              <a:spLocks/>
            </p:cNvSpPr>
            <p:nvPr/>
          </p:nvSpPr>
          <p:spPr bwMode="auto">
            <a:xfrm>
              <a:off x="4389" y="2242"/>
              <a:ext cx="663" cy="338"/>
            </a:xfrm>
            <a:custGeom>
              <a:avLst/>
              <a:gdLst>
                <a:gd name="T0" fmla="*/ 0 w 3980"/>
                <a:gd name="T1" fmla="*/ 0 h 2368"/>
                <a:gd name="T2" fmla="*/ 0 w 3980"/>
                <a:gd name="T3" fmla="*/ 0 h 2368"/>
                <a:gd name="T4" fmla="*/ 0 w 3980"/>
                <a:gd name="T5" fmla="*/ 0 h 2368"/>
                <a:gd name="T6" fmla="*/ 0 w 3980"/>
                <a:gd name="T7" fmla="*/ 0 h 2368"/>
                <a:gd name="T8" fmla="*/ 0 w 3980"/>
                <a:gd name="T9" fmla="*/ 0 h 2368"/>
                <a:gd name="T10" fmla="*/ 0 w 3980"/>
                <a:gd name="T11" fmla="*/ 0 h 236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980"/>
                <a:gd name="T19" fmla="*/ 0 h 2368"/>
                <a:gd name="T20" fmla="*/ 3980 w 3980"/>
                <a:gd name="T21" fmla="*/ 2368 h 236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980" h="2368">
                  <a:moveTo>
                    <a:pt x="3959" y="45"/>
                  </a:moveTo>
                  <a:lnTo>
                    <a:pt x="3938" y="0"/>
                  </a:lnTo>
                  <a:lnTo>
                    <a:pt x="0" y="2277"/>
                  </a:lnTo>
                  <a:lnTo>
                    <a:pt x="41" y="2368"/>
                  </a:lnTo>
                  <a:lnTo>
                    <a:pt x="3980" y="90"/>
                  </a:lnTo>
                  <a:lnTo>
                    <a:pt x="3959" y="45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272" name="Freeform 74"/>
            <p:cNvSpPr>
              <a:spLocks/>
            </p:cNvSpPr>
            <p:nvPr/>
          </p:nvSpPr>
          <p:spPr bwMode="auto">
            <a:xfrm>
              <a:off x="4694" y="2339"/>
              <a:ext cx="528" cy="306"/>
            </a:xfrm>
            <a:custGeom>
              <a:avLst/>
              <a:gdLst>
                <a:gd name="T0" fmla="*/ 0 w 3171"/>
                <a:gd name="T1" fmla="*/ 0 h 2138"/>
                <a:gd name="T2" fmla="*/ 0 w 3171"/>
                <a:gd name="T3" fmla="*/ 0 h 2138"/>
                <a:gd name="T4" fmla="*/ 0 w 3171"/>
                <a:gd name="T5" fmla="*/ 0 h 2138"/>
                <a:gd name="T6" fmla="*/ 0 w 3171"/>
                <a:gd name="T7" fmla="*/ 0 h 2138"/>
                <a:gd name="T8" fmla="*/ 0 w 3171"/>
                <a:gd name="T9" fmla="*/ 0 h 2138"/>
                <a:gd name="T10" fmla="*/ 0 w 3171"/>
                <a:gd name="T11" fmla="*/ 0 h 213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171"/>
                <a:gd name="T19" fmla="*/ 0 h 2138"/>
                <a:gd name="T20" fmla="*/ 3171 w 3171"/>
                <a:gd name="T21" fmla="*/ 2138 h 213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171" h="2138">
                  <a:moveTo>
                    <a:pt x="3147" y="43"/>
                  </a:moveTo>
                  <a:lnTo>
                    <a:pt x="3125" y="0"/>
                  </a:lnTo>
                  <a:lnTo>
                    <a:pt x="0" y="2049"/>
                  </a:lnTo>
                  <a:lnTo>
                    <a:pt x="45" y="2138"/>
                  </a:lnTo>
                  <a:lnTo>
                    <a:pt x="3171" y="87"/>
                  </a:lnTo>
                  <a:lnTo>
                    <a:pt x="3147" y="43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273" name="Freeform 75"/>
            <p:cNvSpPr>
              <a:spLocks/>
            </p:cNvSpPr>
            <p:nvPr/>
          </p:nvSpPr>
          <p:spPr bwMode="auto">
            <a:xfrm>
              <a:off x="4970" y="1841"/>
              <a:ext cx="356" cy="216"/>
            </a:xfrm>
            <a:custGeom>
              <a:avLst/>
              <a:gdLst>
                <a:gd name="T0" fmla="*/ 0 w 2136"/>
                <a:gd name="T1" fmla="*/ 0 h 1515"/>
                <a:gd name="T2" fmla="*/ 0 w 2136"/>
                <a:gd name="T3" fmla="*/ 0 h 1515"/>
                <a:gd name="T4" fmla="*/ 0 w 2136"/>
                <a:gd name="T5" fmla="*/ 0 h 1515"/>
                <a:gd name="T6" fmla="*/ 0 w 2136"/>
                <a:gd name="T7" fmla="*/ 0 h 1515"/>
                <a:gd name="T8" fmla="*/ 0 w 2136"/>
                <a:gd name="T9" fmla="*/ 0 h 1515"/>
                <a:gd name="T10" fmla="*/ 0 w 2136"/>
                <a:gd name="T11" fmla="*/ 0 h 1515"/>
                <a:gd name="T12" fmla="*/ 0 w 2136"/>
                <a:gd name="T13" fmla="*/ 0 h 1515"/>
                <a:gd name="T14" fmla="*/ 0 w 2136"/>
                <a:gd name="T15" fmla="*/ 0 h 1515"/>
                <a:gd name="T16" fmla="*/ 0 w 2136"/>
                <a:gd name="T17" fmla="*/ 0 h 1515"/>
                <a:gd name="T18" fmla="*/ 0 w 2136"/>
                <a:gd name="T19" fmla="*/ 0 h 15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136"/>
                <a:gd name="T31" fmla="*/ 0 h 1515"/>
                <a:gd name="T32" fmla="*/ 2136 w 2136"/>
                <a:gd name="T33" fmla="*/ 1515 h 15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136" h="1515">
                  <a:moveTo>
                    <a:pt x="104" y="90"/>
                  </a:moveTo>
                  <a:lnTo>
                    <a:pt x="35" y="141"/>
                  </a:lnTo>
                  <a:lnTo>
                    <a:pt x="2090" y="1515"/>
                  </a:lnTo>
                  <a:lnTo>
                    <a:pt x="2136" y="1428"/>
                  </a:lnTo>
                  <a:lnTo>
                    <a:pt x="82" y="54"/>
                  </a:lnTo>
                  <a:lnTo>
                    <a:pt x="13" y="105"/>
                  </a:lnTo>
                  <a:lnTo>
                    <a:pt x="82" y="54"/>
                  </a:lnTo>
                  <a:lnTo>
                    <a:pt x="0" y="0"/>
                  </a:lnTo>
                  <a:lnTo>
                    <a:pt x="13" y="105"/>
                  </a:lnTo>
                  <a:lnTo>
                    <a:pt x="104" y="90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274" name="Freeform 76"/>
            <p:cNvSpPr>
              <a:spLocks/>
            </p:cNvSpPr>
            <p:nvPr/>
          </p:nvSpPr>
          <p:spPr bwMode="auto">
            <a:xfrm>
              <a:off x="4972" y="1853"/>
              <a:ext cx="75" cy="389"/>
            </a:xfrm>
            <a:custGeom>
              <a:avLst/>
              <a:gdLst>
                <a:gd name="T0" fmla="*/ 0 w 446"/>
                <a:gd name="T1" fmla="*/ 0 h 2717"/>
                <a:gd name="T2" fmla="*/ 0 w 446"/>
                <a:gd name="T3" fmla="*/ 0 h 2717"/>
                <a:gd name="T4" fmla="*/ 0 w 446"/>
                <a:gd name="T5" fmla="*/ 0 h 2717"/>
                <a:gd name="T6" fmla="*/ 0 w 446"/>
                <a:gd name="T7" fmla="*/ 0 h 2717"/>
                <a:gd name="T8" fmla="*/ 0 w 446"/>
                <a:gd name="T9" fmla="*/ 0 h 2717"/>
                <a:gd name="T10" fmla="*/ 0 w 446"/>
                <a:gd name="T11" fmla="*/ 0 h 27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46"/>
                <a:gd name="T19" fmla="*/ 0 h 2717"/>
                <a:gd name="T20" fmla="*/ 446 w 446"/>
                <a:gd name="T21" fmla="*/ 2717 h 27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46" h="2717">
                  <a:moveTo>
                    <a:pt x="402" y="2710"/>
                  </a:moveTo>
                  <a:lnTo>
                    <a:pt x="446" y="2702"/>
                  </a:lnTo>
                  <a:lnTo>
                    <a:pt x="91" y="0"/>
                  </a:lnTo>
                  <a:lnTo>
                    <a:pt x="0" y="15"/>
                  </a:lnTo>
                  <a:lnTo>
                    <a:pt x="356" y="2717"/>
                  </a:lnTo>
                  <a:lnTo>
                    <a:pt x="402" y="2710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275" name="Freeform 77"/>
            <p:cNvSpPr>
              <a:spLocks/>
            </p:cNvSpPr>
            <p:nvPr/>
          </p:nvSpPr>
          <p:spPr bwMode="auto">
            <a:xfrm>
              <a:off x="5375" y="1663"/>
              <a:ext cx="227" cy="188"/>
            </a:xfrm>
            <a:custGeom>
              <a:avLst/>
              <a:gdLst>
                <a:gd name="T0" fmla="*/ 0 w 1361"/>
                <a:gd name="T1" fmla="*/ 0 h 1317"/>
                <a:gd name="T2" fmla="*/ 0 w 1361"/>
                <a:gd name="T3" fmla="*/ 0 h 1317"/>
                <a:gd name="T4" fmla="*/ 0 w 1361"/>
                <a:gd name="T5" fmla="*/ 0 h 1317"/>
                <a:gd name="T6" fmla="*/ 0 w 1361"/>
                <a:gd name="T7" fmla="*/ 0 h 1317"/>
                <a:gd name="T8" fmla="*/ 0 w 1361"/>
                <a:gd name="T9" fmla="*/ 0 h 1317"/>
                <a:gd name="T10" fmla="*/ 0 w 1361"/>
                <a:gd name="T11" fmla="*/ 0 h 1317"/>
                <a:gd name="T12" fmla="*/ 0 w 1361"/>
                <a:gd name="T13" fmla="*/ 0 h 1317"/>
                <a:gd name="T14" fmla="*/ 0 w 1361"/>
                <a:gd name="T15" fmla="*/ 0 h 1317"/>
                <a:gd name="T16" fmla="*/ 0 w 1361"/>
                <a:gd name="T17" fmla="*/ 0 h 1317"/>
                <a:gd name="T18" fmla="*/ 0 w 1361"/>
                <a:gd name="T19" fmla="*/ 0 h 1317"/>
                <a:gd name="T20" fmla="*/ 0 w 1361"/>
                <a:gd name="T21" fmla="*/ 0 h 1317"/>
                <a:gd name="T22" fmla="*/ 0 w 1361"/>
                <a:gd name="T23" fmla="*/ 0 h 1317"/>
                <a:gd name="T24" fmla="*/ 0 w 1361"/>
                <a:gd name="T25" fmla="*/ 0 h 1317"/>
                <a:gd name="T26" fmla="*/ 0 w 1361"/>
                <a:gd name="T27" fmla="*/ 0 h 1317"/>
                <a:gd name="T28" fmla="*/ 0 w 1361"/>
                <a:gd name="T29" fmla="*/ 0 h 1317"/>
                <a:gd name="T30" fmla="*/ 0 w 1361"/>
                <a:gd name="T31" fmla="*/ 0 h 1317"/>
                <a:gd name="T32" fmla="*/ 0 w 1361"/>
                <a:gd name="T33" fmla="*/ 0 h 1317"/>
                <a:gd name="T34" fmla="*/ 0 w 1361"/>
                <a:gd name="T35" fmla="*/ 0 h 1317"/>
                <a:gd name="T36" fmla="*/ 0 w 1361"/>
                <a:gd name="T37" fmla="*/ 0 h 1317"/>
                <a:gd name="T38" fmla="*/ 0 w 1361"/>
                <a:gd name="T39" fmla="*/ 0 h 1317"/>
                <a:gd name="T40" fmla="*/ 0 w 1361"/>
                <a:gd name="T41" fmla="*/ 0 h 1317"/>
                <a:gd name="T42" fmla="*/ 0 w 1361"/>
                <a:gd name="T43" fmla="*/ 0 h 1317"/>
                <a:gd name="T44" fmla="*/ 0 w 1361"/>
                <a:gd name="T45" fmla="*/ 0 h 1317"/>
                <a:gd name="T46" fmla="*/ 0 w 1361"/>
                <a:gd name="T47" fmla="*/ 0 h 1317"/>
                <a:gd name="T48" fmla="*/ 0 w 1361"/>
                <a:gd name="T49" fmla="*/ 0 h 1317"/>
                <a:gd name="T50" fmla="*/ 0 w 1361"/>
                <a:gd name="T51" fmla="*/ 0 h 1317"/>
                <a:gd name="T52" fmla="*/ 0 w 1361"/>
                <a:gd name="T53" fmla="*/ 0 h 1317"/>
                <a:gd name="T54" fmla="*/ 0 w 1361"/>
                <a:gd name="T55" fmla="*/ 0 h 1317"/>
                <a:gd name="T56" fmla="*/ 0 w 1361"/>
                <a:gd name="T57" fmla="*/ 0 h 1317"/>
                <a:gd name="T58" fmla="*/ 0 w 1361"/>
                <a:gd name="T59" fmla="*/ 0 h 1317"/>
                <a:gd name="T60" fmla="*/ 0 w 1361"/>
                <a:gd name="T61" fmla="*/ 0 h 1317"/>
                <a:gd name="T62" fmla="*/ 0 w 1361"/>
                <a:gd name="T63" fmla="*/ 0 h 1317"/>
                <a:gd name="T64" fmla="*/ 0 w 1361"/>
                <a:gd name="T65" fmla="*/ 0 h 1317"/>
                <a:gd name="T66" fmla="*/ 0 w 1361"/>
                <a:gd name="T67" fmla="*/ 0 h 1317"/>
                <a:gd name="T68" fmla="*/ 0 w 1361"/>
                <a:gd name="T69" fmla="*/ 0 h 1317"/>
                <a:gd name="T70" fmla="*/ 0 w 1361"/>
                <a:gd name="T71" fmla="*/ 0 h 1317"/>
                <a:gd name="T72" fmla="*/ 0 w 1361"/>
                <a:gd name="T73" fmla="*/ 0 h 1317"/>
                <a:gd name="T74" fmla="*/ 0 w 1361"/>
                <a:gd name="T75" fmla="*/ 0 h 1317"/>
                <a:gd name="T76" fmla="*/ 0 w 1361"/>
                <a:gd name="T77" fmla="*/ 0 h 1317"/>
                <a:gd name="T78" fmla="*/ 0 w 1361"/>
                <a:gd name="T79" fmla="*/ 0 h 1317"/>
                <a:gd name="T80" fmla="*/ 0 w 1361"/>
                <a:gd name="T81" fmla="*/ 0 h 1317"/>
                <a:gd name="T82" fmla="*/ 0 w 1361"/>
                <a:gd name="T83" fmla="*/ 0 h 1317"/>
                <a:gd name="T84" fmla="*/ 0 w 1361"/>
                <a:gd name="T85" fmla="*/ 0 h 1317"/>
                <a:gd name="T86" fmla="*/ 0 w 1361"/>
                <a:gd name="T87" fmla="*/ 0 h 131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361"/>
                <a:gd name="T133" fmla="*/ 0 h 1317"/>
                <a:gd name="T134" fmla="*/ 1361 w 1361"/>
                <a:gd name="T135" fmla="*/ 1317 h 1317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361" h="1317">
                  <a:moveTo>
                    <a:pt x="1361" y="0"/>
                  </a:moveTo>
                  <a:lnTo>
                    <a:pt x="625" y="1317"/>
                  </a:lnTo>
                  <a:lnTo>
                    <a:pt x="624" y="1307"/>
                  </a:lnTo>
                  <a:lnTo>
                    <a:pt x="622" y="1296"/>
                  </a:lnTo>
                  <a:lnTo>
                    <a:pt x="621" y="1285"/>
                  </a:lnTo>
                  <a:lnTo>
                    <a:pt x="619" y="1275"/>
                  </a:lnTo>
                  <a:lnTo>
                    <a:pt x="618" y="1265"/>
                  </a:lnTo>
                  <a:lnTo>
                    <a:pt x="616" y="1254"/>
                  </a:lnTo>
                  <a:lnTo>
                    <a:pt x="614" y="1244"/>
                  </a:lnTo>
                  <a:lnTo>
                    <a:pt x="613" y="1233"/>
                  </a:lnTo>
                  <a:lnTo>
                    <a:pt x="611" y="1223"/>
                  </a:lnTo>
                  <a:lnTo>
                    <a:pt x="609" y="1213"/>
                  </a:lnTo>
                  <a:lnTo>
                    <a:pt x="607" y="1203"/>
                  </a:lnTo>
                  <a:lnTo>
                    <a:pt x="605" y="1193"/>
                  </a:lnTo>
                  <a:lnTo>
                    <a:pt x="603" y="1184"/>
                  </a:lnTo>
                  <a:lnTo>
                    <a:pt x="601" y="1173"/>
                  </a:lnTo>
                  <a:lnTo>
                    <a:pt x="599" y="1163"/>
                  </a:lnTo>
                  <a:lnTo>
                    <a:pt x="597" y="1153"/>
                  </a:lnTo>
                  <a:lnTo>
                    <a:pt x="594" y="1143"/>
                  </a:lnTo>
                  <a:lnTo>
                    <a:pt x="592" y="1134"/>
                  </a:lnTo>
                  <a:lnTo>
                    <a:pt x="590" y="1124"/>
                  </a:lnTo>
                  <a:lnTo>
                    <a:pt x="587" y="1114"/>
                  </a:lnTo>
                  <a:lnTo>
                    <a:pt x="585" y="1104"/>
                  </a:lnTo>
                  <a:lnTo>
                    <a:pt x="582" y="1094"/>
                  </a:lnTo>
                  <a:lnTo>
                    <a:pt x="580" y="1085"/>
                  </a:lnTo>
                  <a:lnTo>
                    <a:pt x="577" y="1075"/>
                  </a:lnTo>
                  <a:lnTo>
                    <a:pt x="574" y="1066"/>
                  </a:lnTo>
                  <a:lnTo>
                    <a:pt x="572" y="1057"/>
                  </a:lnTo>
                  <a:lnTo>
                    <a:pt x="568" y="1047"/>
                  </a:lnTo>
                  <a:lnTo>
                    <a:pt x="565" y="1038"/>
                  </a:lnTo>
                  <a:lnTo>
                    <a:pt x="562" y="1029"/>
                  </a:lnTo>
                  <a:lnTo>
                    <a:pt x="559" y="1019"/>
                  </a:lnTo>
                  <a:lnTo>
                    <a:pt x="556" y="1009"/>
                  </a:lnTo>
                  <a:lnTo>
                    <a:pt x="553" y="1000"/>
                  </a:lnTo>
                  <a:lnTo>
                    <a:pt x="550" y="991"/>
                  </a:lnTo>
                  <a:lnTo>
                    <a:pt x="547" y="982"/>
                  </a:lnTo>
                  <a:lnTo>
                    <a:pt x="543" y="973"/>
                  </a:lnTo>
                  <a:lnTo>
                    <a:pt x="540" y="964"/>
                  </a:lnTo>
                  <a:lnTo>
                    <a:pt x="537" y="955"/>
                  </a:lnTo>
                  <a:lnTo>
                    <a:pt x="533" y="946"/>
                  </a:lnTo>
                  <a:lnTo>
                    <a:pt x="530" y="937"/>
                  </a:lnTo>
                  <a:lnTo>
                    <a:pt x="527" y="928"/>
                  </a:lnTo>
                  <a:lnTo>
                    <a:pt x="523" y="919"/>
                  </a:lnTo>
                  <a:lnTo>
                    <a:pt x="519" y="910"/>
                  </a:lnTo>
                  <a:lnTo>
                    <a:pt x="516" y="902"/>
                  </a:lnTo>
                  <a:lnTo>
                    <a:pt x="512" y="893"/>
                  </a:lnTo>
                  <a:lnTo>
                    <a:pt x="508" y="884"/>
                  </a:lnTo>
                  <a:lnTo>
                    <a:pt x="504" y="876"/>
                  </a:lnTo>
                  <a:lnTo>
                    <a:pt x="501" y="867"/>
                  </a:lnTo>
                  <a:lnTo>
                    <a:pt x="497" y="859"/>
                  </a:lnTo>
                  <a:lnTo>
                    <a:pt x="493" y="850"/>
                  </a:lnTo>
                  <a:lnTo>
                    <a:pt x="489" y="842"/>
                  </a:lnTo>
                  <a:lnTo>
                    <a:pt x="483" y="833"/>
                  </a:lnTo>
                  <a:lnTo>
                    <a:pt x="479" y="825"/>
                  </a:lnTo>
                  <a:lnTo>
                    <a:pt x="475" y="816"/>
                  </a:lnTo>
                  <a:lnTo>
                    <a:pt x="471" y="808"/>
                  </a:lnTo>
                  <a:lnTo>
                    <a:pt x="467" y="800"/>
                  </a:lnTo>
                  <a:lnTo>
                    <a:pt x="462" y="791"/>
                  </a:lnTo>
                  <a:lnTo>
                    <a:pt x="458" y="783"/>
                  </a:lnTo>
                  <a:lnTo>
                    <a:pt x="453" y="775"/>
                  </a:lnTo>
                  <a:lnTo>
                    <a:pt x="449" y="767"/>
                  </a:lnTo>
                  <a:lnTo>
                    <a:pt x="444" y="760"/>
                  </a:lnTo>
                  <a:lnTo>
                    <a:pt x="440" y="752"/>
                  </a:lnTo>
                  <a:lnTo>
                    <a:pt x="435" y="744"/>
                  </a:lnTo>
                  <a:lnTo>
                    <a:pt x="430" y="736"/>
                  </a:lnTo>
                  <a:lnTo>
                    <a:pt x="425" y="728"/>
                  </a:lnTo>
                  <a:lnTo>
                    <a:pt x="420" y="720"/>
                  </a:lnTo>
                  <a:lnTo>
                    <a:pt x="416" y="712"/>
                  </a:lnTo>
                  <a:lnTo>
                    <a:pt x="411" y="704"/>
                  </a:lnTo>
                  <a:lnTo>
                    <a:pt x="406" y="696"/>
                  </a:lnTo>
                  <a:lnTo>
                    <a:pt x="399" y="689"/>
                  </a:lnTo>
                  <a:lnTo>
                    <a:pt x="394" y="682"/>
                  </a:lnTo>
                  <a:lnTo>
                    <a:pt x="389" y="674"/>
                  </a:lnTo>
                  <a:lnTo>
                    <a:pt x="384" y="667"/>
                  </a:lnTo>
                  <a:lnTo>
                    <a:pt x="379" y="659"/>
                  </a:lnTo>
                  <a:lnTo>
                    <a:pt x="373" y="651"/>
                  </a:lnTo>
                  <a:lnTo>
                    <a:pt x="368" y="644"/>
                  </a:lnTo>
                  <a:lnTo>
                    <a:pt x="362" y="636"/>
                  </a:lnTo>
                  <a:lnTo>
                    <a:pt x="357" y="629"/>
                  </a:lnTo>
                  <a:lnTo>
                    <a:pt x="351" y="622"/>
                  </a:lnTo>
                  <a:lnTo>
                    <a:pt x="346" y="615"/>
                  </a:lnTo>
                  <a:lnTo>
                    <a:pt x="340" y="608"/>
                  </a:lnTo>
                  <a:lnTo>
                    <a:pt x="334" y="600"/>
                  </a:lnTo>
                  <a:lnTo>
                    <a:pt x="329" y="593"/>
                  </a:lnTo>
                  <a:lnTo>
                    <a:pt x="323" y="587"/>
                  </a:lnTo>
                  <a:lnTo>
                    <a:pt x="316" y="580"/>
                  </a:lnTo>
                  <a:lnTo>
                    <a:pt x="310" y="572"/>
                  </a:lnTo>
                  <a:lnTo>
                    <a:pt x="304" y="565"/>
                  </a:lnTo>
                  <a:lnTo>
                    <a:pt x="298" y="558"/>
                  </a:lnTo>
                  <a:lnTo>
                    <a:pt x="292" y="551"/>
                  </a:lnTo>
                  <a:lnTo>
                    <a:pt x="286" y="545"/>
                  </a:lnTo>
                  <a:lnTo>
                    <a:pt x="279" y="538"/>
                  </a:lnTo>
                  <a:lnTo>
                    <a:pt x="273" y="531"/>
                  </a:lnTo>
                  <a:lnTo>
                    <a:pt x="267" y="524"/>
                  </a:lnTo>
                  <a:lnTo>
                    <a:pt x="261" y="519"/>
                  </a:lnTo>
                  <a:lnTo>
                    <a:pt x="254" y="512"/>
                  </a:lnTo>
                  <a:lnTo>
                    <a:pt x="248" y="505"/>
                  </a:lnTo>
                  <a:lnTo>
                    <a:pt x="241" y="498"/>
                  </a:lnTo>
                  <a:lnTo>
                    <a:pt x="233" y="492"/>
                  </a:lnTo>
                  <a:lnTo>
                    <a:pt x="227" y="486"/>
                  </a:lnTo>
                  <a:lnTo>
                    <a:pt x="220" y="479"/>
                  </a:lnTo>
                  <a:lnTo>
                    <a:pt x="213" y="473"/>
                  </a:lnTo>
                  <a:lnTo>
                    <a:pt x="207" y="467"/>
                  </a:lnTo>
                  <a:lnTo>
                    <a:pt x="200" y="460"/>
                  </a:lnTo>
                  <a:lnTo>
                    <a:pt x="193" y="454"/>
                  </a:lnTo>
                  <a:lnTo>
                    <a:pt x="186" y="449"/>
                  </a:lnTo>
                  <a:lnTo>
                    <a:pt x="179" y="442"/>
                  </a:lnTo>
                  <a:lnTo>
                    <a:pt x="172" y="436"/>
                  </a:lnTo>
                  <a:lnTo>
                    <a:pt x="165" y="429"/>
                  </a:lnTo>
                  <a:lnTo>
                    <a:pt x="157" y="424"/>
                  </a:lnTo>
                  <a:lnTo>
                    <a:pt x="149" y="418"/>
                  </a:lnTo>
                  <a:lnTo>
                    <a:pt x="142" y="412"/>
                  </a:lnTo>
                  <a:lnTo>
                    <a:pt x="135" y="406"/>
                  </a:lnTo>
                  <a:lnTo>
                    <a:pt x="127" y="400"/>
                  </a:lnTo>
                  <a:lnTo>
                    <a:pt x="120" y="394"/>
                  </a:lnTo>
                  <a:lnTo>
                    <a:pt x="112" y="389"/>
                  </a:lnTo>
                  <a:lnTo>
                    <a:pt x="105" y="383"/>
                  </a:lnTo>
                  <a:lnTo>
                    <a:pt x="97" y="377"/>
                  </a:lnTo>
                  <a:lnTo>
                    <a:pt x="89" y="372"/>
                  </a:lnTo>
                  <a:lnTo>
                    <a:pt x="82" y="366"/>
                  </a:lnTo>
                  <a:lnTo>
                    <a:pt x="74" y="360"/>
                  </a:lnTo>
                  <a:lnTo>
                    <a:pt x="65" y="356"/>
                  </a:lnTo>
                  <a:lnTo>
                    <a:pt x="57" y="350"/>
                  </a:lnTo>
                  <a:lnTo>
                    <a:pt x="49" y="344"/>
                  </a:lnTo>
                  <a:lnTo>
                    <a:pt x="41" y="339"/>
                  </a:lnTo>
                  <a:lnTo>
                    <a:pt x="33" y="334"/>
                  </a:lnTo>
                  <a:lnTo>
                    <a:pt x="25" y="329"/>
                  </a:lnTo>
                  <a:lnTo>
                    <a:pt x="17" y="323"/>
                  </a:lnTo>
                  <a:lnTo>
                    <a:pt x="9" y="318"/>
                  </a:lnTo>
                  <a:lnTo>
                    <a:pt x="0" y="313"/>
                  </a:lnTo>
                  <a:lnTo>
                    <a:pt x="136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276" name="Freeform 78"/>
            <p:cNvSpPr>
              <a:spLocks/>
            </p:cNvSpPr>
            <p:nvPr/>
          </p:nvSpPr>
          <p:spPr bwMode="auto">
            <a:xfrm>
              <a:off x="4731" y="1709"/>
              <a:ext cx="792" cy="540"/>
            </a:xfrm>
            <a:custGeom>
              <a:avLst/>
              <a:gdLst>
                <a:gd name="T0" fmla="*/ 0 w 4749"/>
                <a:gd name="T1" fmla="*/ 0 h 3780"/>
                <a:gd name="T2" fmla="*/ 0 w 4749"/>
                <a:gd name="T3" fmla="*/ 0 h 3780"/>
                <a:gd name="T4" fmla="*/ 1 w 4749"/>
                <a:gd name="T5" fmla="*/ 0 h 3780"/>
                <a:gd name="T6" fmla="*/ 1 w 4749"/>
                <a:gd name="T7" fmla="*/ 0 h 3780"/>
                <a:gd name="T8" fmla="*/ 0 w 4749"/>
                <a:gd name="T9" fmla="*/ 0 h 3780"/>
                <a:gd name="T10" fmla="*/ 0 w 4749"/>
                <a:gd name="T11" fmla="*/ 0 h 378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749"/>
                <a:gd name="T19" fmla="*/ 0 h 3780"/>
                <a:gd name="T20" fmla="*/ 4749 w 4749"/>
                <a:gd name="T21" fmla="*/ 3780 h 378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749" h="3780">
                  <a:moveTo>
                    <a:pt x="53" y="3696"/>
                  </a:moveTo>
                  <a:lnTo>
                    <a:pt x="105" y="3780"/>
                  </a:lnTo>
                  <a:lnTo>
                    <a:pt x="4749" y="168"/>
                  </a:lnTo>
                  <a:lnTo>
                    <a:pt x="4645" y="0"/>
                  </a:lnTo>
                  <a:lnTo>
                    <a:pt x="0" y="3612"/>
                  </a:lnTo>
                  <a:lnTo>
                    <a:pt x="53" y="3696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3261" name="AutoShape 79"/>
          <p:cNvSpPr>
            <a:spLocks noChangeAspect="1" noChangeArrowheads="1" noTextEdit="1"/>
          </p:cNvSpPr>
          <p:nvPr/>
        </p:nvSpPr>
        <p:spPr bwMode="auto">
          <a:xfrm>
            <a:off x="2593975" y="4076700"/>
            <a:ext cx="2625725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6192" name="Text Box 80"/>
          <p:cNvSpPr txBox="1">
            <a:spLocks noChangeArrowheads="1"/>
          </p:cNvSpPr>
          <p:nvPr/>
        </p:nvSpPr>
        <p:spPr bwMode="auto">
          <a:xfrm>
            <a:off x="6954838" y="1233488"/>
            <a:ext cx="18700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dirty="0">
                <a:latin typeface="+mj-lt"/>
              </a:rPr>
              <a:t>[Lowe, SIFT, 1999]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6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61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6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6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6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6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61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6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46126" grpId="0" animBg="1"/>
      <p:bldP spid="3546127" grpId="0" animBg="1"/>
      <p:bldP spid="3546128" grpId="0" animBg="1"/>
      <p:bldP spid="3546130" grpId="0" build="p"/>
      <p:bldP spid="3546174" grpId="0" animBg="1"/>
      <p:bldP spid="354617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Harris-Laplace </a:t>
            </a:r>
            <a:r>
              <a:rPr lang="en-US" sz="1800" smtClean="0"/>
              <a:t>[Mikolajczyk ‘01]</a:t>
            </a:r>
            <a:endParaRPr lang="de-CH" smtClean="0"/>
          </a:p>
        </p:txBody>
      </p:sp>
      <p:sp>
        <p:nvSpPr>
          <p:cNvPr id="54275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 eaLnBrk="1" hangingPunct="1">
              <a:buFont typeface="Trebuchet MS" pitchFamily="34" charset="0"/>
              <a:buAutoNum type="arabicPeriod"/>
            </a:pPr>
            <a:r>
              <a:rPr lang="en-US" sz="2800" smtClean="0"/>
              <a:t>Initialization: Multiscale Harris corner detection</a:t>
            </a:r>
          </a:p>
        </p:txBody>
      </p:sp>
      <p:pic>
        <p:nvPicPr>
          <p:cNvPr id="5427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9138" y="3465513"/>
            <a:ext cx="1584325" cy="1270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5427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2838" y="5283200"/>
            <a:ext cx="1449387" cy="11350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363" y="4132263"/>
            <a:ext cx="1439862" cy="11271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363" y="2979738"/>
            <a:ext cx="1439862" cy="11271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32363" y="1827213"/>
            <a:ext cx="1439862" cy="11271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54281" name="Text Box 8"/>
          <p:cNvSpPr txBox="1">
            <a:spLocks noChangeArrowheads="1"/>
          </p:cNvSpPr>
          <p:nvPr/>
        </p:nvSpPr>
        <p:spPr bwMode="auto">
          <a:xfrm>
            <a:off x="4391025" y="5794375"/>
            <a:ext cx="433388" cy="336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sz="1600" b="1" i="1">
                <a:latin typeface="Symbol" pitchFamily="18" charset="2"/>
              </a:rPr>
              <a:t>s</a:t>
            </a:r>
            <a:endParaRPr lang="en-US" sz="1600" b="1" i="1">
              <a:latin typeface="Symbol" pitchFamily="18" charset="2"/>
            </a:endParaRPr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4391025" y="4786313"/>
            <a:ext cx="433388" cy="336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sz="1600" b="1" i="1">
                <a:latin typeface="Symbol" pitchFamily="18" charset="2"/>
              </a:rPr>
              <a:t>s</a:t>
            </a:r>
            <a:r>
              <a:rPr lang="pl-PL" sz="1600" b="1" i="1" baseline="30000">
                <a:latin typeface="Symbol" pitchFamily="18" charset="2"/>
              </a:rPr>
              <a:t>2</a:t>
            </a:r>
            <a:endParaRPr lang="en-US" sz="1600" b="1" i="1" baseline="30000">
              <a:latin typeface="Symbol" pitchFamily="18" charset="2"/>
            </a:endParaRPr>
          </a:p>
        </p:txBody>
      </p:sp>
      <p:grpSp>
        <p:nvGrpSpPr>
          <p:cNvPr id="2" name="Group 38"/>
          <p:cNvGrpSpPr>
            <a:grpSpLocks/>
          </p:cNvGrpSpPr>
          <p:nvPr/>
        </p:nvGrpSpPr>
        <p:grpSpPr bwMode="auto">
          <a:xfrm>
            <a:off x="6516688" y="5554663"/>
            <a:ext cx="2268537" cy="787400"/>
            <a:chOff x="6516688" y="5554663"/>
            <a:chExt cx="2268537" cy="787400"/>
          </a:xfrm>
        </p:grpSpPr>
        <p:pic>
          <p:nvPicPr>
            <p:cNvPr id="54303" name="Picture 10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516688" y="5554663"/>
              <a:ext cx="2268537" cy="78740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  <p:grpSp>
          <p:nvGrpSpPr>
            <p:cNvPr id="54304" name="Group 34"/>
            <p:cNvGrpSpPr>
              <a:grpSpLocks/>
            </p:cNvGrpSpPr>
            <p:nvPr/>
          </p:nvGrpSpPr>
          <p:grpSpPr bwMode="auto">
            <a:xfrm>
              <a:off x="7602538" y="5949950"/>
              <a:ext cx="180975" cy="88900"/>
              <a:chOff x="7602538" y="5949950"/>
              <a:chExt cx="180975" cy="88900"/>
            </a:xfrm>
          </p:grpSpPr>
          <p:sp>
            <p:nvSpPr>
              <p:cNvPr id="54305" name="Line 11"/>
              <p:cNvSpPr>
                <a:spLocks noChangeShapeType="1"/>
              </p:cNvSpPr>
              <p:nvPr/>
            </p:nvSpPr>
            <p:spPr bwMode="auto">
              <a:xfrm>
                <a:off x="7669213" y="5949950"/>
                <a:ext cx="71437" cy="73025"/>
              </a:xfrm>
              <a:prstGeom prst="line">
                <a:avLst/>
              </a:prstGeom>
              <a:noFill/>
              <a:ln w="254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06" name="Line 12"/>
              <p:cNvSpPr>
                <a:spLocks noChangeShapeType="1"/>
              </p:cNvSpPr>
              <p:nvPr/>
            </p:nvSpPr>
            <p:spPr bwMode="auto">
              <a:xfrm flipV="1">
                <a:off x="7602538" y="5965825"/>
                <a:ext cx="180975" cy="73025"/>
              </a:xfrm>
              <a:prstGeom prst="line">
                <a:avLst/>
              </a:prstGeom>
              <a:noFill/>
              <a:ln w="254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4" name="Group 39"/>
          <p:cNvGrpSpPr>
            <a:grpSpLocks/>
          </p:cNvGrpSpPr>
          <p:nvPr/>
        </p:nvGrpSpPr>
        <p:grpSpPr bwMode="auto">
          <a:xfrm>
            <a:off x="6588125" y="4370388"/>
            <a:ext cx="2268538" cy="787400"/>
            <a:chOff x="6588125" y="4370388"/>
            <a:chExt cx="2268538" cy="787400"/>
          </a:xfrm>
        </p:grpSpPr>
        <p:pic>
          <p:nvPicPr>
            <p:cNvPr id="54299" name="Picture 1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588125" y="4370388"/>
              <a:ext cx="2268538" cy="78740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  <p:grpSp>
          <p:nvGrpSpPr>
            <p:cNvPr id="54300" name="Group 35"/>
            <p:cNvGrpSpPr>
              <a:grpSpLocks/>
            </p:cNvGrpSpPr>
            <p:nvPr/>
          </p:nvGrpSpPr>
          <p:grpSpPr bwMode="auto">
            <a:xfrm>
              <a:off x="7673975" y="4765675"/>
              <a:ext cx="180975" cy="88900"/>
              <a:chOff x="7673975" y="4765675"/>
              <a:chExt cx="180975" cy="88900"/>
            </a:xfrm>
          </p:grpSpPr>
          <p:sp>
            <p:nvSpPr>
              <p:cNvPr id="54301" name="Line 14"/>
              <p:cNvSpPr>
                <a:spLocks noChangeShapeType="1"/>
              </p:cNvSpPr>
              <p:nvPr/>
            </p:nvSpPr>
            <p:spPr bwMode="auto">
              <a:xfrm>
                <a:off x="7740650" y="4765675"/>
                <a:ext cx="71438" cy="73025"/>
              </a:xfrm>
              <a:prstGeom prst="line">
                <a:avLst/>
              </a:prstGeom>
              <a:noFill/>
              <a:ln w="254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02" name="Line 15"/>
              <p:cNvSpPr>
                <a:spLocks noChangeShapeType="1"/>
              </p:cNvSpPr>
              <p:nvPr/>
            </p:nvSpPr>
            <p:spPr bwMode="auto">
              <a:xfrm flipV="1">
                <a:off x="7673975" y="4781550"/>
                <a:ext cx="180975" cy="73025"/>
              </a:xfrm>
              <a:prstGeom prst="line">
                <a:avLst/>
              </a:prstGeom>
              <a:noFill/>
              <a:ln w="254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6" name="Group 40"/>
          <p:cNvGrpSpPr>
            <a:grpSpLocks/>
          </p:cNvGrpSpPr>
          <p:nvPr/>
        </p:nvGrpSpPr>
        <p:grpSpPr bwMode="auto">
          <a:xfrm>
            <a:off x="6588125" y="3178175"/>
            <a:ext cx="2268538" cy="787400"/>
            <a:chOff x="6588125" y="3178175"/>
            <a:chExt cx="2268538" cy="787400"/>
          </a:xfrm>
        </p:grpSpPr>
        <p:pic>
          <p:nvPicPr>
            <p:cNvPr id="54295" name="Picture 16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588125" y="3178175"/>
              <a:ext cx="2268538" cy="78740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  <p:grpSp>
          <p:nvGrpSpPr>
            <p:cNvPr id="54296" name="Group 36"/>
            <p:cNvGrpSpPr>
              <a:grpSpLocks/>
            </p:cNvGrpSpPr>
            <p:nvPr/>
          </p:nvGrpSpPr>
          <p:grpSpPr bwMode="auto">
            <a:xfrm>
              <a:off x="7673975" y="3573463"/>
              <a:ext cx="180975" cy="88900"/>
              <a:chOff x="7673975" y="3573463"/>
              <a:chExt cx="180975" cy="88900"/>
            </a:xfrm>
          </p:grpSpPr>
          <p:sp>
            <p:nvSpPr>
              <p:cNvPr id="54297" name="Line 17"/>
              <p:cNvSpPr>
                <a:spLocks noChangeShapeType="1"/>
              </p:cNvSpPr>
              <p:nvPr/>
            </p:nvSpPr>
            <p:spPr bwMode="auto">
              <a:xfrm>
                <a:off x="7740650" y="3573463"/>
                <a:ext cx="71438" cy="73025"/>
              </a:xfrm>
              <a:prstGeom prst="line">
                <a:avLst/>
              </a:prstGeom>
              <a:noFill/>
              <a:ln w="254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298" name="Line 18"/>
              <p:cNvSpPr>
                <a:spLocks noChangeShapeType="1"/>
              </p:cNvSpPr>
              <p:nvPr/>
            </p:nvSpPr>
            <p:spPr bwMode="auto">
              <a:xfrm flipV="1">
                <a:off x="7673975" y="3589338"/>
                <a:ext cx="180975" cy="73025"/>
              </a:xfrm>
              <a:prstGeom prst="line">
                <a:avLst/>
              </a:prstGeom>
              <a:noFill/>
              <a:ln w="254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8" name="Group 41"/>
          <p:cNvGrpSpPr>
            <a:grpSpLocks/>
          </p:cNvGrpSpPr>
          <p:nvPr/>
        </p:nvGrpSpPr>
        <p:grpSpPr bwMode="auto">
          <a:xfrm>
            <a:off x="6588125" y="2030413"/>
            <a:ext cx="2268538" cy="787400"/>
            <a:chOff x="6588125" y="2030413"/>
            <a:chExt cx="2268538" cy="787400"/>
          </a:xfrm>
        </p:grpSpPr>
        <p:pic>
          <p:nvPicPr>
            <p:cNvPr id="54291" name="Picture 19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588125" y="2030413"/>
              <a:ext cx="2268538" cy="78740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  <p:grpSp>
          <p:nvGrpSpPr>
            <p:cNvPr id="54292" name="Group 37"/>
            <p:cNvGrpSpPr>
              <a:grpSpLocks/>
            </p:cNvGrpSpPr>
            <p:nvPr/>
          </p:nvGrpSpPr>
          <p:grpSpPr bwMode="auto">
            <a:xfrm>
              <a:off x="7673975" y="2425700"/>
              <a:ext cx="180975" cy="88900"/>
              <a:chOff x="7673975" y="2425700"/>
              <a:chExt cx="180975" cy="88900"/>
            </a:xfrm>
          </p:grpSpPr>
          <p:sp>
            <p:nvSpPr>
              <p:cNvPr id="54293" name="Line 20"/>
              <p:cNvSpPr>
                <a:spLocks noChangeShapeType="1"/>
              </p:cNvSpPr>
              <p:nvPr/>
            </p:nvSpPr>
            <p:spPr bwMode="auto">
              <a:xfrm>
                <a:off x="7740650" y="2425700"/>
                <a:ext cx="71438" cy="73025"/>
              </a:xfrm>
              <a:prstGeom prst="line">
                <a:avLst/>
              </a:prstGeom>
              <a:noFill/>
              <a:ln w="254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294" name="Line 21"/>
              <p:cNvSpPr>
                <a:spLocks noChangeShapeType="1"/>
              </p:cNvSpPr>
              <p:nvPr/>
            </p:nvSpPr>
            <p:spPr bwMode="auto">
              <a:xfrm flipV="1">
                <a:off x="7673975" y="2441575"/>
                <a:ext cx="180975" cy="73025"/>
              </a:xfrm>
              <a:prstGeom prst="line">
                <a:avLst/>
              </a:prstGeom>
              <a:noFill/>
              <a:ln w="254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1" name="Text Box 22"/>
          <p:cNvSpPr txBox="1">
            <a:spLocks noChangeArrowheads="1"/>
          </p:cNvSpPr>
          <p:nvPr/>
        </p:nvSpPr>
        <p:spPr bwMode="auto">
          <a:xfrm>
            <a:off x="4427538" y="3573463"/>
            <a:ext cx="433387" cy="336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sz="1600" b="1" i="1">
                <a:latin typeface="Symbol" pitchFamily="18" charset="2"/>
              </a:rPr>
              <a:t>s</a:t>
            </a:r>
            <a:r>
              <a:rPr lang="pl-PL" sz="1600" b="1" i="1" baseline="30000">
                <a:latin typeface="Symbol" pitchFamily="18" charset="2"/>
              </a:rPr>
              <a:t>3</a:t>
            </a:r>
            <a:endParaRPr lang="en-US" sz="1600" b="1" i="1" baseline="30000">
              <a:latin typeface="Symbol" pitchFamily="18" charset="2"/>
            </a:endParaRPr>
          </a:p>
        </p:txBody>
      </p:sp>
      <p:sp>
        <p:nvSpPr>
          <p:cNvPr id="32" name="Text Box 23"/>
          <p:cNvSpPr txBox="1">
            <a:spLocks noChangeArrowheads="1"/>
          </p:cNvSpPr>
          <p:nvPr/>
        </p:nvSpPr>
        <p:spPr bwMode="auto">
          <a:xfrm>
            <a:off x="4462463" y="2565400"/>
            <a:ext cx="433387" cy="336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sz="1600" b="1" i="1">
                <a:latin typeface="Symbol" pitchFamily="18" charset="2"/>
              </a:rPr>
              <a:t>s</a:t>
            </a:r>
            <a:r>
              <a:rPr lang="pl-PL" sz="1600" b="1" i="1" baseline="30000">
                <a:latin typeface="Symbol" pitchFamily="18" charset="2"/>
              </a:rPr>
              <a:t>4</a:t>
            </a:r>
            <a:endParaRPr lang="en-US" sz="1600" b="1" i="1" baseline="30000">
              <a:latin typeface="Symbol" pitchFamily="18" charset="2"/>
            </a:endParaRPr>
          </a:p>
        </p:txBody>
      </p:sp>
      <p:sp>
        <p:nvSpPr>
          <p:cNvPr id="54289" name="Text Box 24"/>
          <p:cNvSpPr txBox="1">
            <a:spLocks noChangeArrowheads="1"/>
          </p:cNvSpPr>
          <p:nvPr/>
        </p:nvSpPr>
        <p:spPr bwMode="auto">
          <a:xfrm>
            <a:off x="3768725" y="6450013"/>
            <a:ext cx="3095625" cy="33813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sz="1600" b="1"/>
              <a:t>Computing Harris function</a:t>
            </a:r>
            <a:endParaRPr lang="en-US" sz="1600" b="1"/>
          </a:p>
        </p:txBody>
      </p:sp>
      <p:sp>
        <p:nvSpPr>
          <p:cNvPr id="34" name="Text Box 25"/>
          <p:cNvSpPr txBox="1">
            <a:spLocks noChangeArrowheads="1"/>
          </p:cNvSpPr>
          <p:nvPr/>
        </p:nvSpPr>
        <p:spPr bwMode="auto">
          <a:xfrm>
            <a:off x="6470650" y="6450013"/>
            <a:ext cx="2447925" cy="33813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sz="1600" b="1"/>
              <a:t>Detecting local maxima</a:t>
            </a:r>
            <a:endParaRPr lang="en-US" sz="1600" b="1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1" grpId="0"/>
      <p:bldP spid="32" grpId="0"/>
      <p:bldP spid="3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Harris-Laplace </a:t>
            </a:r>
            <a:r>
              <a:rPr lang="en-US" sz="1800" smtClean="0"/>
              <a:t>[Mikolajczyk ‘01]</a:t>
            </a:r>
            <a:endParaRPr lang="de-CH" smtClean="0"/>
          </a:p>
        </p:txBody>
      </p:sp>
      <p:sp>
        <p:nvSpPr>
          <p:cNvPr id="55299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 eaLnBrk="1" hangingPunct="1">
              <a:buFont typeface="Trebuchet MS" pitchFamily="34" charset="0"/>
              <a:buAutoNum type="arabicPeriod"/>
            </a:pPr>
            <a:r>
              <a:rPr lang="en-US" sz="2800" smtClean="0"/>
              <a:t>Initialization: Multiscale Harris corner detection</a:t>
            </a:r>
          </a:p>
          <a:p>
            <a:pPr marL="457200" indent="-457200" eaLnBrk="1" hangingPunct="1">
              <a:buFont typeface="Trebuchet MS" pitchFamily="34" charset="0"/>
              <a:buAutoNum type="arabicPeriod"/>
            </a:pPr>
            <a:r>
              <a:rPr lang="en-US" sz="2800" smtClean="0"/>
              <a:t>Scale selection based on Laplacian</a:t>
            </a:r>
            <a:br>
              <a:rPr lang="en-US" sz="2800" smtClean="0"/>
            </a:br>
            <a:r>
              <a:rPr lang="en-US" sz="2800" smtClean="0"/>
              <a:t>(same procedure with Hessian </a:t>
            </a:r>
            <a:r>
              <a:rPr lang="en-US" sz="2800" smtClean="0">
                <a:sym typeface="Symbol" pitchFamily="18" charset="2"/>
              </a:rPr>
              <a:t> </a:t>
            </a:r>
            <a:r>
              <a:rPr lang="en-US" sz="2800" smtClean="0"/>
              <a:t>Hessian-Laplace)</a:t>
            </a:r>
            <a:endParaRPr lang="de-CH" sz="2800" smtClean="0"/>
          </a:p>
        </p:txBody>
      </p:sp>
      <p:sp>
        <p:nvSpPr>
          <p:cNvPr id="3994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schemeClr val="tx1"/>
                </a:solidFill>
              </a:rPr>
              <a:t>K. Grauman, B. Leibe</a:t>
            </a:r>
          </a:p>
        </p:txBody>
      </p:sp>
      <p:pic>
        <p:nvPicPr>
          <p:cNvPr id="5530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5625" y="3349625"/>
            <a:ext cx="8294688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2" name="Text Box 4"/>
          <p:cNvSpPr txBox="1">
            <a:spLocks noChangeArrowheads="1"/>
          </p:cNvSpPr>
          <p:nvPr/>
        </p:nvSpPr>
        <p:spPr bwMode="auto">
          <a:xfrm>
            <a:off x="3387725" y="2917825"/>
            <a:ext cx="2628900" cy="3698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pl-PL" b="1"/>
              <a:t>Harris points</a:t>
            </a:r>
            <a:endParaRPr lang="en-US" b="1"/>
          </a:p>
        </p:txBody>
      </p:sp>
      <p:sp>
        <p:nvSpPr>
          <p:cNvPr id="55303" name="Text Box 5"/>
          <p:cNvSpPr txBox="1">
            <a:spLocks noChangeArrowheads="1"/>
          </p:cNvSpPr>
          <p:nvPr/>
        </p:nvSpPr>
        <p:spPr bwMode="auto">
          <a:xfrm>
            <a:off x="3171825" y="6049963"/>
            <a:ext cx="3060700" cy="36988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pl-PL" b="1"/>
              <a:t>Harris-Laplace points</a:t>
            </a:r>
            <a:endParaRPr lang="en-US" b="1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897938" cy="6096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mtClean="0"/>
              <a:t>Maximally Stable Extremal Regions </a:t>
            </a:r>
            <a:r>
              <a:rPr lang="en-US" sz="1800" smtClean="0"/>
              <a:t>[Matas ‘02]</a:t>
            </a:r>
            <a:endParaRPr lang="de-CH" smtClean="0"/>
          </a:p>
        </p:txBody>
      </p:sp>
      <p:sp>
        <p:nvSpPr>
          <p:cNvPr id="563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Based on Watershed segmentation algorithm</a:t>
            </a:r>
          </a:p>
          <a:p>
            <a:pPr eaLnBrk="1" hangingPunct="1"/>
            <a:r>
              <a:rPr lang="en-US" smtClean="0"/>
              <a:t>Select regions that stay stable over a large parameter range</a:t>
            </a:r>
            <a:endParaRPr lang="de-CH" smtClean="0"/>
          </a:p>
          <a:p>
            <a:pPr eaLnBrk="1" hangingPunct="1"/>
            <a:endParaRPr lang="de-CH" smtClean="0"/>
          </a:p>
        </p:txBody>
      </p:sp>
      <p:sp>
        <p:nvSpPr>
          <p:cNvPr id="4096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K. Grauman, B. Leibe</a:t>
            </a:r>
          </a:p>
        </p:txBody>
      </p:sp>
      <p:pic>
        <p:nvPicPr>
          <p:cNvPr id="56325" name="Picture 4" descr="g1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2275" y="2781300"/>
            <a:ext cx="2519363" cy="25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6" name="Picture 5" descr="g1a_350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3" y="2781300"/>
            <a:ext cx="2519362" cy="25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692275" y="2781300"/>
            <a:ext cx="5327650" cy="2519363"/>
            <a:chOff x="1692275" y="2781300"/>
            <a:chExt cx="5327650" cy="2519363"/>
          </a:xfrm>
        </p:grpSpPr>
        <p:pic>
          <p:nvPicPr>
            <p:cNvPr id="56370" name="Picture 4" descr="g1a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692275" y="2781300"/>
              <a:ext cx="2519363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6371" name="Picture 5" descr="g1a_3400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500563" y="2781300"/>
              <a:ext cx="2519362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1692275" y="2781300"/>
            <a:ext cx="5327650" cy="2519363"/>
            <a:chOff x="1692275" y="2781300"/>
            <a:chExt cx="5327650" cy="2519363"/>
          </a:xfrm>
        </p:grpSpPr>
        <p:pic>
          <p:nvPicPr>
            <p:cNvPr id="56368" name="Picture 4" descr="g1a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692275" y="2781300"/>
              <a:ext cx="2519363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6369" name="Picture 5" descr="g1a_3300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500563" y="2781300"/>
              <a:ext cx="2519362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1692275" y="2781300"/>
            <a:ext cx="5327650" cy="2519363"/>
            <a:chOff x="1692275" y="2781300"/>
            <a:chExt cx="5327650" cy="2519363"/>
          </a:xfrm>
        </p:grpSpPr>
        <p:pic>
          <p:nvPicPr>
            <p:cNvPr id="56366" name="Picture 4" descr="g1a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692275" y="2781300"/>
              <a:ext cx="2519363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6367" name="Picture 5" descr="g1a_32000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500563" y="2781300"/>
              <a:ext cx="2519362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1692275" y="2781300"/>
            <a:ext cx="5327650" cy="2519363"/>
            <a:chOff x="1692275" y="2781300"/>
            <a:chExt cx="5327650" cy="2519363"/>
          </a:xfrm>
        </p:grpSpPr>
        <p:pic>
          <p:nvPicPr>
            <p:cNvPr id="56364" name="Picture 4" descr="g1a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692275" y="2781300"/>
              <a:ext cx="2519363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6365" name="Picture 5" descr="g1a_31000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500563" y="2781300"/>
              <a:ext cx="2519362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" name="Group 22"/>
          <p:cNvGrpSpPr>
            <a:grpSpLocks/>
          </p:cNvGrpSpPr>
          <p:nvPr/>
        </p:nvGrpSpPr>
        <p:grpSpPr bwMode="auto">
          <a:xfrm>
            <a:off x="1692275" y="2781300"/>
            <a:ext cx="5327650" cy="2527300"/>
            <a:chOff x="1692275" y="2781300"/>
            <a:chExt cx="5327650" cy="2527300"/>
          </a:xfrm>
        </p:grpSpPr>
        <p:pic>
          <p:nvPicPr>
            <p:cNvPr id="56362" name="Picture 4" descr="g1a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692275" y="2781300"/>
              <a:ext cx="2519363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6363" name="Picture 5" descr="g1a_30000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498975" y="2787650"/>
              <a:ext cx="2520950" cy="2520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" name="Group 25"/>
          <p:cNvGrpSpPr>
            <a:grpSpLocks/>
          </p:cNvGrpSpPr>
          <p:nvPr/>
        </p:nvGrpSpPr>
        <p:grpSpPr bwMode="auto">
          <a:xfrm>
            <a:off x="1692275" y="2781300"/>
            <a:ext cx="5327650" cy="2519363"/>
            <a:chOff x="1692275" y="2781300"/>
            <a:chExt cx="5327650" cy="2519363"/>
          </a:xfrm>
        </p:grpSpPr>
        <p:pic>
          <p:nvPicPr>
            <p:cNvPr id="56360" name="Picture 4" descr="g1a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692275" y="2781300"/>
              <a:ext cx="2519363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6361" name="Picture 5" descr="g1a_29000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500563" y="2781300"/>
              <a:ext cx="2519362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Group 28"/>
          <p:cNvGrpSpPr>
            <a:grpSpLocks/>
          </p:cNvGrpSpPr>
          <p:nvPr/>
        </p:nvGrpSpPr>
        <p:grpSpPr bwMode="auto">
          <a:xfrm>
            <a:off x="1692275" y="2781300"/>
            <a:ext cx="5327650" cy="2519363"/>
            <a:chOff x="1692275" y="2781300"/>
            <a:chExt cx="5327650" cy="2519363"/>
          </a:xfrm>
        </p:grpSpPr>
        <p:pic>
          <p:nvPicPr>
            <p:cNvPr id="56358" name="Picture 4" descr="g1a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692275" y="2781300"/>
              <a:ext cx="2519363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6359" name="Picture 5" descr="g1a_28000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500563" y="2781300"/>
              <a:ext cx="2519362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9" name="Group 31"/>
          <p:cNvGrpSpPr>
            <a:grpSpLocks/>
          </p:cNvGrpSpPr>
          <p:nvPr/>
        </p:nvGrpSpPr>
        <p:grpSpPr bwMode="auto">
          <a:xfrm>
            <a:off x="1692275" y="2781300"/>
            <a:ext cx="5327650" cy="2519363"/>
            <a:chOff x="1692275" y="2781300"/>
            <a:chExt cx="5327650" cy="2519363"/>
          </a:xfrm>
        </p:grpSpPr>
        <p:pic>
          <p:nvPicPr>
            <p:cNvPr id="56356" name="Picture 4" descr="g1a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692275" y="2781300"/>
              <a:ext cx="2519363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6357" name="Picture 5" descr="g1a_27000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4500563" y="2781300"/>
              <a:ext cx="2519362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0" name="Group 34"/>
          <p:cNvGrpSpPr>
            <a:grpSpLocks/>
          </p:cNvGrpSpPr>
          <p:nvPr/>
        </p:nvGrpSpPr>
        <p:grpSpPr bwMode="auto">
          <a:xfrm>
            <a:off x="1692275" y="2781300"/>
            <a:ext cx="5327650" cy="2519363"/>
            <a:chOff x="1692275" y="2781300"/>
            <a:chExt cx="5327650" cy="2519363"/>
          </a:xfrm>
        </p:grpSpPr>
        <p:pic>
          <p:nvPicPr>
            <p:cNvPr id="56354" name="Picture 4" descr="g1a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692275" y="2781300"/>
              <a:ext cx="2519363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6355" name="Picture 5" descr="g1a_26000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4500563" y="2781300"/>
              <a:ext cx="2519362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1" name="Group 37"/>
          <p:cNvGrpSpPr>
            <a:grpSpLocks/>
          </p:cNvGrpSpPr>
          <p:nvPr/>
        </p:nvGrpSpPr>
        <p:grpSpPr bwMode="auto">
          <a:xfrm>
            <a:off x="1692275" y="2781300"/>
            <a:ext cx="5327650" cy="2520950"/>
            <a:chOff x="1692275" y="2781300"/>
            <a:chExt cx="5327650" cy="2520950"/>
          </a:xfrm>
        </p:grpSpPr>
        <p:pic>
          <p:nvPicPr>
            <p:cNvPr id="56352" name="Picture 4" descr="g1a_25000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4498975" y="2781300"/>
              <a:ext cx="2520950" cy="2520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6353" name="Picture 5" descr="g1a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692275" y="2781300"/>
              <a:ext cx="2519363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2" name="Group 40"/>
          <p:cNvGrpSpPr>
            <a:grpSpLocks/>
          </p:cNvGrpSpPr>
          <p:nvPr/>
        </p:nvGrpSpPr>
        <p:grpSpPr bwMode="auto">
          <a:xfrm>
            <a:off x="1692275" y="2781300"/>
            <a:ext cx="5327650" cy="2519363"/>
            <a:chOff x="1692275" y="2781300"/>
            <a:chExt cx="5327650" cy="2519363"/>
          </a:xfrm>
        </p:grpSpPr>
        <p:pic>
          <p:nvPicPr>
            <p:cNvPr id="56350" name="Picture 4" descr="g1a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692275" y="2781300"/>
              <a:ext cx="2519363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6351" name="Picture 5" descr="g1a_24000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4500563" y="2781300"/>
              <a:ext cx="2519362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3" name="Group 43"/>
          <p:cNvGrpSpPr>
            <a:grpSpLocks/>
          </p:cNvGrpSpPr>
          <p:nvPr/>
        </p:nvGrpSpPr>
        <p:grpSpPr bwMode="auto">
          <a:xfrm>
            <a:off x="1692275" y="2781300"/>
            <a:ext cx="5327650" cy="2519363"/>
            <a:chOff x="1692275" y="2781300"/>
            <a:chExt cx="5327650" cy="2519363"/>
          </a:xfrm>
        </p:grpSpPr>
        <p:pic>
          <p:nvPicPr>
            <p:cNvPr id="56348" name="Picture 4" descr="g1a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692275" y="2781300"/>
              <a:ext cx="2519363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6349" name="Picture 5" descr="g1a_23000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4500563" y="2781300"/>
              <a:ext cx="2519362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4" name="Group 46"/>
          <p:cNvGrpSpPr>
            <a:grpSpLocks/>
          </p:cNvGrpSpPr>
          <p:nvPr/>
        </p:nvGrpSpPr>
        <p:grpSpPr bwMode="auto">
          <a:xfrm>
            <a:off x="1692275" y="2781300"/>
            <a:ext cx="5327650" cy="2519363"/>
            <a:chOff x="1692275" y="2781300"/>
            <a:chExt cx="5327650" cy="2519363"/>
          </a:xfrm>
        </p:grpSpPr>
        <p:pic>
          <p:nvPicPr>
            <p:cNvPr id="56346" name="Picture 4" descr="g1a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692275" y="2781300"/>
              <a:ext cx="2519363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6347" name="Picture 5" descr="g1a_22000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4500563" y="2781300"/>
              <a:ext cx="2519362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5" name="Group 49"/>
          <p:cNvGrpSpPr>
            <a:grpSpLocks/>
          </p:cNvGrpSpPr>
          <p:nvPr/>
        </p:nvGrpSpPr>
        <p:grpSpPr bwMode="auto">
          <a:xfrm>
            <a:off x="1692275" y="2781300"/>
            <a:ext cx="5327650" cy="2519363"/>
            <a:chOff x="1692275" y="2781300"/>
            <a:chExt cx="5327650" cy="2519363"/>
          </a:xfrm>
        </p:grpSpPr>
        <p:pic>
          <p:nvPicPr>
            <p:cNvPr id="56344" name="Picture 4" descr="g1a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692275" y="2781300"/>
              <a:ext cx="2519363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6345" name="Picture 5" descr="g1a_21000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4500563" y="2781300"/>
              <a:ext cx="2519362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6" name="Group 52"/>
          <p:cNvGrpSpPr>
            <a:grpSpLocks/>
          </p:cNvGrpSpPr>
          <p:nvPr/>
        </p:nvGrpSpPr>
        <p:grpSpPr bwMode="auto">
          <a:xfrm>
            <a:off x="1692275" y="2781300"/>
            <a:ext cx="5327650" cy="2519363"/>
            <a:chOff x="1692275" y="2781300"/>
            <a:chExt cx="5327650" cy="2519363"/>
          </a:xfrm>
        </p:grpSpPr>
        <p:pic>
          <p:nvPicPr>
            <p:cNvPr id="56342" name="Picture 4" descr="g1a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692275" y="2781300"/>
              <a:ext cx="2519363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6343" name="Picture 5" descr="g1a_20000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4500563" y="2781300"/>
              <a:ext cx="2519362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4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7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33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36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39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686800" cy="6096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mtClean="0"/>
              <a:t>Example Results: MSER</a:t>
            </a:r>
            <a:endParaRPr lang="de-CH" smtClean="0"/>
          </a:p>
        </p:txBody>
      </p:sp>
      <p:sp>
        <p:nvSpPr>
          <p:cNvPr id="4198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 algn="l">
              <a:defRPr/>
            </a:pPr>
            <a:fld id="{9B34A58F-610F-430F-A04D-DB1053A60612}" type="slidenum">
              <a:rPr lang="de-DE" smtClean="0"/>
              <a:pPr algn="l">
                <a:defRPr/>
              </a:pPr>
              <a:t>25</a:t>
            </a:fld>
            <a:endParaRPr lang="de-DE" smtClean="0"/>
          </a:p>
        </p:txBody>
      </p:sp>
      <p:sp>
        <p:nvSpPr>
          <p:cNvPr id="4198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K. Grauman, B. Leibe</a:t>
            </a:r>
          </a:p>
        </p:txBody>
      </p:sp>
      <p:pic>
        <p:nvPicPr>
          <p:cNvPr id="57349" name="Picture 4"/>
          <p:cNvPicPr>
            <a:picLocks noChangeAspect="1" noChangeArrowheads="1"/>
          </p:cNvPicPr>
          <p:nvPr/>
        </p:nvPicPr>
        <p:blipFill>
          <a:blip r:embed="rId2" cstate="print"/>
          <a:srcRect r="56670" b="7520"/>
          <a:stretch>
            <a:fillRect/>
          </a:stretch>
        </p:blipFill>
        <p:spPr bwMode="auto">
          <a:xfrm>
            <a:off x="1004888" y="1238250"/>
            <a:ext cx="3713162" cy="31432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57350" name="Picture 3" descr="matas_nesquik1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557463" y="4414838"/>
            <a:ext cx="2160587" cy="2160587"/>
          </a:xfrm>
        </p:spPr>
      </p:pic>
      <p:pic>
        <p:nvPicPr>
          <p:cNvPr id="57351" name="Picture 4" descr="matas_nesquik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84750" y="4414838"/>
            <a:ext cx="2232025" cy="221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2" name="Picture 4"/>
          <p:cNvPicPr>
            <a:picLocks noChangeAspect="1" noChangeArrowheads="1"/>
          </p:cNvPicPr>
          <p:nvPr/>
        </p:nvPicPr>
        <p:blipFill>
          <a:blip r:embed="rId2" cstate="print"/>
          <a:srcRect l="56670" b="7520"/>
          <a:stretch>
            <a:fillRect/>
          </a:stretch>
        </p:blipFill>
        <p:spPr bwMode="auto">
          <a:xfrm>
            <a:off x="4984750" y="1238250"/>
            <a:ext cx="3713163" cy="31432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Comparison</a:t>
            </a:r>
          </a:p>
        </p:txBody>
      </p:sp>
      <p:sp>
        <p:nvSpPr>
          <p:cNvPr id="583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58372" name="Picture 4"/>
          <p:cNvPicPr>
            <a:picLocks noChangeAspect="1" noChangeArrowheads="1"/>
          </p:cNvPicPr>
          <p:nvPr/>
        </p:nvPicPr>
        <p:blipFill>
          <a:blip r:embed="rId2" cstate="print"/>
          <a:srcRect l="56670" b="7520"/>
          <a:stretch>
            <a:fillRect/>
          </a:stretch>
        </p:blipFill>
        <p:spPr bwMode="auto">
          <a:xfrm>
            <a:off x="5029200" y="3759200"/>
            <a:ext cx="3713163" cy="31432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58373" name="Picture 3"/>
          <p:cNvPicPr>
            <a:picLocks noChangeAspect="1" noChangeArrowheads="1"/>
          </p:cNvPicPr>
          <p:nvPr/>
        </p:nvPicPr>
        <p:blipFill>
          <a:blip r:embed="rId3" cstate="print"/>
          <a:srcRect r="53581" b="33736"/>
          <a:stretch>
            <a:fillRect/>
          </a:stretch>
        </p:blipFill>
        <p:spPr bwMode="auto">
          <a:xfrm>
            <a:off x="838200" y="3733800"/>
            <a:ext cx="25908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4" name="TextBox 5"/>
          <p:cNvSpPr txBox="1">
            <a:spLocks noChangeArrowheads="1"/>
          </p:cNvSpPr>
          <p:nvPr/>
        </p:nvSpPr>
        <p:spPr bwMode="auto">
          <a:xfrm>
            <a:off x="3429000" y="4572000"/>
            <a:ext cx="6207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LoG</a:t>
            </a:r>
          </a:p>
        </p:txBody>
      </p:sp>
      <p:pic>
        <p:nvPicPr>
          <p:cNvPr id="58375" name="Picture 4"/>
          <p:cNvPicPr>
            <a:picLocks noChangeAspect="1" noChangeArrowheads="1"/>
          </p:cNvPicPr>
          <p:nvPr/>
        </p:nvPicPr>
        <p:blipFill>
          <a:blip r:embed="rId4" cstate="print"/>
          <a:srcRect l="13226" t="6660" r="47676" b="44778"/>
          <a:stretch>
            <a:fillRect/>
          </a:stretch>
        </p:blipFill>
        <p:spPr bwMode="auto">
          <a:xfrm>
            <a:off x="5410200" y="533400"/>
            <a:ext cx="3316288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6" name="TextBox 7"/>
          <p:cNvSpPr txBox="1">
            <a:spLocks noChangeArrowheads="1"/>
          </p:cNvSpPr>
          <p:nvPr/>
        </p:nvSpPr>
        <p:spPr bwMode="auto">
          <a:xfrm>
            <a:off x="6400800" y="228600"/>
            <a:ext cx="10175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Hessian</a:t>
            </a:r>
          </a:p>
        </p:txBody>
      </p:sp>
      <p:sp>
        <p:nvSpPr>
          <p:cNvPr id="58377" name="TextBox 8"/>
          <p:cNvSpPr txBox="1">
            <a:spLocks noChangeArrowheads="1"/>
          </p:cNvSpPr>
          <p:nvPr/>
        </p:nvSpPr>
        <p:spPr bwMode="auto">
          <a:xfrm>
            <a:off x="6400800" y="3516313"/>
            <a:ext cx="8509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MSER</a:t>
            </a:r>
          </a:p>
        </p:txBody>
      </p:sp>
      <p:pic>
        <p:nvPicPr>
          <p:cNvPr id="58378" name="Picture 4"/>
          <p:cNvPicPr>
            <a:picLocks noChangeAspect="1" noChangeArrowheads="1"/>
          </p:cNvPicPr>
          <p:nvPr/>
        </p:nvPicPr>
        <p:blipFill>
          <a:blip r:embed="rId5" cstate="print"/>
          <a:srcRect l="13028" t="6926" r="48698" b="49718"/>
          <a:stretch>
            <a:fillRect/>
          </a:stretch>
        </p:blipFill>
        <p:spPr bwMode="auto">
          <a:xfrm>
            <a:off x="533400" y="914400"/>
            <a:ext cx="3241675" cy="276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9" name="TextBox 10"/>
          <p:cNvSpPr txBox="1">
            <a:spLocks noChangeArrowheads="1"/>
          </p:cNvSpPr>
          <p:nvPr/>
        </p:nvSpPr>
        <p:spPr bwMode="auto">
          <a:xfrm>
            <a:off x="3733800" y="990600"/>
            <a:ext cx="8001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Harris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Available at a web site near you…</a:t>
            </a:r>
            <a:endParaRPr lang="de-CH" smtClean="0"/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pitchFamily="34" charset="0"/>
              <a:buChar char="•"/>
              <a:defRPr/>
            </a:pPr>
            <a:r>
              <a:rPr lang="en-US" dirty="0" smtClean="0"/>
              <a:t>For most local feature detectors, executables are available online: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r>
              <a:rPr lang="en-US" u="sng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http://www.robots.ox.ac.uk/~vgg/research/affine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r>
              <a:rPr lang="en-US" u="sng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http://www.cs.ubc.ca/~lowe/keypoints/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r>
              <a:rPr lang="en-US" u="sng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http://www.vision.ee.ethz.ch/~surf</a:t>
            </a:r>
          </a:p>
          <a:p>
            <a:pPr eaLnBrk="1" hangingPunct="1">
              <a:buFont typeface="Arial" pitchFamily="34" charset="0"/>
              <a:buChar char="•"/>
              <a:defRPr/>
            </a:pPr>
            <a:endParaRPr lang="de-CH" dirty="0" smtClean="0"/>
          </a:p>
        </p:txBody>
      </p:sp>
      <p:sp>
        <p:nvSpPr>
          <p:cNvPr id="4301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K. Grauman, B. Leibe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Local features: main components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4724400" cy="4525963"/>
          </a:xfrm>
        </p:spPr>
        <p:txBody>
          <a:bodyPr>
            <a:normAutofit lnSpcReduction="10000"/>
          </a:bodyPr>
          <a:lstStyle/>
          <a:p>
            <a:pPr marL="514350" indent="-514350" eaLnBrk="1" hangingPunct="1">
              <a:buFontTx/>
              <a:buAutoNum type="arabicParenR"/>
            </a:pPr>
            <a:r>
              <a:rPr lang="en-US" altLang="en-US" sz="2800" smtClean="0"/>
              <a:t>Detection: </a:t>
            </a:r>
            <a:r>
              <a:rPr lang="en-US" altLang="en-US" sz="2400" smtClean="0"/>
              <a:t>Identify the interest points</a:t>
            </a:r>
          </a:p>
          <a:p>
            <a:pPr marL="514350" indent="-514350" eaLnBrk="1" hangingPunct="1">
              <a:buFontTx/>
              <a:buAutoNum type="arabicParenR"/>
            </a:pPr>
            <a:endParaRPr lang="en-US" altLang="en-US" sz="1000" smtClean="0"/>
          </a:p>
          <a:p>
            <a:pPr marL="514350" indent="-514350" eaLnBrk="1" hangingPunct="1">
              <a:buFontTx/>
              <a:buAutoNum type="arabicParenR"/>
            </a:pPr>
            <a:endParaRPr lang="en-US" altLang="en-US" sz="1000" smtClean="0"/>
          </a:p>
          <a:p>
            <a:pPr marL="514350" indent="-514350" eaLnBrk="1" hangingPunct="1">
              <a:buFontTx/>
              <a:buAutoNum type="arabicParenR"/>
            </a:pPr>
            <a:endParaRPr lang="en-US" altLang="en-US" sz="1000" smtClean="0"/>
          </a:p>
          <a:p>
            <a:pPr marL="514350" indent="-514350" eaLnBrk="1" hangingPunct="1">
              <a:buFontTx/>
              <a:buAutoNum type="arabicParenR"/>
            </a:pPr>
            <a:endParaRPr lang="en-US" altLang="en-US" sz="1000" smtClean="0"/>
          </a:p>
          <a:p>
            <a:pPr marL="514350" indent="-514350" eaLnBrk="1" hangingPunct="1">
              <a:buFontTx/>
              <a:buAutoNum type="arabicParenR"/>
            </a:pPr>
            <a:r>
              <a:rPr lang="en-US" altLang="en-US" sz="2800" smtClean="0"/>
              <a:t>Description</a:t>
            </a:r>
            <a:r>
              <a:rPr lang="en-US" altLang="en-US" sz="2400" smtClean="0"/>
              <a:t>: Extract vector feature descriptor surrounding each interest point.</a:t>
            </a:r>
          </a:p>
          <a:p>
            <a:pPr marL="514350" indent="-514350" eaLnBrk="1" hangingPunct="1">
              <a:buFontTx/>
              <a:buAutoNum type="arabicParenR"/>
            </a:pPr>
            <a:endParaRPr lang="en-US" altLang="en-US" sz="1000" smtClean="0"/>
          </a:p>
          <a:p>
            <a:pPr marL="514350" indent="-514350" eaLnBrk="1" hangingPunct="1">
              <a:buFontTx/>
              <a:buAutoNum type="arabicParenR"/>
            </a:pPr>
            <a:endParaRPr lang="en-US" altLang="en-US" sz="1000" smtClean="0"/>
          </a:p>
          <a:p>
            <a:pPr marL="514350" indent="-514350" eaLnBrk="1" hangingPunct="1">
              <a:buFontTx/>
              <a:buAutoNum type="arabicParenR"/>
            </a:pPr>
            <a:endParaRPr lang="en-US" altLang="en-US" sz="1000" smtClean="0"/>
          </a:p>
          <a:p>
            <a:pPr marL="514350" indent="-514350" eaLnBrk="1" hangingPunct="1">
              <a:buFontTx/>
              <a:buAutoNum type="arabicParenR"/>
            </a:pPr>
            <a:endParaRPr lang="en-US" altLang="en-US" sz="1000" smtClean="0"/>
          </a:p>
          <a:p>
            <a:pPr marL="514350" indent="-514350" eaLnBrk="1" hangingPunct="1">
              <a:buFontTx/>
              <a:buAutoNum type="arabicParenR"/>
            </a:pPr>
            <a:r>
              <a:rPr lang="en-US" altLang="en-US" sz="2800" smtClean="0"/>
              <a:t>Matching: </a:t>
            </a:r>
            <a:r>
              <a:rPr lang="en-US" altLang="en-US" sz="2400" smtClean="0"/>
              <a:t>Determine correspondence between descriptors in two views</a:t>
            </a:r>
          </a:p>
        </p:txBody>
      </p:sp>
      <p:pic>
        <p:nvPicPr>
          <p:cNvPr id="154628" name="Picture 4" descr="SIFT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066800"/>
            <a:ext cx="2438400" cy="176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SIFT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971800"/>
            <a:ext cx="2438400" cy="176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0"/>
          <p:cNvGrpSpPr>
            <a:grpSpLocks noChangeAspect="1"/>
          </p:cNvGrpSpPr>
          <p:nvPr/>
        </p:nvGrpSpPr>
        <p:grpSpPr bwMode="auto">
          <a:xfrm>
            <a:off x="4876800" y="2982913"/>
            <a:ext cx="2306638" cy="1131887"/>
            <a:chOff x="4191000" y="4216493"/>
            <a:chExt cx="2667000" cy="1308192"/>
          </a:xfrm>
        </p:grpSpPr>
        <p:sp>
          <p:nvSpPr>
            <p:cNvPr id="8" name="Rectangle 7"/>
            <p:cNvSpPr/>
            <p:nvPr/>
          </p:nvSpPr>
          <p:spPr bwMode="auto">
            <a:xfrm rot="20018806">
              <a:off x="6065059" y="5082505"/>
              <a:ext cx="411155" cy="442180"/>
            </a:xfrm>
            <a:prstGeom prst="rect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graphicFrame>
          <p:nvGraphicFramePr>
            <p:cNvPr id="154645" name="Object 2"/>
            <p:cNvGraphicFramePr>
              <a:graphicFrameLocks noChangeAspect="1"/>
            </p:cNvGraphicFramePr>
            <p:nvPr/>
          </p:nvGraphicFramePr>
          <p:xfrm>
            <a:off x="4191000" y="4216493"/>
            <a:ext cx="2667000" cy="603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3494" name="Equation" r:id="rId5" imgW="1066800" imgH="241300" progId="Equation.3">
                    <p:embed/>
                  </p:oleObj>
                </mc:Choice>
                <mc:Fallback>
                  <p:oleObj name="Equation" r:id="rId5" imgW="1066800" imgH="2413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91000" y="4216493"/>
                          <a:ext cx="2667000" cy="603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54646" name="Shape 17"/>
            <p:cNvCxnSpPr>
              <a:cxnSpLocks noChangeShapeType="1"/>
              <a:stCxn id="8" idx="1"/>
            </p:cNvCxnSpPr>
            <p:nvPr/>
          </p:nvCxnSpPr>
          <p:spPr bwMode="auto">
            <a:xfrm rot="10800000">
              <a:off x="5410201" y="4648201"/>
              <a:ext cx="675407" cy="746517"/>
            </a:xfrm>
            <a:prstGeom prst="curvedConnector2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6718300" y="3352800"/>
            <a:ext cx="2425700" cy="1984375"/>
            <a:chOff x="7042516" y="4800600"/>
            <a:chExt cx="2794000" cy="2232025"/>
          </a:xfrm>
        </p:grpSpPr>
        <p:grpSp>
          <p:nvGrpSpPr>
            <p:cNvPr id="154640" name="Group 11"/>
            <p:cNvGrpSpPr>
              <a:grpSpLocks/>
            </p:cNvGrpSpPr>
            <p:nvPr/>
          </p:nvGrpSpPr>
          <p:grpSpPr bwMode="auto">
            <a:xfrm>
              <a:off x="7042516" y="4800600"/>
              <a:ext cx="2794000" cy="2232025"/>
              <a:chOff x="7042516" y="4800600"/>
              <a:chExt cx="2794000" cy="2232025"/>
            </a:xfrm>
          </p:grpSpPr>
          <p:sp>
            <p:nvSpPr>
              <p:cNvPr id="10" name="Rectangle 9"/>
              <p:cNvSpPr/>
              <p:nvPr/>
            </p:nvSpPr>
            <p:spPr bwMode="auto">
              <a:xfrm>
                <a:off x="7470393" y="4800600"/>
                <a:ext cx="530275" cy="533901"/>
              </a:xfrm>
              <a:prstGeom prst="rect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graphicFrame>
            <p:nvGraphicFramePr>
              <p:cNvPr id="154643" name="Object 3"/>
              <p:cNvGraphicFramePr>
                <a:graphicFrameLocks noChangeAspect="1"/>
              </p:cNvGraphicFramePr>
              <p:nvPr/>
            </p:nvGraphicFramePr>
            <p:xfrm>
              <a:off x="7042516" y="6429375"/>
              <a:ext cx="2794000" cy="6032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3495" name="Equation" r:id="rId7" imgW="1117600" imgH="241300" progId="Equation.3">
                      <p:embed/>
                    </p:oleObj>
                  </mc:Choice>
                  <mc:Fallback>
                    <p:oleObj name="Equation" r:id="rId7" imgW="1117600" imgH="2413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042516" y="6429375"/>
                            <a:ext cx="2794000" cy="60325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cxnSp>
          <p:nvCxnSpPr>
            <p:cNvPr id="154641" name="Curved Connector 19"/>
            <p:cNvCxnSpPr>
              <a:cxnSpLocks noChangeShapeType="1"/>
            </p:cNvCxnSpPr>
            <p:nvPr/>
          </p:nvCxnSpPr>
          <p:spPr bwMode="auto">
            <a:xfrm rot="5400000">
              <a:off x="6866069" y="5846896"/>
              <a:ext cx="1266829" cy="241036"/>
            </a:xfrm>
            <a:prstGeom prst="curvedConnector3">
              <a:avLst>
                <a:gd name="adj1" fmla="val 50000"/>
              </a:avLst>
            </a:prstGeom>
            <a:noFill/>
            <a:ln w="9525" algn="ctr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6" name="Group 34"/>
          <p:cNvGrpSpPr>
            <a:grpSpLocks/>
          </p:cNvGrpSpPr>
          <p:nvPr/>
        </p:nvGrpSpPr>
        <p:grpSpPr bwMode="auto">
          <a:xfrm>
            <a:off x="4800600" y="5391150"/>
            <a:ext cx="4343400" cy="1162050"/>
            <a:chOff x="4800600" y="5391912"/>
            <a:chExt cx="4343400" cy="1161288"/>
          </a:xfrm>
        </p:grpSpPr>
        <p:pic>
          <p:nvPicPr>
            <p:cNvPr id="154634" name="Picture 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600" y="5391912"/>
              <a:ext cx="2121408" cy="116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635" name="Picture 6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1052" y="5395686"/>
              <a:ext cx="2132948" cy="1157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54636" name="Straight Arrow Connector 27"/>
            <p:cNvCxnSpPr>
              <a:cxnSpLocks noChangeShapeType="1"/>
            </p:cNvCxnSpPr>
            <p:nvPr/>
          </p:nvCxnSpPr>
          <p:spPr bwMode="auto">
            <a:xfrm flipV="1">
              <a:off x="5562600" y="5562600"/>
              <a:ext cx="1981200" cy="228600"/>
            </a:xfrm>
            <a:prstGeom prst="straightConnector1">
              <a:avLst/>
            </a:prstGeom>
            <a:noFill/>
            <a:ln w="28575" algn="ctr">
              <a:solidFill>
                <a:schemeClr val="tx2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4637" name="Straight Arrow Connector 28"/>
            <p:cNvCxnSpPr>
              <a:cxnSpLocks noChangeShapeType="1"/>
            </p:cNvCxnSpPr>
            <p:nvPr/>
          </p:nvCxnSpPr>
          <p:spPr bwMode="auto">
            <a:xfrm>
              <a:off x="6629400" y="5943600"/>
              <a:ext cx="2133600" cy="1588"/>
            </a:xfrm>
            <a:prstGeom prst="straightConnector1">
              <a:avLst/>
            </a:prstGeom>
            <a:noFill/>
            <a:ln w="28575" algn="ctr">
              <a:solidFill>
                <a:schemeClr val="tx2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4638" name="Straight Arrow Connector 31"/>
            <p:cNvCxnSpPr>
              <a:cxnSpLocks noChangeShapeType="1"/>
            </p:cNvCxnSpPr>
            <p:nvPr/>
          </p:nvCxnSpPr>
          <p:spPr bwMode="auto">
            <a:xfrm>
              <a:off x="5410200" y="6248400"/>
              <a:ext cx="2133600" cy="1588"/>
            </a:xfrm>
            <a:prstGeom prst="straightConnector1">
              <a:avLst/>
            </a:prstGeom>
            <a:noFill/>
            <a:ln w="28575" algn="ctr">
              <a:solidFill>
                <a:schemeClr val="tx2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4639" name="Straight Arrow Connector 32"/>
            <p:cNvCxnSpPr>
              <a:cxnSpLocks noChangeShapeType="1"/>
            </p:cNvCxnSpPr>
            <p:nvPr/>
          </p:nvCxnSpPr>
          <p:spPr bwMode="auto">
            <a:xfrm flipV="1">
              <a:off x="5334000" y="5791200"/>
              <a:ext cx="2133600" cy="228600"/>
            </a:xfrm>
            <a:prstGeom prst="straightConnector1">
              <a:avLst/>
            </a:prstGeom>
            <a:noFill/>
            <a:ln w="28575" algn="ctr">
              <a:solidFill>
                <a:schemeClr val="tx2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3" name="TextBox 22"/>
          <p:cNvSpPr txBox="1"/>
          <p:nvPr/>
        </p:nvSpPr>
        <p:spPr>
          <a:xfrm>
            <a:off x="-76200" y="6626225"/>
            <a:ext cx="220980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latin typeface="Arial"/>
                <a:cs typeface="+mn-cs"/>
              </a:rPr>
              <a:t>Kristen </a:t>
            </a:r>
            <a:r>
              <a:rPr lang="en-US" sz="1400" dirty="0" err="1">
                <a:solidFill>
                  <a:srgbClr val="000000"/>
                </a:solidFill>
                <a:latin typeface="Arial"/>
                <a:cs typeface="+mn-cs"/>
              </a:rPr>
              <a:t>Grauman</a:t>
            </a:r>
            <a:endParaRPr lang="en-US" sz="1400" dirty="0">
              <a:solidFill>
                <a:srgbClr val="000000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363264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Image representations</a:t>
            </a:r>
          </a:p>
        </p:txBody>
      </p:sp>
      <p:sp>
        <p:nvSpPr>
          <p:cNvPr id="57347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486400"/>
          </a:xfrm>
        </p:spPr>
        <p:txBody>
          <a:bodyPr/>
          <a:lstStyle/>
          <a:p>
            <a:endParaRPr lang="en-US" altLang="en-US" smtClean="0"/>
          </a:p>
          <a:p>
            <a:r>
              <a:rPr lang="en-US" altLang="en-US" smtClean="0"/>
              <a:t>Templates</a:t>
            </a:r>
          </a:p>
          <a:p>
            <a:pPr lvl="1"/>
            <a:r>
              <a:rPr lang="en-US" altLang="en-US" smtClean="0"/>
              <a:t>Intensity, gradients, etc.</a:t>
            </a:r>
          </a:p>
          <a:p>
            <a:endParaRPr lang="en-US" altLang="en-US" smtClean="0"/>
          </a:p>
          <a:p>
            <a:endParaRPr lang="en-US" altLang="en-US" smtClean="0"/>
          </a:p>
          <a:p>
            <a:r>
              <a:rPr lang="en-US" altLang="en-US" smtClean="0"/>
              <a:t>Histograms</a:t>
            </a:r>
          </a:p>
          <a:p>
            <a:pPr lvl="1"/>
            <a:r>
              <a:rPr lang="en-US" altLang="en-US" smtClean="0"/>
              <a:t>Color, texture, SIFT descriptors, etc.</a:t>
            </a:r>
          </a:p>
          <a:p>
            <a:endParaRPr lang="en-US" altLang="en-US" smtClean="0"/>
          </a:p>
        </p:txBody>
      </p:sp>
      <p:pic>
        <p:nvPicPr>
          <p:cNvPr id="57348" name="Picture 11" descr="training_fac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64" r="90845" b="80986"/>
          <a:stretch>
            <a:fillRect/>
          </a:stretch>
        </p:blipFill>
        <p:spPr bwMode="auto">
          <a:xfrm>
            <a:off x="5410200" y="1600200"/>
            <a:ext cx="1219200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0928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274435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0700" y="1219200"/>
            <a:ext cx="8102600" cy="4557713"/>
          </a:xfrm>
        </p:spPr>
      </p:pic>
    </p:spTree>
    <p:extLst>
      <p:ext uri="{BB962C8B-B14F-4D97-AF65-F5344CB8AC3E}">
        <p14:creationId xmlns:p14="http://schemas.microsoft.com/office/powerpoint/2010/main" val="267838263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6248400" y="5778500"/>
            <a:ext cx="243840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02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altLang="en-US" sz="2200" smtClean="0">
                <a:solidFill>
                  <a:prstClr val="white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  <a:t>Space Shuttle Cargo Bay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Image Representations: Histograms</a:t>
            </a:r>
          </a:p>
        </p:txBody>
      </p:sp>
      <p:sp>
        <p:nvSpPr>
          <p:cNvPr id="5837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524000" y="4953000"/>
            <a:ext cx="6781800" cy="1447800"/>
          </a:xfrm>
          <a:noFill/>
        </p:spPr>
        <p:txBody>
          <a:bodyPr/>
          <a:lstStyle/>
          <a:p>
            <a:pPr marL="169863" indent="-169863">
              <a:buFont typeface="Arial" pitchFamily="34" charset="0"/>
              <a:buNone/>
            </a:pPr>
            <a:r>
              <a:rPr lang="en-US" altLang="en-US" sz="3600" smtClean="0"/>
              <a:t>Global histogram</a:t>
            </a:r>
          </a:p>
          <a:p>
            <a:pPr marL="169863" indent="-169863"/>
            <a:r>
              <a:rPr lang="en-US" altLang="en-US" sz="2400" smtClean="0"/>
              <a:t>Represent distribution of features</a:t>
            </a:r>
          </a:p>
          <a:p>
            <a:pPr marL="569913" lvl="1" indent="-169863"/>
            <a:r>
              <a:rPr lang="en-US" altLang="en-US" sz="1800" smtClean="0"/>
              <a:t>Color, texture, depth, …</a:t>
            </a:r>
            <a:endParaRPr lang="en-US" altLang="en-US" sz="5400" smtClean="0"/>
          </a:p>
        </p:txBody>
      </p:sp>
      <p:pic>
        <p:nvPicPr>
          <p:cNvPr id="58373" name="Picture 5" descr="seagull_hi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438" y="1752600"/>
            <a:ext cx="2925762" cy="292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4" name="Picture 6" descr="seagu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057400"/>
            <a:ext cx="22098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5" name="Text Box 7"/>
          <p:cNvSpPr txBox="1">
            <a:spLocks noChangeArrowheads="1"/>
          </p:cNvSpPr>
          <p:nvPr/>
        </p:nvSpPr>
        <p:spPr bwMode="auto">
          <a:xfrm>
            <a:off x="0" y="6583363"/>
            <a:ext cx="20574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200" smtClean="0">
                <a:solidFill>
                  <a:prstClr val="black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  <a:t>Images from Dave Kauchak</a:t>
            </a:r>
          </a:p>
        </p:txBody>
      </p:sp>
    </p:spTree>
    <p:extLst>
      <p:ext uri="{BB962C8B-B14F-4D97-AF65-F5344CB8AC3E}">
        <p14:creationId xmlns:p14="http://schemas.microsoft.com/office/powerpoint/2010/main" val="15995112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Image Representations: Histograms</a:t>
            </a:r>
          </a:p>
        </p:txBody>
      </p:sp>
      <p:sp>
        <p:nvSpPr>
          <p:cNvPr id="850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95425" y="5410200"/>
            <a:ext cx="3609975" cy="1219200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sz="2400"/>
              <a:t>Joint histogram</a:t>
            </a:r>
          </a:p>
          <a:p>
            <a:pPr lvl="1">
              <a:defRPr/>
            </a:pPr>
            <a:r>
              <a:rPr lang="en-US" sz="1500"/>
              <a:t>Requires lots of data</a:t>
            </a:r>
          </a:p>
          <a:p>
            <a:pPr lvl="1">
              <a:defRPr/>
            </a:pPr>
            <a:r>
              <a:rPr lang="en-US" sz="1500"/>
              <a:t>Loss of resolution to </a:t>
            </a:r>
            <a:br>
              <a:rPr lang="en-US" sz="1500"/>
            </a:br>
            <a:r>
              <a:rPr lang="en-US" sz="1500"/>
              <a:t>avoid empty bins</a:t>
            </a:r>
          </a:p>
        </p:txBody>
      </p:sp>
      <p:sp>
        <p:nvSpPr>
          <p:cNvPr id="59396" name="Text Box 4"/>
          <p:cNvSpPr txBox="1">
            <a:spLocks noChangeArrowheads="1"/>
          </p:cNvSpPr>
          <p:nvPr/>
        </p:nvSpPr>
        <p:spPr bwMode="auto">
          <a:xfrm>
            <a:off x="0" y="6583363"/>
            <a:ext cx="20574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200" smtClean="0">
                <a:solidFill>
                  <a:prstClr val="black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  <a:t>Images from Dave Kauchak</a:t>
            </a:r>
          </a:p>
        </p:txBody>
      </p:sp>
      <p:pic>
        <p:nvPicPr>
          <p:cNvPr id="59397" name="Picture 5" descr="marg-bin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5"/>
          <a:stretch>
            <a:fillRect/>
          </a:stretch>
        </p:blipFill>
        <p:spPr bwMode="auto">
          <a:xfrm>
            <a:off x="5715000" y="1600200"/>
            <a:ext cx="30099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8" name="Picture 6" descr="marg-bin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95"/>
          <a:stretch>
            <a:fillRect/>
          </a:stretch>
        </p:blipFill>
        <p:spPr bwMode="auto">
          <a:xfrm>
            <a:off x="5715000" y="3365500"/>
            <a:ext cx="34290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9" name="Picture 7" descr="normal-binni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7"/>
          <a:stretch>
            <a:fillRect/>
          </a:stretch>
        </p:blipFill>
        <p:spPr bwMode="auto">
          <a:xfrm>
            <a:off x="1371600" y="3400425"/>
            <a:ext cx="3352800" cy="202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371600"/>
            <a:ext cx="3009900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01" name="Rectangle 9"/>
          <p:cNvSpPr>
            <a:spLocks noChangeArrowheads="1"/>
          </p:cNvSpPr>
          <p:nvPr/>
        </p:nvSpPr>
        <p:spPr bwMode="auto">
          <a:xfrm>
            <a:off x="5257800" y="5410200"/>
            <a:ext cx="362585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400" smtClean="0">
                <a:solidFill>
                  <a:prstClr val="black"/>
                </a:solidFill>
                <a:cs typeface="Arial" pitchFamily="34" charset="0"/>
              </a:rPr>
              <a:t>Marginal histogram</a:t>
            </a:r>
          </a:p>
          <a:p>
            <a:pPr lvl="1"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1500" smtClean="0">
                <a:solidFill>
                  <a:prstClr val="black"/>
                </a:solidFill>
                <a:cs typeface="Arial" pitchFamily="34" charset="0"/>
              </a:rPr>
              <a:t>Requires independent features</a:t>
            </a:r>
          </a:p>
          <a:p>
            <a:pPr lvl="1"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1500" smtClean="0">
                <a:solidFill>
                  <a:prstClr val="black"/>
                </a:solidFill>
                <a:cs typeface="Arial" pitchFamily="34" charset="0"/>
              </a:rPr>
              <a:t>More data/bin than </a:t>
            </a:r>
            <a:br>
              <a:rPr lang="en-US" altLang="en-US" sz="1500" smtClean="0">
                <a:solidFill>
                  <a:prstClr val="black"/>
                </a:solidFill>
                <a:cs typeface="Arial" pitchFamily="34" charset="0"/>
              </a:rPr>
            </a:br>
            <a:r>
              <a:rPr lang="en-US" altLang="en-US" sz="1500" smtClean="0">
                <a:solidFill>
                  <a:prstClr val="black"/>
                </a:solidFill>
                <a:cs typeface="Arial" pitchFamily="34" charset="0"/>
              </a:rPr>
              <a:t>joint histogram</a:t>
            </a:r>
            <a:endParaRPr lang="en-US" altLang="en-US" sz="2000" smtClean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59402" name="TextBox 9"/>
          <p:cNvSpPr txBox="1">
            <a:spLocks noChangeArrowheads="1"/>
          </p:cNvSpPr>
          <p:nvPr/>
        </p:nvSpPr>
        <p:spPr bwMode="auto">
          <a:xfrm>
            <a:off x="914400" y="990600"/>
            <a:ext cx="69977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2400" smtClean="0">
                <a:solidFill>
                  <a:prstClr val="black"/>
                </a:solidFill>
              </a:rPr>
              <a:t>Histogram: Probability or count of data in each bin</a:t>
            </a:r>
          </a:p>
        </p:txBody>
      </p:sp>
    </p:spTree>
    <p:extLst>
      <p:ext uri="{BB962C8B-B14F-4D97-AF65-F5344CB8AC3E}">
        <p14:creationId xmlns:p14="http://schemas.microsoft.com/office/powerpoint/2010/main" val="12483595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2"/>
          <p:cNvSpPr txBox="1">
            <a:spLocks noChangeArrowheads="1"/>
          </p:cNvSpPr>
          <p:nvPr/>
        </p:nvSpPr>
        <p:spPr bwMode="auto">
          <a:xfrm>
            <a:off x="708025" y="3878263"/>
            <a:ext cx="1654175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02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altLang="en-US" sz="2200" smtClean="0">
                <a:solidFill>
                  <a:prstClr val="white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  <a:t>EASE Truss </a:t>
            </a:r>
            <a:br>
              <a:rPr lang="en-US" altLang="en-US" sz="2200" smtClean="0">
                <a:solidFill>
                  <a:prstClr val="white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</a:br>
            <a:r>
              <a:rPr lang="en-US" altLang="en-US" sz="2200" smtClean="0">
                <a:solidFill>
                  <a:prstClr val="white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  <a:t>Assembly</a:t>
            </a:r>
          </a:p>
        </p:txBody>
      </p:sp>
      <p:sp>
        <p:nvSpPr>
          <p:cNvPr id="60419" name="Text Box 3"/>
          <p:cNvSpPr txBox="1">
            <a:spLocks noChangeArrowheads="1"/>
          </p:cNvSpPr>
          <p:nvPr/>
        </p:nvSpPr>
        <p:spPr bwMode="auto">
          <a:xfrm>
            <a:off x="6248400" y="5778500"/>
            <a:ext cx="243840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02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altLang="en-US" sz="2200" smtClean="0">
                <a:solidFill>
                  <a:prstClr val="white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  <a:t>Space Shuttle Cargo Bay</a:t>
            </a:r>
          </a:p>
        </p:txBody>
      </p:sp>
      <p:sp>
        <p:nvSpPr>
          <p:cNvPr id="6042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Image Representations: Histograms</a:t>
            </a:r>
          </a:p>
        </p:txBody>
      </p:sp>
      <p:sp>
        <p:nvSpPr>
          <p:cNvPr id="60421" name="Text Box 6"/>
          <p:cNvSpPr txBox="1">
            <a:spLocks noChangeArrowheads="1"/>
          </p:cNvSpPr>
          <p:nvPr/>
        </p:nvSpPr>
        <p:spPr bwMode="auto">
          <a:xfrm>
            <a:off x="0" y="6583363"/>
            <a:ext cx="20574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200" smtClean="0">
                <a:solidFill>
                  <a:prstClr val="black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  <a:t>Images from Dave Kauchak</a:t>
            </a:r>
          </a:p>
        </p:txBody>
      </p:sp>
      <p:pic>
        <p:nvPicPr>
          <p:cNvPr id="60422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362200"/>
            <a:ext cx="3009900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3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362200"/>
            <a:ext cx="3009900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4" name="TextBox 8"/>
          <p:cNvSpPr txBox="1">
            <a:spLocks noChangeArrowheads="1"/>
          </p:cNvSpPr>
          <p:nvPr/>
        </p:nvSpPr>
        <p:spPr bwMode="auto">
          <a:xfrm>
            <a:off x="3276600" y="1447800"/>
            <a:ext cx="20304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3200" smtClean="0">
                <a:solidFill>
                  <a:prstClr val="black"/>
                </a:solidFill>
              </a:rPr>
              <a:t>Clustering</a:t>
            </a:r>
          </a:p>
        </p:txBody>
      </p:sp>
      <p:sp>
        <p:nvSpPr>
          <p:cNvPr id="60425" name="TextBox 9"/>
          <p:cNvSpPr txBox="1">
            <a:spLocks noChangeArrowheads="1"/>
          </p:cNvSpPr>
          <p:nvPr/>
        </p:nvSpPr>
        <p:spPr bwMode="auto">
          <a:xfrm>
            <a:off x="1371600" y="5334000"/>
            <a:ext cx="60880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2400" smtClean="0">
                <a:solidFill>
                  <a:prstClr val="black"/>
                </a:solidFill>
              </a:rPr>
              <a:t>Use the same cluster centers for all images</a:t>
            </a:r>
          </a:p>
        </p:txBody>
      </p:sp>
    </p:spTree>
    <p:extLst>
      <p:ext uri="{BB962C8B-B14F-4D97-AF65-F5344CB8AC3E}">
        <p14:creationId xmlns:p14="http://schemas.microsoft.com/office/powerpoint/2010/main" val="135737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8202613" cy="987425"/>
          </a:xfrm>
        </p:spPr>
        <p:txBody>
          <a:bodyPr/>
          <a:lstStyle/>
          <a:p>
            <a:r>
              <a:rPr lang="en-US" altLang="en-US" smtClean="0"/>
              <a:t>Computing histogram distance</a:t>
            </a:r>
          </a:p>
        </p:txBody>
      </p:sp>
      <p:pic>
        <p:nvPicPr>
          <p:cNvPr id="8591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0" b="66121"/>
          <a:stretch>
            <a:fillRect/>
          </a:stretch>
        </p:blipFill>
        <p:spPr bwMode="auto">
          <a:xfrm>
            <a:off x="914400" y="4906963"/>
            <a:ext cx="6858000" cy="172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9141" name="Text Box 5"/>
          <p:cNvSpPr txBox="1">
            <a:spLocks noChangeArrowheads="1"/>
          </p:cNvSpPr>
          <p:nvPr/>
        </p:nvSpPr>
        <p:spPr bwMode="auto">
          <a:xfrm>
            <a:off x="1981200" y="4038600"/>
            <a:ext cx="4479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mtClean="0">
                <a:solidFill>
                  <a:prstClr val="black"/>
                </a:solidFill>
              </a:rPr>
              <a:t>Chi-squared Histogram matching distance</a:t>
            </a:r>
            <a:endParaRPr lang="ru-RU" altLang="en-US" smtClean="0">
              <a:solidFill>
                <a:prstClr val="black"/>
              </a:solidFill>
            </a:endParaRPr>
          </a:p>
        </p:txBody>
      </p:sp>
      <p:graphicFrame>
        <p:nvGraphicFramePr>
          <p:cNvPr id="8" name="Object 2"/>
          <p:cNvGraphicFramePr>
            <a:graphicFrameLocks noChangeAspect="1"/>
          </p:cNvGraphicFramePr>
          <p:nvPr/>
        </p:nvGraphicFramePr>
        <p:xfrm>
          <a:off x="1600200" y="3048000"/>
          <a:ext cx="4384675" cy="10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4" name="Equation" r:id="rId5" imgW="2082600" imgH="482400" progId="Equation.3">
                  <p:embed/>
                </p:oleObj>
              </mc:Choice>
              <mc:Fallback>
                <p:oleObj name="Equation" r:id="rId5" imgW="208260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3048000"/>
                        <a:ext cx="4384675" cy="1016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1676400" y="1219200"/>
          <a:ext cx="5081588" cy="908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5" name="Equation" r:id="rId7" imgW="2412720" imgH="431640" progId="Equation.3">
                  <p:embed/>
                </p:oleObj>
              </mc:Choice>
              <mc:Fallback>
                <p:oleObj name="Equation" r:id="rId7" imgW="241272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1219200"/>
                        <a:ext cx="5081588" cy="908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1" name="Text Box 5"/>
          <p:cNvSpPr txBox="1">
            <a:spLocks noChangeArrowheads="1"/>
          </p:cNvSpPr>
          <p:nvPr/>
        </p:nvSpPr>
        <p:spPr bwMode="auto">
          <a:xfrm>
            <a:off x="1524000" y="2133600"/>
            <a:ext cx="6070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mtClean="0">
                <a:solidFill>
                  <a:prstClr val="black"/>
                </a:solidFill>
              </a:rPr>
              <a:t>Histogram intersection (assuming normalized histograms)</a:t>
            </a:r>
            <a:endParaRPr lang="ru-RU" altLang="en-US" smtClean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219200" y="6488113"/>
            <a:ext cx="61483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mtClean="0">
                <a:solidFill>
                  <a:prstClr val="black"/>
                </a:solidFill>
              </a:rPr>
              <a:t>Cars found by color histogram matching using chi-squared</a:t>
            </a:r>
          </a:p>
        </p:txBody>
      </p:sp>
    </p:spTree>
    <p:extLst>
      <p:ext uri="{BB962C8B-B14F-4D97-AF65-F5344CB8AC3E}">
        <p14:creationId xmlns:p14="http://schemas.microsoft.com/office/powerpoint/2010/main" val="2362321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9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9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9141" grpId="0"/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Histograms: Implementation issues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381000" y="2590800"/>
            <a:ext cx="8229600" cy="1701800"/>
            <a:chOff x="228600" y="1219200"/>
            <a:chExt cx="8229600" cy="1701463"/>
          </a:xfrm>
        </p:grpSpPr>
        <p:sp>
          <p:nvSpPr>
            <p:cNvPr id="4" name="Left-Right Arrow 3"/>
            <p:cNvSpPr/>
            <p:nvPr/>
          </p:nvSpPr>
          <p:spPr>
            <a:xfrm>
              <a:off x="609600" y="1219200"/>
              <a:ext cx="7848600" cy="609479"/>
            </a:xfrm>
            <a:prstGeom prst="leftRightArrow">
              <a:avLst/>
            </a:prstGeom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10800000" scaled="0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1446" name="TextBox 4"/>
            <p:cNvSpPr txBox="1">
              <a:spLocks noChangeArrowheads="1"/>
            </p:cNvSpPr>
            <p:nvPr/>
          </p:nvSpPr>
          <p:spPr bwMode="auto">
            <a:xfrm>
              <a:off x="228600" y="1828800"/>
              <a:ext cx="2544286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altLang="en-US" sz="2400" smtClean="0">
                  <a:solidFill>
                    <a:prstClr val="black"/>
                  </a:solidFill>
                </a:rPr>
                <a:t>Few Bins</a:t>
              </a:r>
            </a:p>
            <a:p>
              <a:pPr eaLnBrk="1" hangingPunct="1"/>
              <a:r>
                <a:rPr lang="en-US" altLang="en-US" smtClean="0">
                  <a:solidFill>
                    <a:prstClr val="black"/>
                  </a:solidFill>
                </a:rPr>
                <a:t>Need less data</a:t>
              </a:r>
            </a:p>
            <a:p>
              <a:pPr eaLnBrk="1" hangingPunct="1"/>
              <a:r>
                <a:rPr lang="en-US" altLang="en-US" smtClean="0">
                  <a:solidFill>
                    <a:prstClr val="black"/>
                  </a:solidFill>
                </a:rPr>
                <a:t>Coarser representation</a:t>
              </a:r>
            </a:p>
          </p:txBody>
        </p:sp>
        <p:sp>
          <p:nvSpPr>
            <p:cNvPr id="61447" name="TextBox 5"/>
            <p:cNvSpPr txBox="1">
              <a:spLocks noChangeArrowheads="1"/>
            </p:cNvSpPr>
            <p:nvPr/>
          </p:nvSpPr>
          <p:spPr bwMode="auto">
            <a:xfrm>
              <a:off x="6019800" y="1905000"/>
              <a:ext cx="2249334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altLang="en-US" sz="2400" smtClean="0">
                  <a:solidFill>
                    <a:prstClr val="black"/>
                  </a:solidFill>
                </a:rPr>
                <a:t>Many Bins</a:t>
              </a:r>
            </a:p>
            <a:p>
              <a:pPr eaLnBrk="1" hangingPunct="1"/>
              <a:r>
                <a:rPr lang="en-US" altLang="en-US" smtClean="0">
                  <a:solidFill>
                    <a:prstClr val="black"/>
                  </a:solidFill>
                </a:rPr>
                <a:t>Need more data</a:t>
              </a:r>
            </a:p>
            <a:p>
              <a:pPr eaLnBrk="1" hangingPunct="1"/>
              <a:r>
                <a:rPr lang="en-US" altLang="en-US" smtClean="0">
                  <a:solidFill>
                    <a:prstClr val="black"/>
                  </a:solidFill>
                </a:rPr>
                <a:t>Finer representation</a:t>
              </a:r>
            </a:p>
          </p:txBody>
        </p:sp>
      </p:grp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562600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en-US" dirty="0" smtClean="0"/>
              <a:t>Quantization</a:t>
            </a:r>
          </a:p>
          <a:p>
            <a:pPr lvl="1">
              <a:defRPr/>
            </a:pPr>
            <a:r>
              <a:rPr lang="en-US" dirty="0" smtClean="0"/>
              <a:t>Grids: fast but applicable only with few dimensions</a:t>
            </a:r>
          </a:p>
          <a:p>
            <a:pPr lvl="1">
              <a:defRPr/>
            </a:pPr>
            <a:r>
              <a:rPr lang="en-US" dirty="0" smtClean="0"/>
              <a:t>Clustering: slower but can quantize data in higher dimensions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Matching</a:t>
            </a:r>
          </a:p>
          <a:p>
            <a:pPr lvl="1">
              <a:defRPr/>
            </a:pPr>
            <a:r>
              <a:rPr lang="en-US" dirty="0" smtClean="0"/>
              <a:t>Histogram intersection or Euclidean may be faster</a:t>
            </a:r>
          </a:p>
          <a:p>
            <a:pPr lvl="1">
              <a:defRPr/>
            </a:pPr>
            <a:r>
              <a:rPr lang="en-US" dirty="0" smtClean="0"/>
              <a:t>Chi-squared often works better</a:t>
            </a:r>
          </a:p>
          <a:p>
            <a:pPr lvl="1">
              <a:defRPr/>
            </a:pPr>
            <a:r>
              <a:rPr lang="en-US" dirty="0" smtClean="0"/>
              <a:t>Earth mover’s distance is good for when nearby bins represent similar values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538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676400"/>
            <a:ext cx="3314700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144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 smtClean="0"/>
              <a:t>What kind of things do we compute histograms of?</a:t>
            </a:r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r>
              <a:rPr lang="en-US" dirty="0" smtClean="0"/>
              <a:t>Color</a:t>
            </a:r>
          </a:p>
          <a:p>
            <a:pPr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r>
              <a:rPr lang="en-US" dirty="0" smtClean="0"/>
              <a:t>Texture (filter banks or HOG over regions)</a:t>
            </a:r>
          </a:p>
        </p:txBody>
      </p:sp>
      <p:sp>
        <p:nvSpPr>
          <p:cNvPr id="62469" name="TextBox 6"/>
          <p:cNvSpPr txBox="1">
            <a:spLocks noChangeArrowheads="1"/>
          </p:cNvSpPr>
          <p:nvPr/>
        </p:nvSpPr>
        <p:spPr bwMode="auto">
          <a:xfrm>
            <a:off x="1371600" y="4876800"/>
            <a:ext cx="2146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mtClean="0">
                <a:solidFill>
                  <a:prstClr val="black"/>
                </a:solidFill>
              </a:rPr>
              <a:t>L*a*b* color space </a:t>
            </a:r>
          </a:p>
        </p:txBody>
      </p:sp>
      <p:pic>
        <p:nvPicPr>
          <p:cNvPr id="6247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905000"/>
            <a:ext cx="3124200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1" name="TextBox 8"/>
          <p:cNvSpPr txBox="1">
            <a:spLocks noChangeArrowheads="1"/>
          </p:cNvSpPr>
          <p:nvPr/>
        </p:nvSpPr>
        <p:spPr bwMode="auto">
          <a:xfrm>
            <a:off x="5638800" y="4876800"/>
            <a:ext cx="19669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mtClean="0">
                <a:solidFill>
                  <a:prstClr val="black"/>
                </a:solidFill>
              </a:rPr>
              <a:t>HSV color space </a:t>
            </a:r>
          </a:p>
        </p:txBody>
      </p:sp>
    </p:spTree>
    <p:extLst>
      <p:ext uri="{BB962C8B-B14F-4D97-AF65-F5344CB8AC3E}">
        <p14:creationId xmlns:p14="http://schemas.microsoft.com/office/powerpoint/2010/main" val="1888401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676400"/>
            <a:ext cx="5305425" cy="243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 smtClean="0"/>
              <a:t>What kind of things do we compute histograms of?</a:t>
            </a:r>
          </a:p>
        </p:txBody>
      </p:sp>
      <p:sp>
        <p:nvSpPr>
          <p:cNvPr id="6349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Histograms of oriented gradients</a:t>
            </a:r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</p:txBody>
      </p:sp>
      <p:sp>
        <p:nvSpPr>
          <p:cNvPr id="63493" name="TextBox 5"/>
          <p:cNvSpPr txBox="1">
            <a:spLocks noChangeArrowheads="1"/>
          </p:cNvSpPr>
          <p:nvPr/>
        </p:nvSpPr>
        <p:spPr bwMode="auto">
          <a:xfrm>
            <a:off x="3019425" y="4038600"/>
            <a:ext cx="2466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2000" smtClean="0">
                <a:solidFill>
                  <a:prstClr val="black"/>
                </a:solidFill>
                <a:latin typeface="Calibri" pitchFamily="34" charset="0"/>
              </a:rPr>
              <a:t>SIFT – Lowe IJCV 2004</a:t>
            </a:r>
          </a:p>
        </p:txBody>
      </p:sp>
      <p:pic>
        <p:nvPicPr>
          <p:cNvPr id="6349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05000"/>
            <a:ext cx="2590800" cy="21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5084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0" r="58810"/>
          <a:stretch>
            <a:fillRect/>
          </a:stretch>
        </p:blipFill>
        <p:spPr bwMode="auto">
          <a:xfrm>
            <a:off x="3024188" y="3721100"/>
            <a:ext cx="2322512" cy="257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76200"/>
            <a:ext cx="7772400" cy="1143000"/>
          </a:xfrm>
        </p:spPr>
        <p:txBody>
          <a:bodyPr rIns="132080"/>
          <a:lstStyle/>
          <a:p>
            <a:pPr eaLnBrk="1" hangingPunct="1"/>
            <a:r>
              <a:rPr lang="en-US" altLang="en-US" b="1" smtClean="0"/>
              <a:t>SIFT vector formation</a:t>
            </a:r>
            <a:endParaRPr lang="en-US" altLang="en-US" b="1" smtClean="0">
              <a:ea typeface="ヒラギノ明朝 ProN W6" charset="0"/>
              <a:cs typeface="ヒラギノ明朝 ProN W6" charset="0"/>
            </a:endParaRPr>
          </a:p>
        </p:txBody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382000" cy="2590800"/>
          </a:xfrm>
        </p:spPr>
        <p:txBody>
          <a:bodyPr rIns="132080"/>
          <a:lstStyle/>
          <a:p>
            <a:pPr eaLnBrk="1" hangingPunct="1"/>
            <a:r>
              <a:rPr lang="en-US" altLang="en-US" sz="2800" smtClean="0"/>
              <a:t>Computed on rotated and scaled version of window according to computed orientation &amp; scale</a:t>
            </a:r>
          </a:p>
          <a:p>
            <a:pPr marL="782638" lvl="1" eaLnBrk="1" hangingPunct="1"/>
            <a:r>
              <a:rPr lang="en-US" altLang="en-US" smtClean="0"/>
              <a:t>resample the window</a:t>
            </a:r>
          </a:p>
          <a:p>
            <a:pPr eaLnBrk="1" hangingPunct="1"/>
            <a:r>
              <a:rPr lang="en-US" altLang="en-US" sz="2800" smtClean="0"/>
              <a:t>Based on gradients weighted by a Gaussian of variance half the window (for smooth falloff)</a:t>
            </a:r>
          </a:p>
        </p:txBody>
      </p:sp>
      <p:pic>
        <p:nvPicPr>
          <p:cNvPr id="64517" name="Picture 4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232"/>
          <a:stretch>
            <a:fillRect/>
          </a:stretch>
        </p:blipFill>
        <p:spPr bwMode="auto">
          <a:xfrm>
            <a:off x="149225" y="3865563"/>
            <a:ext cx="2136775" cy="173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8" name="Line 5"/>
          <p:cNvSpPr>
            <a:spLocks noChangeShapeType="1"/>
          </p:cNvSpPr>
          <p:nvPr/>
        </p:nvSpPr>
        <p:spPr bwMode="auto">
          <a:xfrm rot="10800000" flipH="1">
            <a:off x="1982788" y="3954463"/>
            <a:ext cx="1160462" cy="58737"/>
          </a:xfrm>
          <a:prstGeom prst="line">
            <a:avLst/>
          </a:prstGeom>
          <a:noFill/>
          <a:ln w="12700">
            <a:solidFill>
              <a:srgbClr val="86CD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4519" name="Line 6"/>
          <p:cNvSpPr>
            <a:spLocks noChangeShapeType="1"/>
          </p:cNvSpPr>
          <p:nvPr/>
        </p:nvSpPr>
        <p:spPr bwMode="auto">
          <a:xfrm>
            <a:off x="1987550" y="4241800"/>
            <a:ext cx="1155700" cy="1670050"/>
          </a:xfrm>
          <a:prstGeom prst="line">
            <a:avLst/>
          </a:prstGeom>
          <a:noFill/>
          <a:ln w="12700">
            <a:solidFill>
              <a:srgbClr val="86CD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97071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188" y="3619500"/>
            <a:ext cx="5638800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76200"/>
            <a:ext cx="7772400" cy="1143000"/>
          </a:xfrm>
        </p:spPr>
        <p:txBody>
          <a:bodyPr rIns="132080"/>
          <a:lstStyle/>
          <a:p>
            <a:pPr eaLnBrk="1" hangingPunct="1"/>
            <a:r>
              <a:rPr lang="en-US" altLang="en-US" b="1" smtClean="0"/>
              <a:t>SIFT vector formation</a:t>
            </a:r>
            <a:endParaRPr lang="en-US" altLang="en-US" b="1" smtClean="0">
              <a:ea typeface="ヒラギノ明朝 ProN W6" charset="0"/>
              <a:cs typeface="ヒラギノ明朝 ProN W6" charset="0"/>
            </a:endParaRPr>
          </a:p>
        </p:txBody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382000" cy="2590800"/>
          </a:xfrm>
        </p:spPr>
        <p:txBody>
          <a:bodyPr rIns="132080"/>
          <a:lstStyle/>
          <a:p>
            <a:pPr eaLnBrk="1" hangingPunct="1"/>
            <a:r>
              <a:rPr lang="en-US" altLang="en-US" sz="2800" dirty="0" smtClean="0"/>
              <a:t>4x4 array of gradient orientation histogram weighted by magnitude</a:t>
            </a:r>
          </a:p>
          <a:p>
            <a:pPr eaLnBrk="1" hangingPunct="1"/>
            <a:r>
              <a:rPr lang="en-US" altLang="en-US" sz="2800" dirty="0" smtClean="0"/>
              <a:t>8 orientations x 4x4 array = 128 dimensions</a:t>
            </a:r>
          </a:p>
          <a:p>
            <a:pPr eaLnBrk="1" hangingPunct="1"/>
            <a:r>
              <a:rPr lang="en-US" altLang="en-US" sz="2800" dirty="0" smtClean="0"/>
              <a:t>Motivation:  some sensitivity to spatial layout, but not too much.</a:t>
            </a:r>
          </a:p>
        </p:txBody>
      </p:sp>
      <p:sp>
        <p:nvSpPr>
          <p:cNvPr id="65541" name="Rectangle 4"/>
          <p:cNvSpPr>
            <a:spLocks/>
          </p:cNvSpPr>
          <p:nvPr/>
        </p:nvSpPr>
        <p:spPr bwMode="auto">
          <a:xfrm>
            <a:off x="5840413" y="6299200"/>
            <a:ext cx="3033712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17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showing only 2x2 here but is 4x4</a:t>
            </a:r>
          </a:p>
        </p:txBody>
      </p:sp>
      <p:pic>
        <p:nvPicPr>
          <p:cNvPr id="65542" name="Picture 5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232"/>
          <a:stretch>
            <a:fillRect/>
          </a:stretch>
        </p:blipFill>
        <p:spPr bwMode="auto">
          <a:xfrm>
            <a:off x="149225" y="3865563"/>
            <a:ext cx="2136775" cy="173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3" name="Line 6"/>
          <p:cNvSpPr>
            <a:spLocks noChangeShapeType="1"/>
          </p:cNvSpPr>
          <p:nvPr/>
        </p:nvSpPr>
        <p:spPr bwMode="auto">
          <a:xfrm rot="10800000" flipH="1">
            <a:off x="1982788" y="3954463"/>
            <a:ext cx="1160462" cy="58737"/>
          </a:xfrm>
          <a:prstGeom prst="line">
            <a:avLst/>
          </a:prstGeom>
          <a:noFill/>
          <a:ln w="12700">
            <a:solidFill>
              <a:srgbClr val="86CD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5544" name="Line 7"/>
          <p:cNvSpPr>
            <a:spLocks noChangeShapeType="1"/>
          </p:cNvSpPr>
          <p:nvPr/>
        </p:nvSpPr>
        <p:spPr bwMode="auto">
          <a:xfrm>
            <a:off x="1987550" y="4241800"/>
            <a:ext cx="1155700" cy="1670050"/>
          </a:xfrm>
          <a:prstGeom prst="line">
            <a:avLst/>
          </a:prstGeom>
          <a:noFill/>
          <a:ln w="12700">
            <a:solidFill>
              <a:srgbClr val="86CD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53418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-76200"/>
            <a:ext cx="7772400" cy="1143000"/>
          </a:xfrm>
        </p:spPr>
        <p:txBody>
          <a:bodyPr rIns="132080"/>
          <a:lstStyle/>
          <a:p>
            <a:pPr eaLnBrk="1" hangingPunct="1"/>
            <a:r>
              <a:rPr lang="en-US" altLang="en-US" b="1" smtClean="0"/>
              <a:t>Ensure smoothness</a:t>
            </a:r>
            <a:endParaRPr lang="en-US" altLang="en-US" b="1" smtClean="0">
              <a:ea typeface="ヒラギノ明朝 ProN W6" charset="0"/>
              <a:cs typeface="ヒラギノ明朝 ProN W6" charset="0"/>
            </a:endParaRPr>
          </a:p>
        </p:txBody>
      </p:sp>
      <p:sp>
        <p:nvSpPr>
          <p:cNvPr id="6656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382000" cy="2590800"/>
          </a:xfrm>
        </p:spPr>
        <p:txBody>
          <a:bodyPr rIns="132080"/>
          <a:lstStyle/>
          <a:p>
            <a:pPr eaLnBrk="1" hangingPunct="1"/>
            <a:r>
              <a:rPr lang="en-US" altLang="en-US" smtClean="0"/>
              <a:t>Gaussian weight </a:t>
            </a:r>
          </a:p>
          <a:p>
            <a:pPr eaLnBrk="1" hangingPunct="1"/>
            <a:r>
              <a:rPr lang="en-US" altLang="en-US" smtClean="0"/>
              <a:t>Trilinear interpolation </a:t>
            </a:r>
          </a:p>
          <a:p>
            <a:pPr marL="782638" lvl="1" eaLnBrk="1" hangingPunct="1"/>
            <a:r>
              <a:rPr lang="en-US" altLang="en-US" smtClean="0"/>
              <a:t>a given gradient contributes to 8 bins: </a:t>
            </a:r>
            <a:br>
              <a:rPr lang="en-US" altLang="en-US" smtClean="0"/>
            </a:br>
            <a:r>
              <a:rPr lang="en-US" altLang="en-US" smtClean="0"/>
              <a:t>4 in space times 2 in orientation</a:t>
            </a:r>
          </a:p>
        </p:txBody>
      </p:sp>
      <p:pic>
        <p:nvPicPr>
          <p:cNvPr id="66564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188" y="3619500"/>
            <a:ext cx="5638800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5" name="Picture 4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232"/>
          <a:stretch>
            <a:fillRect/>
          </a:stretch>
        </p:blipFill>
        <p:spPr bwMode="auto">
          <a:xfrm>
            <a:off x="149225" y="3865563"/>
            <a:ext cx="2136775" cy="173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6" name="Line 5"/>
          <p:cNvSpPr>
            <a:spLocks noChangeShapeType="1"/>
          </p:cNvSpPr>
          <p:nvPr/>
        </p:nvSpPr>
        <p:spPr bwMode="auto">
          <a:xfrm rot="10800000" flipH="1">
            <a:off x="1982788" y="3954463"/>
            <a:ext cx="1160462" cy="58737"/>
          </a:xfrm>
          <a:prstGeom prst="line">
            <a:avLst/>
          </a:prstGeom>
          <a:noFill/>
          <a:ln w="12700">
            <a:solidFill>
              <a:srgbClr val="86CD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6567" name="Line 6"/>
          <p:cNvSpPr>
            <a:spLocks noChangeShapeType="1"/>
          </p:cNvSpPr>
          <p:nvPr/>
        </p:nvSpPr>
        <p:spPr bwMode="auto">
          <a:xfrm>
            <a:off x="1987550" y="4241800"/>
            <a:ext cx="1155700" cy="1670050"/>
          </a:xfrm>
          <a:prstGeom prst="line">
            <a:avLst/>
          </a:prstGeom>
          <a:noFill/>
          <a:ln w="12700">
            <a:solidFill>
              <a:srgbClr val="86CD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6568" name="Line 7"/>
          <p:cNvSpPr>
            <a:spLocks noChangeShapeType="1"/>
          </p:cNvSpPr>
          <p:nvPr/>
        </p:nvSpPr>
        <p:spPr bwMode="auto">
          <a:xfrm flipH="1">
            <a:off x="3767138" y="4498975"/>
            <a:ext cx="163512" cy="57150"/>
          </a:xfrm>
          <a:prstGeom prst="line">
            <a:avLst/>
          </a:prstGeom>
          <a:noFill/>
          <a:ln w="38100">
            <a:solidFill>
              <a:srgbClr val="FF2712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6569" name="Line 8"/>
          <p:cNvSpPr>
            <a:spLocks noChangeShapeType="1"/>
          </p:cNvSpPr>
          <p:nvPr/>
        </p:nvSpPr>
        <p:spPr bwMode="auto">
          <a:xfrm flipH="1">
            <a:off x="7094538" y="5195888"/>
            <a:ext cx="211137" cy="223837"/>
          </a:xfrm>
          <a:prstGeom prst="line">
            <a:avLst/>
          </a:prstGeom>
          <a:noFill/>
          <a:ln w="38100">
            <a:solidFill>
              <a:srgbClr val="FF2712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6570" name="Line 9"/>
          <p:cNvSpPr>
            <a:spLocks noChangeShapeType="1"/>
          </p:cNvSpPr>
          <p:nvPr/>
        </p:nvSpPr>
        <p:spPr bwMode="auto">
          <a:xfrm flipH="1">
            <a:off x="7094538" y="4217988"/>
            <a:ext cx="211137" cy="223837"/>
          </a:xfrm>
          <a:prstGeom prst="line">
            <a:avLst/>
          </a:prstGeom>
          <a:noFill/>
          <a:ln w="38100">
            <a:solidFill>
              <a:srgbClr val="FF2712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6571" name="Line 10"/>
          <p:cNvSpPr>
            <a:spLocks noChangeShapeType="1"/>
          </p:cNvSpPr>
          <p:nvPr/>
        </p:nvSpPr>
        <p:spPr bwMode="auto">
          <a:xfrm flipH="1">
            <a:off x="8047038" y="5265738"/>
            <a:ext cx="173037" cy="166687"/>
          </a:xfrm>
          <a:prstGeom prst="line">
            <a:avLst/>
          </a:prstGeom>
          <a:noFill/>
          <a:ln w="38100">
            <a:solidFill>
              <a:srgbClr val="FF2712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6572" name="Line 11"/>
          <p:cNvSpPr>
            <a:spLocks noChangeShapeType="1"/>
          </p:cNvSpPr>
          <p:nvPr/>
        </p:nvSpPr>
        <p:spPr bwMode="auto">
          <a:xfrm flipH="1">
            <a:off x="8085138" y="4089400"/>
            <a:ext cx="331787" cy="339725"/>
          </a:xfrm>
          <a:prstGeom prst="line">
            <a:avLst/>
          </a:prstGeom>
          <a:noFill/>
          <a:ln w="38100">
            <a:solidFill>
              <a:srgbClr val="FF2712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6573" name="Line 12"/>
          <p:cNvSpPr>
            <a:spLocks noChangeShapeType="1"/>
          </p:cNvSpPr>
          <p:nvPr/>
        </p:nvSpPr>
        <p:spPr bwMode="auto">
          <a:xfrm flipH="1">
            <a:off x="8074025" y="4419600"/>
            <a:ext cx="304800" cy="0"/>
          </a:xfrm>
          <a:prstGeom prst="line">
            <a:avLst/>
          </a:prstGeom>
          <a:noFill/>
          <a:ln w="38100">
            <a:solidFill>
              <a:srgbClr val="FF2712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6574" name="Line 13"/>
          <p:cNvSpPr>
            <a:spLocks noChangeShapeType="1"/>
          </p:cNvSpPr>
          <p:nvPr/>
        </p:nvSpPr>
        <p:spPr bwMode="auto">
          <a:xfrm flipH="1">
            <a:off x="8048625" y="5422900"/>
            <a:ext cx="466725" cy="0"/>
          </a:xfrm>
          <a:prstGeom prst="line">
            <a:avLst/>
          </a:prstGeom>
          <a:noFill/>
          <a:ln w="38100">
            <a:solidFill>
              <a:srgbClr val="FF2712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6575" name="Line 14"/>
          <p:cNvSpPr>
            <a:spLocks noChangeShapeType="1"/>
          </p:cNvSpPr>
          <p:nvPr/>
        </p:nvSpPr>
        <p:spPr bwMode="auto">
          <a:xfrm flipH="1">
            <a:off x="7083425" y="5422900"/>
            <a:ext cx="376238" cy="0"/>
          </a:xfrm>
          <a:prstGeom prst="line">
            <a:avLst/>
          </a:prstGeom>
          <a:noFill/>
          <a:ln w="38100">
            <a:solidFill>
              <a:srgbClr val="FF2712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6576" name="Line 15"/>
          <p:cNvSpPr>
            <a:spLocks noChangeShapeType="1"/>
          </p:cNvSpPr>
          <p:nvPr/>
        </p:nvSpPr>
        <p:spPr bwMode="auto">
          <a:xfrm flipH="1">
            <a:off x="7083425" y="4445000"/>
            <a:ext cx="376238" cy="0"/>
          </a:xfrm>
          <a:prstGeom prst="line">
            <a:avLst/>
          </a:prstGeom>
          <a:noFill/>
          <a:ln w="38100">
            <a:solidFill>
              <a:srgbClr val="FF2712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6577" name="Freeform 16"/>
          <p:cNvSpPr>
            <a:spLocks/>
          </p:cNvSpPr>
          <p:nvPr/>
        </p:nvSpPr>
        <p:spPr bwMode="auto">
          <a:xfrm>
            <a:off x="2706688" y="4108450"/>
            <a:ext cx="2806700" cy="939800"/>
          </a:xfrm>
          <a:custGeom>
            <a:avLst/>
            <a:gdLst>
              <a:gd name="T0" fmla="*/ 0 w 21600"/>
              <a:gd name="T1" fmla="*/ 39960510 h 21600"/>
              <a:gd name="T2" fmla="*/ 182671859 w 21600"/>
              <a:gd name="T3" fmla="*/ 0 h 21600"/>
              <a:gd name="T4" fmla="*/ 364702076 w 21600"/>
              <a:gd name="T5" fmla="*/ 40889998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>
                <a:moveTo>
                  <a:pt x="0" y="21109"/>
                </a:moveTo>
                <a:cubicBezTo>
                  <a:pt x="2135" y="21109"/>
                  <a:pt x="6006" y="0"/>
                  <a:pt x="10819" y="0"/>
                </a:cubicBezTo>
                <a:cubicBezTo>
                  <a:pt x="15633" y="0"/>
                  <a:pt x="17913" y="21600"/>
                  <a:pt x="21600" y="21600"/>
                </a:cubicBezTo>
              </a:path>
            </a:pathLst>
          </a:custGeom>
          <a:noFill/>
          <a:ln w="38100" cap="flat">
            <a:solidFill>
              <a:srgbClr val="4A00E6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49905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This section: correspondence and alignment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Correspondence: matching points, patches, edges, or regions across images</a:t>
            </a:r>
          </a:p>
          <a:p>
            <a:endParaRPr lang="en-US" dirty="0"/>
          </a:p>
          <a:p>
            <a:endParaRPr lang="en-US" dirty="0" smtClean="0"/>
          </a:p>
        </p:txBody>
      </p:sp>
      <p:pic>
        <p:nvPicPr>
          <p:cNvPr id="53250" name="Picture 2" descr="http://blog.chron.com/goodmombadmom/files/legacy/Br%20stop%20sign%202%20copy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14" r="24119" b="6260"/>
          <a:stretch/>
        </p:blipFill>
        <p:spPr bwMode="auto">
          <a:xfrm>
            <a:off x="1193292" y="2927445"/>
            <a:ext cx="1987600" cy="287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2" name="Picture 4" descr="http://www.freefoto.com/images/41/15/41_15_85---Stop-Sign_we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9992" y="3168874"/>
            <a:ext cx="1600200" cy="2388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blog.chron.com/goodmombadmom/files/legacy/Br%20stop%20sign%202%20copy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3" t="30582" r="48683" b="53894"/>
          <a:stretch/>
        </p:blipFill>
        <p:spPr bwMode="auto">
          <a:xfrm>
            <a:off x="3555492" y="3845530"/>
            <a:ext cx="502768" cy="517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www.freefoto.com/images/41/15/41_15_85---Stop-Sign_web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76" t="32785" r="29762" b="42061"/>
          <a:stretch/>
        </p:blipFill>
        <p:spPr bwMode="auto">
          <a:xfrm>
            <a:off x="4356354" y="3803903"/>
            <a:ext cx="476250" cy="600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1933956" y="3475516"/>
            <a:ext cx="685800" cy="887537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771388" y="3803903"/>
            <a:ext cx="685800" cy="887537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012692" y="3851626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/>
                <a:cs typeface="Arial"/>
              </a:rPr>
              <a:t>≈</a:t>
            </a:r>
            <a:endParaRPr lang="en-US" sz="2800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2619756" y="3919284"/>
            <a:ext cx="783336" cy="185007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4832604" y="4190857"/>
            <a:ext cx="938784" cy="0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466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-76200"/>
            <a:ext cx="7772400" cy="1143000"/>
          </a:xfrm>
        </p:spPr>
        <p:txBody>
          <a:bodyPr rIns="132080"/>
          <a:lstStyle/>
          <a:p>
            <a:pPr eaLnBrk="1" hangingPunct="1"/>
            <a:r>
              <a:rPr lang="en-US" altLang="en-US" b="1" smtClean="0"/>
              <a:t>Reduce effect of illumination</a:t>
            </a:r>
            <a:endParaRPr lang="en-US" altLang="en-US" b="1" smtClean="0">
              <a:ea typeface="ヒラギノ明朝 ProN W6" charset="0"/>
              <a:cs typeface="ヒラギノ明朝 ProN W6" charset="0"/>
            </a:endParaRPr>
          </a:p>
        </p:txBody>
      </p:sp>
      <p:sp>
        <p:nvSpPr>
          <p:cNvPr id="6758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382000" cy="2819400"/>
          </a:xfrm>
        </p:spPr>
        <p:txBody>
          <a:bodyPr rIns="132080"/>
          <a:lstStyle/>
          <a:p>
            <a:pPr eaLnBrk="1" hangingPunct="1"/>
            <a:r>
              <a:rPr lang="en-US" altLang="en-US" sz="2800" smtClean="0"/>
              <a:t>128-dim vector normalized to 1 </a:t>
            </a:r>
          </a:p>
          <a:p>
            <a:pPr eaLnBrk="1" hangingPunct="1"/>
            <a:r>
              <a:rPr lang="en-US" altLang="en-US" sz="2800" smtClean="0"/>
              <a:t>Threshold gradient magnitudes to avoid excessive influence of high gradients</a:t>
            </a:r>
          </a:p>
          <a:p>
            <a:pPr marL="782638" lvl="1" eaLnBrk="1" hangingPunct="1"/>
            <a:r>
              <a:rPr lang="en-US" altLang="en-US" smtClean="0"/>
              <a:t>after normalization, clamp gradients &gt;0.2</a:t>
            </a:r>
          </a:p>
          <a:p>
            <a:pPr marL="782638" lvl="1" eaLnBrk="1" hangingPunct="1"/>
            <a:r>
              <a:rPr lang="en-US" altLang="en-US" smtClean="0"/>
              <a:t>renormalize</a:t>
            </a:r>
          </a:p>
        </p:txBody>
      </p:sp>
      <p:pic>
        <p:nvPicPr>
          <p:cNvPr id="67588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188" y="3619500"/>
            <a:ext cx="5638800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9" name="Picture 4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232"/>
          <a:stretch>
            <a:fillRect/>
          </a:stretch>
        </p:blipFill>
        <p:spPr bwMode="auto">
          <a:xfrm>
            <a:off x="149225" y="3865563"/>
            <a:ext cx="2136775" cy="173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90" name="Line 5"/>
          <p:cNvSpPr>
            <a:spLocks noChangeShapeType="1"/>
          </p:cNvSpPr>
          <p:nvPr/>
        </p:nvSpPr>
        <p:spPr bwMode="auto">
          <a:xfrm rot="10800000" flipH="1">
            <a:off x="1982788" y="3954463"/>
            <a:ext cx="1160462" cy="58737"/>
          </a:xfrm>
          <a:prstGeom prst="line">
            <a:avLst/>
          </a:prstGeom>
          <a:noFill/>
          <a:ln w="12700">
            <a:solidFill>
              <a:srgbClr val="86CD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7591" name="Line 6"/>
          <p:cNvSpPr>
            <a:spLocks noChangeShapeType="1"/>
          </p:cNvSpPr>
          <p:nvPr/>
        </p:nvSpPr>
        <p:spPr bwMode="auto">
          <a:xfrm>
            <a:off x="1987550" y="4241800"/>
            <a:ext cx="1155700" cy="1670050"/>
          </a:xfrm>
          <a:prstGeom prst="line">
            <a:avLst/>
          </a:prstGeom>
          <a:noFill/>
          <a:ln w="12700">
            <a:solidFill>
              <a:srgbClr val="86CD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03148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Local Descriptors: SURF</a:t>
            </a:r>
            <a:endParaRPr lang="de-CH" smtClean="0"/>
          </a:p>
        </p:txBody>
      </p:sp>
      <p:sp>
        <p:nvSpPr>
          <p:cNvPr id="47108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248400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de-DE" smtClean="0">
                <a:solidFill>
                  <a:prstClr val="black"/>
                </a:solidFill>
              </a:rPr>
              <a:t>K. Grauman, B. Leibe</a:t>
            </a:r>
          </a:p>
        </p:txBody>
      </p:sp>
      <p:pic>
        <p:nvPicPr>
          <p:cNvPr id="6861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2600" y="1311275"/>
            <a:ext cx="3525838" cy="206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3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1650" y="3286125"/>
            <a:ext cx="3548063" cy="68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11"/>
          <p:cNvSpPr txBox="1">
            <a:spLocks noChangeArrowheads="1"/>
          </p:cNvSpPr>
          <p:nvPr/>
        </p:nvSpPr>
        <p:spPr bwMode="auto">
          <a:xfrm>
            <a:off x="3878263" y="1201738"/>
            <a:ext cx="5257800" cy="306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prstClr val="white"/>
              </a:buClr>
              <a:buSzPct val="115000"/>
              <a:buFontTx/>
              <a:buChar char="•"/>
              <a:defRPr/>
            </a:pPr>
            <a:r>
              <a:rPr kumimoji="1" lang="en-US" sz="2400" b="1" kern="0" dirty="0">
                <a:solidFill>
                  <a:prstClr val="black"/>
                </a:solidFill>
                <a:latin typeface="Calibri"/>
              </a:rPr>
              <a:t>Fast approximation of SIFT idea</a:t>
            </a:r>
          </a:p>
          <a:p>
            <a:pPr marL="742950" lvl="1" indent="-285750">
              <a:spcBef>
                <a:spcPct val="20000"/>
              </a:spcBef>
              <a:buClr>
                <a:prstClr val="white"/>
              </a:buClr>
              <a:buSzPct val="50000"/>
              <a:buFont typeface="Wingdings" pitchFamily="2" charset="2"/>
              <a:buChar char="Ø"/>
              <a:defRPr/>
            </a:pPr>
            <a:r>
              <a:rPr kumimoji="1" lang="en-US" b="1" kern="0" dirty="0">
                <a:solidFill>
                  <a:prstClr val="black"/>
                </a:solidFill>
                <a:latin typeface="Calibri"/>
              </a:rPr>
              <a:t>Efficient computation by 2D box filters &amp; integral images</a:t>
            </a:r>
            <a:br>
              <a:rPr kumimoji="1" lang="en-US" b="1" kern="0" dirty="0">
                <a:solidFill>
                  <a:prstClr val="black"/>
                </a:solidFill>
                <a:latin typeface="Calibri"/>
              </a:rPr>
            </a:br>
            <a:r>
              <a:rPr kumimoji="1" lang="en-US" b="1" kern="0" dirty="0">
                <a:solidFill>
                  <a:prstClr val="black"/>
                </a:solidFill>
                <a:latin typeface="Calibri"/>
                <a:sym typeface="Symbol" pitchFamily="18" charset="2"/>
              </a:rPr>
              <a:t> </a:t>
            </a:r>
            <a:r>
              <a:rPr kumimoji="1" lang="en-US" b="1" kern="0" dirty="0">
                <a:solidFill>
                  <a:prstClr val="black"/>
                </a:solidFill>
                <a:latin typeface="Calibri"/>
              </a:rPr>
              <a:t>6 times faster than SIFT</a:t>
            </a:r>
          </a:p>
          <a:p>
            <a:pPr marL="742950" lvl="1" indent="-285750">
              <a:spcBef>
                <a:spcPct val="20000"/>
              </a:spcBef>
              <a:buClr>
                <a:prstClr val="white"/>
              </a:buClr>
              <a:buSzPct val="50000"/>
              <a:buFont typeface="Wingdings" pitchFamily="2" charset="2"/>
              <a:buChar char="Ø"/>
              <a:defRPr/>
            </a:pPr>
            <a:r>
              <a:rPr kumimoji="1" lang="en-US" b="1" kern="0" dirty="0">
                <a:solidFill>
                  <a:prstClr val="black"/>
                </a:solidFill>
                <a:latin typeface="Calibri"/>
              </a:rPr>
              <a:t>Equivalent quality for object identification</a:t>
            </a:r>
          </a:p>
        </p:txBody>
      </p:sp>
      <p:sp>
        <p:nvSpPr>
          <p:cNvPr id="68615" name="Text Box 7"/>
          <p:cNvSpPr txBox="1">
            <a:spLocks noChangeArrowheads="1"/>
          </p:cNvSpPr>
          <p:nvPr/>
        </p:nvSpPr>
        <p:spPr bwMode="auto">
          <a:xfrm>
            <a:off x="373063" y="6276975"/>
            <a:ext cx="44354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>
                <a:solidFill>
                  <a:prstClr val="black"/>
                </a:solidFill>
              </a:rPr>
              <a:t>[Bay, ECCV’06], [Cornelis, CVGPU’08]</a:t>
            </a:r>
          </a:p>
        </p:txBody>
      </p:sp>
      <p:sp>
        <p:nvSpPr>
          <p:cNvPr id="10" name="Rectangle 11"/>
          <p:cNvSpPr txBox="1">
            <a:spLocks noChangeArrowheads="1"/>
          </p:cNvSpPr>
          <p:nvPr/>
        </p:nvSpPr>
        <p:spPr bwMode="auto">
          <a:xfrm>
            <a:off x="3878263" y="4451350"/>
            <a:ext cx="5435600" cy="214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prstClr val="white"/>
              </a:buClr>
              <a:buSzPct val="115000"/>
              <a:buFontTx/>
              <a:buChar char="•"/>
              <a:defRPr/>
            </a:pPr>
            <a:r>
              <a:rPr kumimoji="1" lang="en-US" sz="2400" b="1" kern="0" dirty="0">
                <a:solidFill>
                  <a:prstClr val="black"/>
                </a:solidFill>
                <a:latin typeface="Calibri"/>
              </a:rPr>
              <a:t>GPU implementation available</a:t>
            </a:r>
          </a:p>
          <a:p>
            <a:pPr marL="742950" lvl="1" indent="-285750">
              <a:spcBef>
                <a:spcPct val="20000"/>
              </a:spcBef>
              <a:buClr>
                <a:prstClr val="white"/>
              </a:buClr>
              <a:buSzPct val="50000"/>
              <a:buFont typeface="Wingdings" pitchFamily="2" charset="2"/>
              <a:buChar char="Ø"/>
              <a:defRPr/>
            </a:pPr>
            <a:r>
              <a:rPr kumimoji="1" lang="en-US" b="1" kern="0" dirty="0">
                <a:solidFill>
                  <a:prstClr val="black"/>
                </a:solidFill>
                <a:latin typeface="Calibri"/>
              </a:rPr>
              <a:t>Feature extraction @ 200Hz</a:t>
            </a:r>
            <a:br>
              <a:rPr kumimoji="1" lang="en-US" b="1" kern="0" dirty="0">
                <a:solidFill>
                  <a:prstClr val="black"/>
                </a:solidFill>
                <a:latin typeface="Calibri"/>
              </a:rPr>
            </a:br>
            <a:r>
              <a:rPr kumimoji="1" lang="en-US" b="1" kern="0" dirty="0">
                <a:solidFill>
                  <a:prstClr val="black"/>
                </a:solidFill>
                <a:latin typeface="Calibri"/>
              </a:rPr>
              <a:t>(detector + descriptor, 640×480 </a:t>
            </a:r>
            <a:r>
              <a:rPr kumimoji="1" lang="en-US" b="1" kern="0" dirty="0" err="1">
                <a:solidFill>
                  <a:prstClr val="black"/>
                </a:solidFill>
                <a:latin typeface="Calibri"/>
              </a:rPr>
              <a:t>img</a:t>
            </a:r>
            <a:r>
              <a:rPr kumimoji="1" lang="en-US" b="1" kern="0" dirty="0">
                <a:solidFill>
                  <a:prstClr val="black"/>
                </a:solidFill>
                <a:latin typeface="Calibri"/>
              </a:rPr>
              <a:t>)</a:t>
            </a:r>
          </a:p>
          <a:p>
            <a:pPr marL="742950" lvl="1" indent="-285750">
              <a:spcBef>
                <a:spcPct val="20000"/>
              </a:spcBef>
              <a:buClr>
                <a:prstClr val="white"/>
              </a:buClr>
              <a:buSzPct val="50000"/>
              <a:buFont typeface="Wingdings" pitchFamily="2" charset="2"/>
              <a:buChar char="Ø"/>
              <a:defRPr/>
            </a:pPr>
            <a:r>
              <a:rPr lang="en-US" u="sng" dirty="0">
                <a:solidFill>
                  <a:prstClr val="black"/>
                </a:solidFill>
                <a:latin typeface="Arial" pitchFamily="34" charset="0"/>
              </a:rPr>
              <a:t>http://www.vision.ee.ethz.ch/~surf</a:t>
            </a:r>
            <a:endParaRPr kumimoji="1" lang="en-US" b="1" kern="0" dirty="0">
              <a:solidFill>
                <a:prstClr val="black"/>
              </a:solidFill>
              <a:latin typeface="Calibri"/>
            </a:endParaRPr>
          </a:p>
          <a:p>
            <a:pPr marL="742950" lvl="1" indent="-285750">
              <a:spcBef>
                <a:spcPct val="20000"/>
              </a:spcBef>
              <a:buClr>
                <a:prstClr val="white"/>
              </a:buClr>
              <a:buSzPct val="50000"/>
              <a:buFont typeface="Wingdings" pitchFamily="2" charset="2"/>
              <a:buChar char="Ø"/>
              <a:defRPr/>
            </a:pPr>
            <a:endParaRPr kumimoji="1" lang="en-US" b="1" kern="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78097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de-DE" altLang="en-US" smtClean="0"/>
          </a:p>
        </p:txBody>
      </p:sp>
      <p:sp>
        <p:nvSpPr>
          <p:cNvPr id="68611" name="Rectangle 4"/>
          <p:cNvSpPr>
            <a:spLocks noChangeArrowheads="1"/>
          </p:cNvSpPr>
          <p:nvPr/>
        </p:nvSpPr>
        <p:spPr bwMode="auto">
          <a:xfrm>
            <a:off x="457200" y="442913"/>
            <a:ext cx="7315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kumimoji="1" lang="en-US" altLang="en-US" sz="2800" b="1" smtClean="0">
                <a:solidFill>
                  <a:prstClr val="black"/>
                </a:solidFill>
              </a:rPr>
              <a:t>Local Descriptors: Shape Context</a:t>
            </a:r>
          </a:p>
        </p:txBody>
      </p:sp>
      <p:sp>
        <p:nvSpPr>
          <p:cNvPr id="68612" name="Rectangle 26"/>
          <p:cNvSpPr>
            <a:spLocks noChangeArrowheads="1"/>
          </p:cNvSpPr>
          <p:nvPr/>
        </p:nvSpPr>
        <p:spPr bwMode="auto">
          <a:xfrm>
            <a:off x="381000" y="1066800"/>
            <a:ext cx="4191000" cy="47244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endParaRPr lang="de-DE" altLang="en-US" sz="2100" b="1" smtClean="0">
              <a:solidFill>
                <a:srgbClr val="EEECE1"/>
              </a:solidFill>
            </a:endParaRPr>
          </a:p>
        </p:txBody>
      </p:sp>
      <p:pic>
        <p:nvPicPr>
          <p:cNvPr id="68613" name="Picture 27" descr="sample_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828800"/>
            <a:ext cx="31369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8614" name="Group 28"/>
          <p:cNvGrpSpPr>
            <a:grpSpLocks/>
          </p:cNvGrpSpPr>
          <p:nvPr/>
        </p:nvGrpSpPr>
        <p:grpSpPr bwMode="auto">
          <a:xfrm>
            <a:off x="609600" y="1219200"/>
            <a:ext cx="3810000" cy="3733800"/>
            <a:chOff x="1200" y="1152"/>
            <a:chExt cx="2400" cy="2352"/>
          </a:xfrm>
        </p:grpSpPr>
        <p:sp>
          <p:nvSpPr>
            <p:cNvPr id="68624" name="Oval 29"/>
            <p:cNvSpPr>
              <a:spLocks noChangeArrowheads="1"/>
            </p:cNvSpPr>
            <p:nvPr/>
          </p:nvSpPr>
          <p:spPr bwMode="auto">
            <a:xfrm>
              <a:off x="1200" y="1152"/>
              <a:ext cx="2400" cy="2352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de-DE" altLang="en-US" sz="2100" b="1" smtClean="0">
                <a:solidFill>
                  <a:srgbClr val="EEECE1"/>
                </a:solidFill>
              </a:endParaRPr>
            </a:p>
          </p:txBody>
        </p:sp>
        <p:sp>
          <p:nvSpPr>
            <p:cNvPr id="68625" name="Oval 30"/>
            <p:cNvSpPr>
              <a:spLocks noChangeArrowheads="1"/>
            </p:cNvSpPr>
            <p:nvPr/>
          </p:nvSpPr>
          <p:spPr bwMode="auto">
            <a:xfrm>
              <a:off x="1824" y="1776"/>
              <a:ext cx="1152" cy="1152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de-DE" altLang="en-US" sz="2100" b="1" smtClean="0">
                <a:solidFill>
                  <a:srgbClr val="EEECE1"/>
                </a:solidFill>
              </a:endParaRPr>
            </a:p>
          </p:txBody>
        </p:sp>
        <p:sp>
          <p:nvSpPr>
            <p:cNvPr id="68626" name="Oval 31"/>
            <p:cNvSpPr>
              <a:spLocks noChangeArrowheads="1"/>
            </p:cNvSpPr>
            <p:nvPr/>
          </p:nvSpPr>
          <p:spPr bwMode="auto">
            <a:xfrm>
              <a:off x="2112" y="2064"/>
              <a:ext cx="576" cy="576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de-DE" altLang="en-US" sz="2100" b="1" smtClean="0">
                <a:solidFill>
                  <a:srgbClr val="EEECE1"/>
                </a:solidFill>
              </a:endParaRPr>
            </a:p>
          </p:txBody>
        </p:sp>
        <p:sp>
          <p:nvSpPr>
            <p:cNvPr id="68627" name="Oval 32"/>
            <p:cNvSpPr>
              <a:spLocks noChangeArrowheads="1"/>
            </p:cNvSpPr>
            <p:nvPr/>
          </p:nvSpPr>
          <p:spPr bwMode="auto">
            <a:xfrm>
              <a:off x="2256" y="2208"/>
              <a:ext cx="288" cy="288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de-DE" altLang="en-US" sz="2100" b="1" smtClean="0">
                <a:solidFill>
                  <a:srgbClr val="EEECE1"/>
                </a:solidFill>
              </a:endParaRPr>
            </a:p>
          </p:txBody>
        </p:sp>
        <p:sp>
          <p:nvSpPr>
            <p:cNvPr id="68628" name="Oval 33"/>
            <p:cNvSpPr>
              <a:spLocks noChangeArrowheads="1"/>
            </p:cNvSpPr>
            <p:nvPr/>
          </p:nvSpPr>
          <p:spPr bwMode="auto">
            <a:xfrm>
              <a:off x="2352" y="2304"/>
              <a:ext cx="96" cy="96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de-DE" altLang="en-US" sz="2100" b="1" smtClean="0">
                <a:solidFill>
                  <a:srgbClr val="EEECE1"/>
                </a:solidFill>
              </a:endParaRPr>
            </a:p>
          </p:txBody>
        </p:sp>
        <p:sp>
          <p:nvSpPr>
            <p:cNvPr id="68629" name="Line 34"/>
            <p:cNvSpPr>
              <a:spLocks noChangeShapeType="1"/>
            </p:cNvSpPr>
            <p:nvPr/>
          </p:nvSpPr>
          <p:spPr bwMode="auto">
            <a:xfrm>
              <a:off x="1200" y="2352"/>
              <a:ext cx="2400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68630" name="Line 35"/>
            <p:cNvSpPr>
              <a:spLocks noChangeShapeType="1"/>
            </p:cNvSpPr>
            <p:nvPr/>
          </p:nvSpPr>
          <p:spPr bwMode="auto">
            <a:xfrm flipV="1">
              <a:off x="1392" y="1728"/>
              <a:ext cx="2064" cy="120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68631" name="Line 36"/>
            <p:cNvSpPr>
              <a:spLocks noChangeShapeType="1"/>
            </p:cNvSpPr>
            <p:nvPr/>
          </p:nvSpPr>
          <p:spPr bwMode="auto">
            <a:xfrm flipV="1">
              <a:off x="1824" y="1344"/>
              <a:ext cx="1152" cy="2016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68632" name="Line 37"/>
            <p:cNvSpPr>
              <a:spLocks noChangeShapeType="1"/>
            </p:cNvSpPr>
            <p:nvPr/>
          </p:nvSpPr>
          <p:spPr bwMode="auto">
            <a:xfrm flipV="1">
              <a:off x="2400" y="1200"/>
              <a:ext cx="0" cy="2304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68633" name="Line 38"/>
            <p:cNvSpPr>
              <a:spLocks noChangeShapeType="1"/>
            </p:cNvSpPr>
            <p:nvPr/>
          </p:nvSpPr>
          <p:spPr bwMode="auto">
            <a:xfrm flipH="1" flipV="1">
              <a:off x="1824" y="1344"/>
              <a:ext cx="1152" cy="2016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68634" name="Line 39"/>
            <p:cNvSpPr>
              <a:spLocks noChangeShapeType="1"/>
            </p:cNvSpPr>
            <p:nvPr/>
          </p:nvSpPr>
          <p:spPr bwMode="auto">
            <a:xfrm flipH="1" flipV="1">
              <a:off x="1392" y="1776"/>
              <a:ext cx="2016" cy="115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</p:grpSp>
      <p:sp>
        <p:nvSpPr>
          <p:cNvPr id="68615" name="Text Box 40"/>
          <p:cNvSpPr txBox="1">
            <a:spLocks noChangeArrowheads="1"/>
          </p:cNvSpPr>
          <p:nvPr/>
        </p:nvSpPr>
        <p:spPr bwMode="auto">
          <a:xfrm>
            <a:off x="4837113" y="1543050"/>
            <a:ext cx="4164012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100" b="1" smtClean="0">
                <a:solidFill>
                  <a:prstClr val="black"/>
                </a:solidFill>
              </a:rPr>
              <a:t>Count the number of points inside each bin, e.g.:</a:t>
            </a:r>
          </a:p>
        </p:txBody>
      </p:sp>
      <p:sp>
        <p:nvSpPr>
          <p:cNvPr id="68616" name="Text Box 41"/>
          <p:cNvSpPr txBox="1">
            <a:spLocks noChangeArrowheads="1"/>
          </p:cNvSpPr>
          <p:nvPr/>
        </p:nvSpPr>
        <p:spPr bwMode="auto">
          <a:xfrm>
            <a:off x="5029200" y="2667000"/>
            <a:ext cx="243840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100" b="1" smtClean="0">
                <a:solidFill>
                  <a:prstClr val="black"/>
                </a:solidFill>
              </a:rPr>
              <a:t>Count = 4</a:t>
            </a:r>
          </a:p>
        </p:txBody>
      </p:sp>
      <p:sp>
        <p:nvSpPr>
          <p:cNvPr id="68617" name="Text Box 42"/>
          <p:cNvSpPr txBox="1">
            <a:spLocks noChangeArrowheads="1"/>
          </p:cNvSpPr>
          <p:nvPr/>
        </p:nvSpPr>
        <p:spPr bwMode="auto">
          <a:xfrm>
            <a:off x="5029200" y="3357563"/>
            <a:ext cx="243840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100" b="1" smtClean="0">
                <a:solidFill>
                  <a:prstClr val="black"/>
                </a:solidFill>
              </a:rPr>
              <a:t>Count = 10</a:t>
            </a:r>
          </a:p>
        </p:txBody>
      </p:sp>
      <p:sp>
        <p:nvSpPr>
          <p:cNvPr id="68618" name="Line 43"/>
          <p:cNvSpPr>
            <a:spLocks noChangeShapeType="1"/>
          </p:cNvSpPr>
          <p:nvPr/>
        </p:nvSpPr>
        <p:spPr bwMode="auto">
          <a:xfrm flipH="1" flipV="1">
            <a:off x="3962400" y="2743200"/>
            <a:ext cx="1066800" cy="152400"/>
          </a:xfrm>
          <a:prstGeom prst="line">
            <a:avLst/>
          </a:prstGeom>
          <a:noFill/>
          <a:ln w="25400">
            <a:solidFill>
              <a:srgbClr val="969696"/>
            </a:solidFill>
            <a:round/>
            <a:headEnd type="none" w="sm" len="sm"/>
            <a:tailEnd type="arrow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mtClea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68619" name="Line 44"/>
          <p:cNvSpPr>
            <a:spLocks noChangeShapeType="1"/>
          </p:cNvSpPr>
          <p:nvPr/>
        </p:nvSpPr>
        <p:spPr bwMode="auto">
          <a:xfrm flipH="1">
            <a:off x="3733800" y="3644900"/>
            <a:ext cx="1343025" cy="622300"/>
          </a:xfrm>
          <a:prstGeom prst="line">
            <a:avLst/>
          </a:prstGeom>
          <a:noFill/>
          <a:ln w="25400">
            <a:solidFill>
              <a:srgbClr val="969696"/>
            </a:solidFill>
            <a:round/>
            <a:headEnd type="none" w="sm" len="sm"/>
            <a:tailEnd type="arrow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mtClea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68620" name="Text Box 45"/>
          <p:cNvSpPr txBox="1">
            <a:spLocks noChangeArrowheads="1"/>
          </p:cNvSpPr>
          <p:nvPr/>
        </p:nvSpPr>
        <p:spPr bwMode="auto">
          <a:xfrm rot="5400000">
            <a:off x="5356225" y="3055938"/>
            <a:ext cx="45720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100" b="1" smtClean="0">
                <a:solidFill>
                  <a:prstClr val="black"/>
                </a:solidFill>
                <a:latin typeface="Times New Roman" pitchFamily="18" charset="0"/>
              </a:rPr>
              <a:t>...</a:t>
            </a:r>
          </a:p>
        </p:txBody>
      </p:sp>
      <p:sp>
        <p:nvSpPr>
          <p:cNvPr id="68621" name="Text Box 46"/>
          <p:cNvSpPr txBox="1">
            <a:spLocks noChangeArrowheads="1"/>
          </p:cNvSpPr>
          <p:nvPr/>
        </p:nvSpPr>
        <p:spPr bwMode="auto">
          <a:xfrm>
            <a:off x="4932363" y="4210050"/>
            <a:ext cx="3708400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buFont typeface="ZapfDingbats"/>
              <a:buNone/>
            </a:pPr>
            <a:r>
              <a:rPr lang="en-US" altLang="en-US" sz="2100" b="1" smtClean="0">
                <a:solidFill>
                  <a:prstClr val="black"/>
                </a:solidFill>
              </a:rPr>
              <a:t>Log-polar binning: more precision for nearby points, more flexibility for farther points.</a:t>
            </a:r>
          </a:p>
        </p:txBody>
      </p:sp>
      <p:sp>
        <p:nvSpPr>
          <p:cNvPr id="68622" name="Text Box 47"/>
          <p:cNvSpPr txBox="1">
            <a:spLocks noChangeArrowheads="1"/>
          </p:cNvSpPr>
          <p:nvPr/>
        </p:nvSpPr>
        <p:spPr bwMode="auto">
          <a:xfrm>
            <a:off x="611188" y="6345238"/>
            <a:ext cx="3200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mtClean="0">
                <a:solidFill>
                  <a:prstClr val="black"/>
                </a:solidFill>
              </a:rPr>
              <a:t>Belongie &amp; Malik, ICCV 2001</a:t>
            </a:r>
          </a:p>
        </p:txBody>
      </p:sp>
      <p:sp>
        <p:nvSpPr>
          <p:cNvPr id="68623" name="Footer Placeholder 4"/>
          <p:cNvSpPr txBox="1">
            <a:spLocks noGrp="1"/>
          </p:cNvSpPr>
          <p:nvPr/>
        </p:nvSpPr>
        <p:spPr bwMode="auto">
          <a:xfrm>
            <a:off x="2376488" y="6553200"/>
            <a:ext cx="4572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de-DE" altLang="en-US" sz="1200" smtClean="0">
                <a:solidFill>
                  <a:srgbClr val="EEECE1"/>
                </a:solidFill>
              </a:rPr>
              <a:t>K. Grauman, B. Leibe</a:t>
            </a:r>
          </a:p>
        </p:txBody>
      </p:sp>
    </p:spTree>
    <p:extLst>
      <p:ext uri="{BB962C8B-B14F-4D97-AF65-F5344CB8AC3E}">
        <p14:creationId xmlns:p14="http://schemas.microsoft.com/office/powerpoint/2010/main" val="2995131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Shape Context Descriptor</a:t>
            </a:r>
          </a:p>
        </p:txBody>
      </p:sp>
      <p:sp>
        <p:nvSpPr>
          <p:cNvPr id="696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69636" name="Picture 2" descr="C:\Users\hays\Desktop\143 Computer Vision\slides\16\shape_context_sc_exampl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946150"/>
            <a:ext cx="7286625" cy="496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2653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4"/>
          <p:cNvSpPr>
            <a:spLocks noChangeArrowheads="1"/>
          </p:cNvSpPr>
          <p:nvPr/>
        </p:nvSpPr>
        <p:spPr bwMode="auto">
          <a:xfrm>
            <a:off x="457200" y="442913"/>
            <a:ext cx="7315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kumimoji="1" lang="en-US" altLang="en-US" sz="2800" b="1" smtClean="0">
                <a:solidFill>
                  <a:srgbClr val="000000"/>
                </a:solidFill>
              </a:rPr>
              <a:t>Local Descriptors: Geometric Blur</a:t>
            </a:r>
          </a:p>
        </p:txBody>
      </p:sp>
      <p:pic>
        <p:nvPicPr>
          <p:cNvPr id="7065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" t="3668" r="53844" b="5482"/>
          <a:stretch>
            <a:fillRect/>
          </a:stretch>
        </p:blipFill>
        <p:spPr bwMode="auto">
          <a:xfrm>
            <a:off x="411163" y="1630363"/>
            <a:ext cx="2822575" cy="180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0660" name="Group 6"/>
          <p:cNvGrpSpPr>
            <a:grpSpLocks/>
          </p:cNvGrpSpPr>
          <p:nvPr/>
        </p:nvGrpSpPr>
        <p:grpSpPr bwMode="auto">
          <a:xfrm>
            <a:off x="520700" y="2265363"/>
            <a:ext cx="781050" cy="781050"/>
            <a:chOff x="385" y="2062"/>
            <a:chExt cx="492" cy="492"/>
          </a:xfrm>
        </p:grpSpPr>
        <p:sp>
          <p:nvSpPr>
            <p:cNvPr id="70697" name="Oval 7"/>
            <p:cNvSpPr>
              <a:spLocks noChangeArrowheads="1"/>
            </p:cNvSpPr>
            <p:nvPr/>
          </p:nvSpPr>
          <p:spPr bwMode="auto">
            <a:xfrm>
              <a:off x="385" y="2062"/>
              <a:ext cx="493" cy="493"/>
            </a:xfrm>
            <a:prstGeom prst="ellipse">
              <a:avLst/>
            </a:prstGeom>
            <a:noFill/>
            <a:ln w="64080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de-DE" altLang="en-US" sz="2100" b="1" smtClean="0">
                <a:solidFill>
                  <a:srgbClr val="000000"/>
                </a:solidFill>
              </a:endParaRPr>
            </a:p>
          </p:txBody>
        </p:sp>
        <p:sp>
          <p:nvSpPr>
            <p:cNvPr id="70698" name="Oval 8"/>
            <p:cNvSpPr>
              <a:spLocks noChangeArrowheads="1"/>
            </p:cNvSpPr>
            <p:nvPr/>
          </p:nvSpPr>
          <p:spPr bwMode="auto">
            <a:xfrm>
              <a:off x="385" y="2062"/>
              <a:ext cx="493" cy="493"/>
            </a:xfrm>
            <a:prstGeom prst="ellipse">
              <a:avLst/>
            </a:prstGeom>
            <a:noFill/>
            <a:ln w="2736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de-DE" altLang="en-US" sz="2100" b="1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70661" name="Group 9"/>
          <p:cNvGrpSpPr>
            <a:grpSpLocks/>
          </p:cNvGrpSpPr>
          <p:nvPr/>
        </p:nvGrpSpPr>
        <p:grpSpPr bwMode="auto">
          <a:xfrm>
            <a:off x="792163" y="4117975"/>
            <a:ext cx="1289050" cy="1255713"/>
            <a:chOff x="556" y="3229"/>
            <a:chExt cx="812" cy="791"/>
          </a:xfrm>
        </p:grpSpPr>
        <p:pic>
          <p:nvPicPr>
            <p:cNvPr id="70695" name="Picture 1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130"/>
            <a:stretch>
              <a:fillRect/>
            </a:stretch>
          </p:blipFill>
          <p:spPr bwMode="auto">
            <a:xfrm>
              <a:off x="609" y="3261"/>
              <a:ext cx="760" cy="7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0696" name="AutoShape 11"/>
            <p:cNvSpPr>
              <a:spLocks noChangeArrowheads="1"/>
            </p:cNvSpPr>
            <p:nvPr/>
          </p:nvSpPr>
          <p:spPr bwMode="auto">
            <a:xfrm>
              <a:off x="556" y="3229"/>
              <a:ext cx="800" cy="792"/>
            </a:xfrm>
            <a:prstGeom prst="roundRect">
              <a:avLst>
                <a:gd name="adj" fmla="val 125"/>
              </a:avLst>
            </a:prstGeom>
            <a:noFill/>
            <a:ln w="936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de-DE" altLang="en-US" sz="2100" b="1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70662" name="Freeform 12"/>
          <p:cNvSpPr>
            <a:spLocks/>
          </p:cNvSpPr>
          <p:nvPr/>
        </p:nvSpPr>
        <p:spPr bwMode="auto">
          <a:xfrm>
            <a:off x="831850" y="2674938"/>
            <a:ext cx="293688" cy="1387475"/>
          </a:xfrm>
          <a:custGeom>
            <a:avLst/>
            <a:gdLst>
              <a:gd name="T0" fmla="*/ 2147483647 w 817"/>
              <a:gd name="T1" fmla="*/ 0 h 3854"/>
              <a:gd name="T2" fmla="*/ 2147483647 w 817"/>
              <a:gd name="T3" fmla="*/ 2147483647 h 3854"/>
              <a:gd name="T4" fmla="*/ 0 60000 65536"/>
              <a:gd name="T5" fmla="*/ 0 60000 65536"/>
              <a:gd name="T6" fmla="*/ 0 w 817"/>
              <a:gd name="T7" fmla="*/ 0 h 3854"/>
              <a:gd name="T8" fmla="*/ 817 w 817"/>
              <a:gd name="T9" fmla="*/ 3854 h 385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817" h="3854">
                <a:moveTo>
                  <a:pt x="56" y="0"/>
                </a:moveTo>
                <a:cubicBezTo>
                  <a:pt x="0" y="3060"/>
                  <a:pt x="816" y="3853"/>
                  <a:pt x="816" y="3853"/>
                </a:cubicBezTo>
              </a:path>
            </a:pathLst>
          </a:custGeom>
          <a:noFill/>
          <a:ln w="3672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mtClea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70663" name="Text Box 13"/>
          <p:cNvSpPr txBox="1">
            <a:spLocks noChangeArrowheads="1"/>
          </p:cNvSpPr>
          <p:nvPr/>
        </p:nvSpPr>
        <p:spPr bwMode="auto">
          <a:xfrm>
            <a:off x="463550" y="5338763"/>
            <a:ext cx="20542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>
              <a:lnSpc>
                <a:spcPts val="2775"/>
              </a:lnSpc>
              <a:buClr>
                <a:srgbClr val="000000"/>
              </a:buClr>
              <a:buSzPct val="45000"/>
              <a:buFont typeface="StarSymbol"/>
              <a:buNone/>
            </a:pPr>
            <a:r>
              <a:rPr lang="en-GB" altLang="en-US" sz="1200" smtClean="0">
                <a:solidFill>
                  <a:srgbClr val="000000"/>
                </a:solidFill>
              </a:rPr>
              <a:t>Example descriptor</a:t>
            </a:r>
          </a:p>
        </p:txBody>
      </p:sp>
      <p:sp>
        <p:nvSpPr>
          <p:cNvPr id="70664" name="AutoShape 14"/>
          <p:cNvSpPr>
            <a:spLocks noChangeArrowheads="1"/>
          </p:cNvSpPr>
          <p:nvPr/>
        </p:nvSpPr>
        <p:spPr bwMode="auto">
          <a:xfrm>
            <a:off x="3736975" y="4179888"/>
            <a:ext cx="277813" cy="655637"/>
          </a:xfrm>
          <a:prstGeom prst="roundRect">
            <a:avLst>
              <a:gd name="adj" fmla="val 57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>
              <a:lnSpc>
                <a:spcPct val="116000"/>
              </a:lnSpc>
              <a:buClr>
                <a:srgbClr val="000000"/>
              </a:buClr>
              <a:buSzPct val="45000"/>
              <a:buFont typeface="StarSymbol"/>
              <a:buNone/>
            </a:pPr>
            <a:r>
              <a:rPr lang="en-GB" altLang="en-US" sz="4000" smtClean="0">
                <a:solidFill>
                  <a:srgbClr val="000000"/>
                </a:solidFill>
                <a:latin typeface="Times New Roman" pitchFamily="18" charset="0"/>
              </a:rPr>
              <a:t>~</a:t>
            </a:r>
          </a:p>
        </p:txBody>
      </p:sp>
      <p:grpSp>
        <p:nvGrpSpPr>
          <p:cNvPr id="70665" name="Group 15"/>
          <p:cNvGrpSpPr>
            <a:grpSpLocks/>
          </p:cNvGrpSpPr>
          <p:nvPr/>
        </p:nvGrpSpPr>
        <p:grpSpPr bwMode="auto">
          <a:xfrm>
            <a:off x="4032250" y="1628775"/>
            <a:ext cx="2976563" cy="2003425"/>
            <a:chOff x="2597" y="1661"/>
            <a:chExt cx="1875" cy="1262"/>
          </a:xfrm>
        </p:grpSpPr>
        <p:grpSp>
          <p:nvGrpSpPr>
            <p:cNvPr id="70678" name="Group 16"/>
            <p:cNvGrpSpPr>
              <a:grpSpLocks/>
            </p:cNvGrpSpPr>
            <p:nvPr/>
          </p:nvGrpSpPr>
          <p:grpSpPr bwMode="auto">
            <a:xfrm>
              <a:off x="2597" y="1661"/>
              <a:ext cx="1875" cy="1262"/>
              <a:chOff x="2597" y="1661"/>
              <a:chExt cx="1875" cy="1262"/>
            </a:xfrm>
          </p:grpSpPr>
          <p:pic>
            <p:nvPicPr>
              <p:cNvPr id="70691" name="Picture 17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616" b="45901"/>
              <a:stretch>
                <a:fillRect/>
              </a:stretch>
            </p:blipFill>
            <p:spPr bwMode="auto">
              <a:xfrm>
                <a:off x="2605" y="1662"/>
                <a:ext cx="1860" cy="12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0692" name="AutoShape 18"/>
              <p:cNvSpPr>
                <a:spLocks noChangeArrowheads="1"/>
              </p:cNvSpPr>
              <p:nvPr/>
            </p:nvSpPr>
            <p:spPr bwMode="auto">
              <a:xfrm>
                <a:off x="2597" y="1661"/>
                <a:ext cx="1876" cy="1263"/>
              </a:xfrm>
              <a:prstGeom prst="roundRect">
                <a:avLst>
                  <a:gd name="adj" fmla="val 79"/>
                </a:avLst>
              </a:prstGeom>
              <a:noFill/>
              <a:ln w="3672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endParaRPr lang="de-DE" altLang="en-US" sz="2100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0693" name="Line 19"/>
              <p:cNvSpPr>
                <a:spLocks noChangeShapeType="1"/>
              </p:cNvSpPr>
              <p:nvPr/>
            </p:nvSpPr>
            <p:spPr bwMode="auto">
              <a:xfrm>
                <a:off x="3534" y="1671"/>
                <a:ext cx="1" cy="1238"/>
              </a:xfrm>
              <a:prstGeom prst="line">
                <a:avLst/>
              </a:prstGeom>
              <a:noFill/>
              <a:ln w="1836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prstClr val="black"/>
                  </a:solidFill>
                  <a:latin typeface="Arial" pitchFamily="34" charset="0"/>
                </a:endParaRPr>
              </a:p>
            </p:txBody>
          </p:sp>
          <p:sp>
            <p:nvSpPr>
              <p:cNvPr id="70694" name="Line 20"/>
              <p:cNvSpPr>
                <a:spLocks noChangeShapeType="1"/>
              </p:cNvSpPr>
              <p:nvPr/>
            </p:nvSpPr>
            <p:spPr bwMode="auto">
              <a:xfrm flipH="1">
                <a:off x="2596" y="2313"/>
                <a:ext cx="1872" cy="1"/>
              </a:xfrm>
              <a:prstGeom prst="line">
                <a:avLst/>
              </a:prstGeom>
              <a:noFill/>
              <a:ln w="1836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prstClr val="black"/>
                  </a:solidFill>
                  <a:latin typeface="Arial" pitchFamily="34" charset="0"/>
                </a:endParaRPr>
              </a:p>
            </p:txBody>
          </p:sp>
        </p:grpSp>
        <p:grpSp>
          <p:nvGrpSpPr>
            <p:cNvPr id="70679" name="Group 21"/>
            <p:cNvGrpSpPr>
              <a:grpSpLocks/>
            </p:cNvGrpSpPr>
            <p:nvPr/>
          </p:nvGrpSpPr>
          <p:grpSpPr bwMode="auto">
            <a:xfrm>
              <a:off x="3604" y="2512"/>
              <a:ext cx="225" cy="225"/>
              <a:chOff x="3604" y="2512"/>
              <a:chExt cx="225" cy="225"/>
            </a:xfrm>
          </p:grpSpPr>
          <p:sp>
            <p:nvSpPr>
              <p:cNvPr id="70689" name="Oval 22"/>
              <p:cNvSpPr>
                <a:spLocks noChangeArrowheads="1"/>
              </p:cNvSpPr>
              <p:nvPr/>
            </p:nvSpPr>
            <p:spPr bwMode="auto">
              <a:xfrm>
                <a:off x="3604" y="2512"/>
                <a:ext cx="226" cy="226"/>
              </a:xfrm>
              <a:prstGeom prst="ellipse">
                <a:avLst/>
              </a:prstGeom>
              <a:noFill/>
              <a:ln w="6408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endParaRPr lang="de-DE" altLang="en-US" sz="2100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0690" name="Oval 23"/>
              <p:cNvSpPr>
                <a:spLocks noChangeArrowheads="1"/>
              </p:cNvSpPr>
              <p:nvPr/>
            </p:nvSpPr>
            <p:spPr bwMode="auto">
              <a:xfrm>
                <a:off x="3604" y="2512"/>
                <a:ext cx="226" cy="226"/>
              </a:xfrm>
              <a:prstGeom prst="ellipse">
                <a:avLst/>
              </a:prstGeom>
              <a:noFill/>
              <a:ln w="2736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endParaRPr lang="de-DE" altLang="en-US" sz="2100" b="1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70680" name="Group 24"/>
            <p:cNvGrpSpPr>
              <a:grpSpLocks/>
            </p:cNvGrpSpPr>
            <p:nvPr/>
          </p:nvGrpSpPr>
          <p:grpSpPr bwMode="auto">
            <a:xfrm>
              <a:off x="2659" y="2512"/>
              <a:ext cx="226" cy="225"/>
              <a:chOff x="2659" y="2512"/>
              <a:chExt cx="226" cy="225"/>
            </a:xfrm>
          </p:grpSpPr>
          <p:sp>
            <p:nvSpPr>
              <p:cNvPr id="70687" name="Oval 25"/>
              <p:cNvSpPr>
                <a:spLocks noChangeArrowheads="1"/>
              </p:cNvSpPr>
              <p:nvPr/>
            </p:nvSpPr>
            <p:spPr bwMode="auto">
              <a:xfrm>
                <a:off x="2659" y="2512"/>
                <a:ext cx="226" cy="226"/>
              </a:xfrm>
              <a:prstGeom prst="ellipse">
                <a:avLst/>
              </a:prstGeom>
              <a:noFill/>
              <a:ln w="6408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endParaRPr lang="de-DE" altLang="en-US" sz="2100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0688" name="Oval 26"/>
              <p:cNvSpPr>
                <a:spLocks noChangeArrowheads="1"/>
              </p:cNvSpPr>
              <p:nvPr/>
            </p:nvSpPr>
            <p:spPr bwMode="auto">
              <a:xfrm>
                <a:off x="2659" y="2512"/>
                <a:ext cx="226" cy="226"/>
              </a:xfrm>
              <a:prstGeom prst="ellipse">
                <a:avLst/>
              </a:prstGeom>
              <a:noFill/>
              <a:ln w="2736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endParaRPr lang="de-DE" altLang="en-US" sz="2100" b="1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70681" name="Group 27"/>
            <p:cNvGrpSpPr>
              <a:grpSpLocks/>
            </p:cNvGrpSpPr>
            <p:nvPr/>
          </p:nvGrpSpPr>
          <p:grpSpPr bwMode="auto">
            <a:xfrm>
              <a:off x="3604" y="1957"/>
              <a:ext cx="225" cy="225"/>
              <a:chOff x="3604" y="1957"/>
              <a:chExt cx="225" cy="225"/>
            </a:xfrm>
          </p:grpSpPr>
          <p:sp>
            <p:nvSpPr>
              <p:cNvPr id="70685" name="Oval 28"/>
              <p:cNvSpPr>
                <a:spLocks noChangeArrowheads="1"/>
              </p:cNvSpPr>
              <p:nvPr/>
            </p:nvSpPr>
            <p:spPr bwMode="auto">
              <a:xfrm>
                <a:off x="3604" y="1957"/>
                <a:ext cx="226" cy="226"/>
              </a:xfrm>
              <a:prstGeom prst="ellipse">
                <a:avLst/>
              </a:prstGeom>
              <a:noFill/>
              <a:ln w="6408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endParaRPr lang="de-DE" altLang="en-US" sz="2100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0686" name="Oval 29"/>
              <p:cNvSpPr>
                <a:spLocks noChangeArrowheads="1"/>
              </p:cNvSpPr>
              <p:nvPr/>
            </p:nvSpPr>
            <p:spPr bwMode="auto">
              <a:xfrm>
                <a:off x="3604" y="1957"/>
                <a:ext cx="226" cy="226"/>
              </a:xfrm>
              <a:prstGeom prst="ellipse">
                <a:avLst/>
              </a:prstGeom>
              <a:noFill/>
              <a:ln w="2736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endParaRPr lang="de-DE" altLang="en-US" sz="2100" b="1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70682" name="Group 30"/>
            <p:cNvGrpSpPr>
              <a:grpSpLocks/>
            </p:cNvGrpSpPr>
            <p:nvPr/>
          </p:nvGrpSpPr>
          <p:grpSpPr bwMode="auto">
            <a:xfrm>
              <a:off x="2647" y="1957"/>
              <a:ext cx="225" cy="225"/>
              <a:chOff x="2647" y="1957"/>
              <a:chExt cx="225" cy="225"/>
            </a:xfrm>
          </p:grpSpPr>
          <p:sp>
            <p:nvSpPr>
              <p:cNvPr id="70683" name="Oval 31"/>
              <p:cNvSpPr>
                <a:spLocks noChangeArrowheads="1"/>
              </p:cNvSpPr>
              <p:nvPr/>
            </p:nvSpPr>
            <p:spPr bwMode="auto">
              <a:xfrm>
                <a:off x="2647" y="1957"/>
                <a:ext cx="226" cy="226"/>
              </a:xfrm>
              <a:prstGeom prst="ellipse">
                <a:avLst/>
              </a:prstGeom>
              <a:noFill/>
              <a:ln w="6408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endParaRPr lang="de-DE" altLang="en-US" sz="2100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0684" name="Oval 32"/>
              <p:cNvSpPr>
                <a:spLocks noChangeArrowheads="1"/>
              </p:cNvSpPr>
              <p:nvPr/>
            </p:nvSpPr>
            <p:spPr bwMode="auto">
              <a:xfrm>
                <a:off x="2647" y="1957"/>
                <a:ext cx="226" cy="225"/>
              </a:xfrm>
              <a:prstGeom prst="ellipse">
                <a:avLst/>
              </a:prstGeom>
              <a:noFill/>
              <a:ln w="2736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endParaRPr lang="de-DE" altLang="en-US" sz="2100" b="1" smtClean="0">
                  <a:solidFill>
                    <a:srgbClr val="000000"/>
                  </a:solidFill>
                </a:endParaRPr>
              </a:p>
            </p:txBody>
          </p:sp>
        </p:grpSp>
      </p:grpSp>
      <p:pic>
        <p:nvPicPr>
          <p:cNvPr id="70666" name="Picture 3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59"/>
          <a:stretch>
            <a:fillRect/>
          </a:stretch>
        </p:blipFill>
        <p:spPr bwMode="auto">
          <a:xfrm>
            <a:off x="4832350" y="4276725"/>
            <a:ext cx="1528763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7" name="Picture 3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59"/>
          <a:stretch>
            <a:fillRect/>
          </a:stretch>
        </p:blipFill>
        <p:spPr bwMode="auto">
          <a:xfrm>
            <a:off x="2741613" y="4284663"/>
            <a:ext cx="1528762" cy="130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8" name="Line 35"/>
          <p:cNvSpPr>
            <a:spLocks noChangeShapeType="1"/>
          </p:cNvSpPr>
          <p:nvPr/>
        </p:nvSpPr>
        <p:spPr bwMode="auto">
          <a:xfrm>
            <a:off x="3354388" y="2655888"/>
            <a:ext cx="592137" cy="1587"/>
          </a:xfrm>
          <a:prstGeom prst="line">
            <a:avLst/>
          </a:prstGeom>
          <a:noFill/>
          <a:ln w="128160">
            <a:solidFill>
              <a:srgbClr val="CCCC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mtClea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70669" name="Line 36"/>
          <p:cNvSpPr>
            <a:spLocks noChangeShapeType="1"/>
          </p:cNvSpPr>
          <p:nvPr/>
        </p:nvSpPr>
        <p:spPr bwMode="auto">
          <a:xfrm flipH="1">
            <a:off x="4294188" y="4910138"/>
            <a:ext cx="493712" cy="1587"/>
          </a:xfrm>
          <a:prstGeom prst="line">
            <a:avLst/>
          </a:prstGeom>
          <a:noFill/>
          <a:ln w="128160">
            <a:solidFill>
              <a:srgbClr val="CCCC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mtClea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70670" name="Line 37"/>
          <p:cNvSpPr>
            <a:spLocks noChangeShapeType="1"/>
          </p:cNvSpPr>
          <p:nvPr/>
        </p:nvSpPr>
        <p:spPr bwMode="auto">
          <a:xfrm flipH="1">
            <a:off x="2198688" y="4878388"/>
            <a:ext cx="493712" cy="1587"/>
          </a:xfrm>
          <a:prstGeom prst="line">
            <a:avLst/>
          </a:prstGeom>
          <a:noFill/>
          <a:ln w="128160">
            <a:solidFill>
              <a:srgbClr val="CCCC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mtClea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70671" name="Line 38"/>
          <p:cNvSpPr>
            <a:spLocks noChangeShapeType="1"/>
          </p:cNvSpPr>
          <p:nvPr/>
        </p:nvSpPr>
        <p:spPr bwMode="auto">
          <a:xfrm>
            <a:off x="5529263" y="3690938"/>
            <a:ext cx="1587" cy="519112"/>
          </a:xfrm>
          <a:prstGeom prst="line">
            <a:avLst/>
          </a:prstGeom>
          <a:noFill/>
          <a:ln w="128160">
            <a:solidFill>
              <a:srgbClr val="CCCC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mtClea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70672" name="AutoShape 39"/>
          <p:cNvSpPr>
            <a:spLocks noChangeArrowheads="1"/>
          </p:cNvSpPr>
          <p:nvPr/>
        </p:nvSpPr>
        <p:spPr bwMode="auto">
          <a:xfrm>
            <a:off x="7129463" y="1663700"/>
            <a:ext cx="1835150" cy="1058863"/>
          </a:xfrm>
          <a:prstGeom prst="roundRect">
            <a:avLst>
              <a:gd name="adj" fmla="val 222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>
              <a:lnSpc>
                <a:spcPts val="2775"/>
              </a:lnSpc>
              <a:buClr>
                <a:srgbClr val="000000"/>
              </a:buClr>
              <a:buSzPct val="45000"/>
              <a:buFont typeface="StarSymbol"/>
              <a:buNone/>
            </a:pPr>
            <a:r>
              <a:rPr lang="en-GB" altLang="en-US" sz="2100" smtClean="0">
                <a:solidFill>
                  <a:srgbClr val="000000"/>
                </a:solidFill>
              </a:rPr>
              <a:t>Compute edges at four orientations</a:t>
            </a:r>
          </a:p>
        </p:txBody>
      </p:sp>
      <p:sp>
        <p:nvSpPr>
          <p:cNvPr id="70673" name="AutoShape 40"/>
          <p:cNvSpPr>
            <a:spLocks noChangeArrowheads="1"/>
          </p:cNvSpPr>
          <p:nvPr/>
        </p:nvSpPr>
        <p:spPr bwMode="auto">
          <a:xfrm>
            <a:off x="7127875" y="2901950"/>
            <a:ext cx="1884363" cy="706438"/>
          </a:xfrm>
          <a:prstGeom prst="roundRect">
            <a:avLst>
              <a:gd name="adj" fmla="val 222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>
              <a:lnSpc>
                <a:spcPts val="2775"/>
              </a:lnSpc>
              <a:buClr>
                <a:srgbClr val="000000"/>
              </a:buClr>
              <a:buSzPct val="45000"/>
              <a:buFont typeface="StarSymbol"/>
              <a:buNone/>
            </a:pPr>
            <a:r>
              <a:rPr lang="en-GB" altLang="en-US" sz="2100" smtClean="0">
                <a:solidFill>
                  <a:srgbClr val="000000"/>
                </a:solidFill>
              </a:rPr>
              <a:t>Extract a patch</a:t>
            </a:r>
          </a:p>
          <a:p>
            <a:pPr eaLnBrk="1">
              <a:lnSpc>
                <a:spcPts val="2775"/>
              </a:lnSpc>
              <a:buClr>
                <a:srgbClr val="000000"/>
              </a:buClr>
              <a:buSzPct val="45000"/>
              <a:buFont typeface="StarSymbol"/>
              <a:buNone/>
            </a:pPr>
            <a:r>
              <a:rPr lang="en-GB" altLang="en-US" sz="2100" smtClean="0">
                <a:solidFill>
                  <a:srgbClr val="000000"/>
                </a:solidFill>
              </a:rPr>
              <a:t>in each channel</a:t>
            </a:r>
          </a:p>
        </p:txBody>
      </p:sp>
      <p:sp>
        <p:nvSpPr>
          <p:cNvPr id="70674" name="AutoShape 41"/>
          <p:cNvSpPr>
            <a:spLocks noChangeArrowheads="1"/>
          </p:cNvSpPr>
          <p:nvPr/>
        </p:nvSpPr>
        <p:spPr bwMode="auto">
          <a:xfrm>
            <a:off x="6264275" y="4702175"/>
            <a:ext cx="2790825" cy="687388"/>
          </a:xfrm>
          <a:prstGeom prst="roundRect">
            <a:avLst>
              <a:gd name="adj" fmla="val 222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>
              <a:lnSpc>
                <a:spcPts val="2775"/>
              </a:lnSpc>
              <a:buClr>
                <a:srgbClr val="000000"/>
              </a:buClr>
              <a:buSzPct val="45000"/>
              <a:buFont typeface="StarSymbol"/>
              <a:buNone/>
            </a:pPr>
            <a:r>
              <a:rPr lang="en-GB" altLang="en-US" sz="2000" b="1" smtClean="0">
                <a:solidFill>
                  <a:srgbClr val="000000"/>
                </a:solidFill>
              </a:rPr>
              <a:t>Apply spatially varying</a:t>
            </a:r>
          </a:p>
          <a:p>
            <a:pPr eaLnBrk="1">
              <a:lnSpc>
                <a:spcPts val="2775"/>
              </a:lnSpc>
              <a:buClr>
                <a:srgbClr val="000000"/>
              </a:buClr>
              <a:buSzPct val="45000"/>
              <a:buFont typeface="StarSymbol"/>
              <a:buNone/>
            </a:pPr>
            <a:r>
              <a:rPr lang="en-GB" altLang="en-US" sz="2000" b="1" smtClean="0">
                <a:solidFill>
                  <a:srgbClr val="000000"/>
                </a:solidFill>
              </a:rPr>
              <a:t>blur and sub-sample </a:t>
            </a:r>
          </a:p>
        </p:txBody>
      </p:sp>
      <p:sp>
        <p:nvSpPr>
          <p:cNvPr id="70675" name="AutoShape 42"/>
          <p:cNvSpPr>
            <a:spLocks noChangeArrowheads="1"/>
          </p:cNvSpPr>
          <p:nvPr/>
        </p:nvSpPr>
        <p:spPr bwMode="auto">
          <a:xfrm>
            <a:off x="5119688" y="5546725"/>
            <a:ext cx="1171575" cy="304800"/>
          </a:xfrm>
          <a:prstGeom prst="roundRect">
            <a:avLst>
              <a:gd name="adj" fmla="val 375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>
              <a:lnSpc>
                <a:spcPts val="2775"/>
              </a:lnSpc>
              <a:buClr>
                <a:srgbClr val="000000"/>
              </a:buClr>
              <a:buSzPct val="45000"/>
              <a:buFont typeface="StarSymbol"/>
              <a:buNone/>
            </a:pPr>
            <a:r>
              <a:rPr lang="en-GB" altLang="en-US" sz="1200" smtClean="0">
                <a:solidFill>
                  <a:srgbClr val="000000"/>
                </a:solidFill>
              </a:rPr>
              <a:t>(Idealized signal)</a:t>
            </a:r>
          </a:p>
        </p:txBody>
      </p:sp>
      <p:sp>
        <p:nvSpPr>
          <p:cNvPr id="70676" name="Text Box 45"/>
          <p:cNvSpPr txBox="1">
            <a:spLocks noChangeArrowheads="1"/>
          </p:cNvSpPr>
          <p:nvPr/>
        </p:nvSpPr>
        <p:spPr bwMode="auto">
          <a:xfrm>
            <a:off x="611188" y="6345238"/>
            <a:ext cx="3200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mtClean="0">
                <a:solidFill>
                  <a:srgbClr val="000000"/>
                </a:solidFill>
              </a:rPr>
              <a:t>Berg &amp; Malik, CVPR 2001</a:t>
            </a:r>
          </a:p>
        </p:txBody>
      </p:sp>
      <p:sp>
        <p:nvSpPr>
          <p:cNvPr id="70677" name="Footer Placeholder 4"/>
          <p:cNvSpPr txBox="1">
            <a:spLocks noGrp="1"/>
          </p:cNvSpPr>
          <p:nvPr/>
        </p:nvSpPr>
        <p:spPr bwMode="auto">
          <a:xfrm>
            <a:off x="2376488" y="6553200"/>
            <a:ext cx="4572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de-DE" altLang="en-US" sz="1200" smtClean="0">
                <a:solidFill>
                  <a:srgbClr val="000000"/>
                </a:solidFill>
              </a:rPr>
              <a:t>K. Grauman, B. Leibe</a:t>
            </a:r>
          </a:p>
        </p:txBody>
      </p:sp>
    </p:spTree>
    <p:extLst>
      <p:ext uri="{BB962C8B-B14F-4D97-AF65-F5344CB8AC3E}">
        <p14:creationId xmlns:p14="http://schemas.microsoft.com/office/powerpoint/2010/main" val="675520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Self-similarity Descriptor</a:t>
            </a:r>
          </a:p>
        </p:txBody>
      </p:sp>
      <p:sp>
        <p:nvSpPr>
          <p:cNvPr id="71683" name="Content Placeholder 2"/>
          <p:cNvSpPr>
            <a:spLocks noGrp="1"/>
          </p:cNvSpPr>
          <p:nvPr>
            <p:ph idx="1"/>
          </p:nvPr>
        </p:nvSpPr>
        <p:spPr>
          <a:xfrm>
            <a:off x="609600" y="5410200"/>
            <a:ext cx="8229600" cy="1066800"/>
          </a:xfrm>
        </p:spPr>
        <p:txBody>
          <a:bodyPr/>
          <a:lstStyle/>
          <a:p>
            <a:pPr>
              <a:buFont typeface="Arial" pitchFamily="34" charset="0"/>
              <a:buNone/>
            </a:pPr>
            <a:r>
              <a:rPr lang="en-US" altLang="en-US" smtClean="0"/>
              <a:t>Matching Local Self-Similarities across Images and Videos, Shechtman and Irani, 2007</a:t>
            </a:r>
          </a:p>
        </p:txBody>
      </p:sp>
      <p:pic>
        <p:nvPicPr>
          <p:cNvPr id="71684" name="Picture 2" descr="C:\Users\hays\Desktop\143 Computer Vision\slides\16\ssim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2093913"/>
            <a:ext cx="6626225" cy="267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3708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Self-similarity Descriptor</a:t>
            </a:r>
          </a:p>
        </p:txBody>
      </p:sp>
      <p:sp>
        <p:nvSpPr>
          <p:cNvPr id="72707" name="Content Placeholder 2"/>
          <p:cNvSpPr>
            <a:spLocks noGrp="1"/>
          </p:cNvSpPr>
          <p:nvPr>
            <p:ph idx="1"/>
          </p:nvPr>
        </p:nvSpPr>
        <p:spPr>
          <a:xfrm>
            <a:off x="609600" y="5410200"/>
            <a:ext cx="8229600" cy="1066800"/>
          </a:xfrm>
        </p:spPr>
        <p:txBody>
          <a:bodyPr/>
          <a:lstStyle/>
          <a:p>
            <a:pPr>
              <a:buFont typeface="Arial" pitchFamily="34" charset="0"/>
              <a:buNone/>
            </a:pPr>
            <a:r>
              <a:rPr lang="en-US" altLang="en-US" smtClean="0"/>
              <a:t>Matching Local Self-Similarities across Images and Videos, Shechtman and Irani, 2007</a:t>
            </a:r>
          </a:p>
        </p:txBody>
      </p:sp>
      <p:pic>
        <p:nvPicPr>
          <p:cNvPr id="72708" name="Picture 2" descr="C:\Users\hays\Desktop\143 Computer Vision\slides\16\ssim-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1524000"/>
            <a:ext cx="9367838" cy="315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9592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3" descr="C:\Users\hays\Desktop\143 Computer Vision\slides\16\ssim-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914400"/>
            <a:ext cx="6848475" cy="455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Self-similarity Descriptor</a:t>
            </a:r>
          </a:p>
        </p:txBody>
      </p:sp>
      <p:sp>
        <p:nvSpPr>
          <p:cNvPr id="73732" name="Content Placeholder 2"/>
          <p:cNvSpPr>
            <a:spLocks noGrp="1"/>
          </p:cNvSpPr>
          <p:nvPr>
            <p:ph idx="1"/>
          </p:nvPr>
        </p:nvSpPr>
        <p:spPr>
          <a:xfrm>
            <a:off x="609600" y="5410200"/>
            <a:ext cx="8229600" cy="1066800"/>
          </a:xfrm>
        </p:spPr>
        <p:txBody>
          <a:bodyPr/>
          <a:lstStyle/>
          <a:p>
            <a:pPr>
              <a:buFont typeface="Arial" pitchFamily="34" charset="0"/>
              <a:buNone/>
            </a:pPr>
            <a:r>
              <a:rPr lang="en-US" altLang="en-US" smtClean="0"/>
              <a:t>Matching Local Self-Similarities across Images and Videos, Shechtman and Irani, 2007</a:t>
            </a:r>
          </a:p>
        </p:txBody>
      </p:sp>
    </p:spTree>
    <p:extLst>
      <p:ext uri="{BB962C8B-B14F-4D97-AF65-F5344CB8AC3E}">
        <p14:creationId xmlns:p14="http://schemas.microsoft.com/office/powerpoint/2010/main" val="1685474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9144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Learning Local Image Descriptors, Winder and Brown, 2007</a:t>
            </a:r>
            <a:endParaRPr lang="en-US" dirty="0"/>
          </a:p>
        </p:txBody>
      </p:sp>
      <p:pic>
        <p:nvPicPr>
          <p:cNvPr id="74755" name="Picture 2" descr="C:\Users\hays\Desktop\143 Computer Vision\slides\16\winder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8" y="1358900"/>
            <a:ext cx="8313737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6" name="Picture 3" descr="C:\Users\hays\Desktop\143 Computer Vision\slides\16\winder-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776663"/>
            <a:ext cx="8456613" cy="277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4666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Right features depend on what you want to know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Shape: scene-scale, object-scale, detail-scale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dirty="0" smtClean="0"/>
              <a:t>2D form, shading, shadows, texture, linear perspective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Material properties: </a:t>
            </a:r>
            <a:r>
              <a:rPr lang="en-US" dirty="0" err="1" smtClean="0"/>
              <a:t>albedo</a:t>
            </a:r>
            <a:r>
              <a:rPr lang="en-US" dirty="0" smtClean="0"/>
              <a:t>, feel, hardness, …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dirty="0" smtClean="0"/>
              <a:t>Color, texture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Motion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dirty="0" smtClean="0"/>
              <a:t>Optical flow, tracked points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Distance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dirty="0" smtClean="0"/>
              <a:t>Stereo, position, occlusion, scene shape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dirty="0" smtClean="0"/>
              <a:t>If known object: size, other objects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endParaRPr lang="en-US" dirty="0" smtClean="0"/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 smtClean="0"/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8052625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Overview of Keypoint Matching</a:t>
            </a:r>
            <a:endParaRPr lang="de-CH" smtClean="0"/>
          </a:p>
        </p:txBody>
      </p:sp>
      <p:sp>
        <p:nvSpPr>
          <p:cNvPr id="103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K. Grauman, B. Leibe</a:t>
            </a:r>
          </a:p>
        </p:txBody>
      </p:sp>
      <p:pic>
        <p:nvPicPr>
          <p:cNvPr id="45" name="Picture 4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2850" y="4573588"/>
            <a:ext cx="8636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5663" y="4573588"/>
            <a:ext cx="933450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" name="AutoShape 83"/>
          <p:cNvSpPr>
            <a:spLocks noChangeArrowheads="1"/>
          </p:cNvSpPr>
          <p:nvPr/>
        </p:nvSpPr>
        <p:spPr bwMode="auto">
          <a:xfrm>
            <a:off x="3121025" y="4860925"/>
            <a:ext cx="612775" cy="252413"/>
          </a:xfrm>
          <a:prstGeom prst="leftRightArrow">
            <a:avLst>
              <a:gd name="adj1" fmla="val 50000"/>
              <a:gd name="adj2" fmla="val 48553"/>
            </a:avLst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grpSp>
        <p:nvGrpSpPr>
          <p:cNvPr id="2" name="Group 105"/>
          <p:cNvGrpSpPr>
            <a:grpSpLocks/>
          </p:cNvGrpSpPr>
          <p:nvPr/>
        </p:nvGrpSpPr>
        <p:grpSpPr bwMode="auto">
          <a:xfrm>
            <a:off x="1968500" y="4213225"/>
            <a:ext cx="828675" cy="1020763"/>
            <a:chOff x="2771775" y="4797425"/>
            <a:chExt cx="828675" cy="1020657"/>
          </a:xfrm>
        </p:grpSpPr>
        <p:grpSp>
          <p:nvGrpSpPr>
            <p:cNvPr id="16467" name="Group 52"/>
            <p:cNvGrpSpPr>
              <a:grpSpLocks/>
            </p:cNvGrpSpPr>
            <p:nvPr/>
          </p:nvGrpSpPr>
          <p:grpSpPr bwMode="auto">
            <a:xfrm>
              <a:off x="2771775" y="5265735"/>
              <a:ext cx="828675" cy="552347"/>
              <a:chOff x="1859" y="3339"/>
              <a:chExt cx="363" cy="301"/>
            </a:xfrm>
          </p:grpSpPr>
          <p:sp>
            <p:nvSpPr>
              <p:cNvPr id="16469" name="Line 53"/>
              <p:cNvSpPr>
                <a:spLocks noChangeShapeType="1"/>
              </p:cNvSpPr>
              <p:nvPr/>
            </p:nvSpPr>
            <p:spPr bwMode="auto">
              <a:xfrm>
                <a:off x="1859" y="3362"/>
                <a:ext cx="0" cy="272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triangl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70" name="Line 54"/>
              <p:cNvSpPr>
                <a:spLocks noChangeShapeType="1"/>
              </p:cNvSpPr>
              <p:nvPr/>
            </p:nvSpPr>
            <p:spPr bwMode="auto">
              <a:xfrm>
                <a:off x="1859" y="3640"/>
                <a:ext cx="363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triangl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71" name="Rectangle 55"/>
              <p:cNvSpPr>
                <a:spLocks noChangeArrowheads="1"/>
              </p:cNvSpPr>
              <p:nvPr/>
            </p:nvSpPr>
            <p:spPr bwMode="auto">
              <a:xfrm>
                <a:off x="1882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6472" name="Rectangle 56"/>
              <p:cNvSpPr>
                <a:spLocks noChangeArrowheads="1"/>
              </p:cNvSpPr>
              <p:nvPr/>
            </p:nvSpPr>
            <p:spPr bwMode="auto">
              <a:xfrm>
                <a:off x="1904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6473" name="Rectangle 57"/>
              <p:cNvSpPr>
                <a:spLocks noChangeArrowheads="1"/>
              </p:cNvSpPr>
              <p:nvPr/>
            </p:nvSpPr>
            <p:spPr bwMode="auto">
              <a:xfrm>
                <a:off x="1927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6474" name="Rectangle 58"/>
              <p:cNvSpPr>
                <a:spLocks noChangeArrowheads="1"/>
              </p:cNvSpPr>
              <p:nvPr/>
            </p:nvSpPr>
            <p:spPr bwMode="auto">
              <a:xfrm>
                <a:off x="1950" y="3430"/>
                <a:ext cx="23" cy="204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6475" name="Rectangle 59"/>
              <p:cNvSpPr>
                <a:spLocks noChangeArrowheads="1"/>
              </p:cNvSpPr>
              <p:nvPr/>
            </p:nvSpPr>
            <p:spPr bwMode="auto">
              <a:xfrm>
                <a:off x="1972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6476" name="Rectangle 60"/>
              <p:cNvSpPr>
                <a:spLocks noChangeArrowheads="1"/>
              </p:cNvSpPr>
              <p:nvPr/>
            </p:nvSpPr>
            <p:spPr bwMode="auto">
              <a:xfrm>
                <a:off x="1995" y="3385"/>
                <a:ext cx="23" cy="249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6477" name="Rectangle 61"/>
              <p:cNvSpPr>
                <a:spLocks noChangeArrowheads="1"/>
              </p:cNvSpPr>
              <p:nvPr/>
            </p:nvSpPr>
            <p:spPr bwMode="auto">
              <a:xfrm>
                <a:off x="2018" y="3362"/>
                <a:ext cx="22" cy="272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6478" name="Rectangle 62"/>
              <p:cNvSpPr>
                <a:spLocks noChangeArrowheads="1"/>
              </p:cNvSpPr>
              <p:nvPr/>
            </p:nvSpPr>
            <p:spPr bwMode="auto">
              <a:xfrm>
                <a:off x="2040" y="3339"/>
                <a:ext cx="23" cy="295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6479" name="Rectangle 63"/>
              <p:cNvSpPr>
                <a:spLocks noChangeArrowheads="1"/>
              </p:cNvSpPr>
              <p:nvPr/>
            </p:nvSpPr>
            <p:spPr bwMode="auto">
              <a:xfrm>
                <a:off x="2063" y="3339"/>
                <a:ext cx="23" cy="295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6480" name="Rectangle 64"/>
              <p:cNvSpPr>
                <a:spLocks noChangeArrowheads="1"/>
              </p:cNvSpPr>
              <p:nvPr/>
            </p:nvSpPr>
            <p:spPr bwMode="auto">
              <a:xfrm>
                <a:off x="2086" y="3362"/>
                <a:ext cx="23" cy="272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6481" name="Rectangle 65"/>
              <p:cNvSpPr>
                <a:spLocks noChangeArrowheads="1"/>
              </p:cNvSpPr>
              <p:nvPr/>
            </p:nvSpPr>
            <p:spPr bwMode="auto">
              <a:xfrm>
                <a:off x="2108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6482" name="Rectangle 66"/>
              <p:cNvSpPr>
                <a:spLocks noChangeArrowheads="1"/>
              </p:cNvSpPr>
              <p:nvPr/>
            </p:nvSpPr>
            <p:spPr bwMode="auto">
              <a:xfrm>
                <a:off x="2131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</p:grpSp>
        <p:graphicFrame>
          <p:nvGraphicFramePr>
            <p:cNvPr id="16468" name="Object 2"/>
            <p:cNvGraphicFramePr>
              <a:graphicFrameLocks noChangeAspect="1"/>
            </p:cNvGraphicFramePr>
            <p:nvPr/>
          </p:nvGraphicFramePr>
          <p:xfrm>
            <a:off x="2951163" y="4797425"/>
            <a:ext cx="349250" cy="3952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553" name="Equation" r:id="rId5" imgW="190335" imgH="215713" progId="Equation.3">
                    <p:embed/>
                  </p:oleObj>
                </mc:Choice>
                <mc:Fallback>
                  <p:oleObj name="Equation" r:id="rId5" imgW="190335" imgH="215713" progId="Equation.3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51163" y="4797425"/>
                          <a:ext cx="349250" cy="39528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" name="Group 106"/>
          <p:cNvGrpSpPr>
            <a:grpSpLocks/>
          </p:cNvGrpSpPr>
          <p:nvPr/>
        </p:nvGrpSpPr>
        <p:grpSpPr bwMode="auto">
          <a:xfrm>
            <a:off x="4157663" y="4249738"/>
            <a:ext cx="757237" cy="982662"/>
            <a:chOff x="4967288" y="4833938"/>
            <a:chExt cx="757237" cy="982688"/>
          </a:xfrm>
        </p:grpSpPr>
        <p:grpSp>
          <p:nvGrpSpPr>
            <p:cNvPr id="16451" name="Group 67"/>
            <p:cNvGrpSpPr>
              <a:grpSpLocks/>
            </p:cNvGrpSpPr>
            <p:nvPr/>
          </p:nvGrpSpPr>
          <p:grpSpPr bwMode="auto">
            <a:xfrm>
              <a:off x="4967288" y="5300665"/>
              <a:ext cx="757237" cy="515961"/>
              <a:chOff x="3515" y="3498"/>
              <a:chExt cx="363" cy="278"/>
            </a:xfrm>
          </p:grpSpPr>
          <p:sp>
            <p:nvSpPr>
              <p:cNvPr id="16453" name="Line 68"/>
              <p:cNvSpPr>
                <a:spLocks noChangeShapeType="1"/>
              </p:cNvSpPr>
              <p:nvPr/>
            </p:nvSpPr>
            <p:spPr bwMode="auto">
              <a:xfrm>
                <a:off x="3515" y="3498"/>
                <a:ext cx="0" cy="272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triangl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54" name="Line 69"/>
              <p:cNvSpPr>
                <a:spLocks noChangeShapeType="1"/>
              </p:cNvSpPr>
              <p:nvPr/>
            </p:nvSpPr>
            <p:spPr bwMode="auto">
              <a:xfrm>
                <a:off x="3515" y="3776"/>
                <a:ext cx="363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triangl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55" name="Rectangle 70"/>
              <p:cNvSpPr>
                <a:spLocks noChangeArrowheads="1"/>
              </p:cNvSpPr>
              <p:nvPr/>
            </p:nvSpPr>
            <p:spPr bwMode="auto">
              <a:xfrm>
                <a:off x="3538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6456" name="Rectangle 71"/>
              <p:cNvSpPr>
                <a:spLocks noChangeArrowheads="1"/>
              </p:cNvSpPr>
              <p:nvPr/>
            </p:nvSpPr>
            <p:spPr bwMode="auto">
              <a:xfrm>
                <a:off x="3560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6457" name="Rectangle 72"/>
              <p:cNvSpPr>
                <a:spLocks noChangeArrowheads="1"/>
              </p:cNvSpPr>
              <p:nvPr/>
            </p:nvSpPr>
            <p:spPr bwMode="auto">
              <a:xfrm>
                <a:off x="3583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6458" name="Rectangle 73"/>
              <p:cNvSpPr>
                <a:spLocks noChangeArrowheads="1"/>
              </p:cNvSpPr>
              <p:nvPr/>
            </p:nvSpPr>
            <p:spPr bwMode="auto">
              <a:xfrm>
                <a:off x="3606" y="3566"/>
                <a:ext cx="23" cy="204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6459" name="Rectangle 74"/>
              <p:cNvSpPr>
                <a:spLocks noChangeArrowheads="1"/>
              </p:cNvSpPr>
              <p:nvPr/>
            </p:nvSpPr>
            <p:spPr bwMode="auto">
              <a:xfrm>
                <a:off x="3628" y="3543"/>
                <a:ext cx="23" cy="227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6460" name="Rectangle 75"/>
              <p:cNvSpPr>
                <a:spLocks noChangeArrowheads="1"/>
              </p:cNvSpPr>
              <p:nvPr/>
            </p:nvSpPr>
            <p:spPr bwMode="auto">
              <a:xfrm>
                <a:off x="3651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6461" name="Rectangle 76"/>
              <p:cNvSpPr>
                <a:spLocks noChangeArrowheads="1"/>
              </p:cNvSpPr>
              <p:nvPr/>
            </p:nvSpPr>
            <p:spPr bwMode="auto">
              <a:xfrm>
                <a:off x="3674" y="3498"/>
                <a:ext cx="22" cy="272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6462" name="Rectangle 77"/>
              <p:cNvSpPr>
                <a:spLocks noChangeArrowheads="1"/>
              </p:cNvSpPr>
              <p:nvPr/>
            </p:nvSpPr>
            <p:spPr bwMode="auto">
              <a:xfrm>
                <a:off x="3696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6463" name="Rectangle 78"/>
              <p:cNvSpPr>
                <a:spLocks noChangeArrowheads="1"/>
              </p:cNvSpPr>
              <p:nvPr/>
            </p:nvSpPr>
            <p:spPr bwMode="auto">
              <a:xfrm>
                <a:off x="3719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6464" name="Rectangle 79"/>
              <p:cNvSpPr>
                <a:spLocks noChangeArrowheads="1"/>
              </p:cNvSpPr>
              <p:nvPr/>
            </p:nvSpPr>
            <p:spPr bwMode="auto">
              <a:xfrm>
                <a:off x="3742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6465" name="Rectangle 80"/>
              <p:cNvSpPr>
                <a:spLocks noChangeArrowheads="1"/>
              </p:cNvSpPr>
              <p:nvPr/>
            </p:nvSpPr>
            <p:spPr bwMode="auto">
              <a:xfrm>
                <a:off x="3764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6466" name="Rectangle 81"/>
              <p:cNvSpPr>
                <a:spLocks noChangeArrowheads="1"/>
              </p:cNvSpPr>
              <p:nvPr/>
            </p:nvSpPr>
            <p:spPr bwMode="auto">
              <a:xfrm>
                <a:off x="3787" y="3543"/>
                <a:ext cx="23" cy="227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</p:grpSp>
        <p:graphicFrame>
          <p:nvGraphicFramePr>
            <p:cNvPr id="16452" name="Object 3"/>
            <p:cNvGraphicFramePr>
              <a:graphicFrameLocks noChangeAspect="1"/>
            </p:cNvGraphicFramePr>
            <p:nvPr/>
          </p:nvGraphicFramePr>
          <p:xfrm>
            <a:off x="5111750" y="4833938"/>
            <a:ext cx="349250" cy="3952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554" name="Equation" r:id="rId7" imgW="190335" imgH="215713" progId="Equation.3">
                    <p:embed/>
                  </p:oleObj>
                </mc:Choice>
                <mc:Fallback>
                  <p:oleObj name="Equation" r:id="rId7" imgW="190335" imgH="215713" progId="Equation.3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11750" y="4833938"/>
                          <a:ext cx="349250" cy="39528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6393" name="Picture 25" descr="obj14__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-1019039">
            <a:off x="3644900" y="1530350"/>
            <a:ext cx="2376488" cy="250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Rectangle 42"/>
          <p:cNvSpPr>
            <a:spLocks noChangeArrowheads="1"/>
          </p:cNvSpPr>
          <p:nvPr/>
        </p:nvSpPr>
        <p:spPr bwMode="auto">
          <a:xfrm rot="-6419039">
            <a:off x="4877594" y="3150394"/>
            <a:ext cx="519113" cy="492125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srgbClr val="FFFF00"/>
              </a:solidFill>
            </a:endParaRPr>
          </a:p>
        </p:txBody>
      </p:sp>
      <p:grpSp>
        <p:nvGrpSpPr>
          <p:cNvPr id="6" name="Group 107"/>
          <p:cNvGrpSpPr>
            <a:grpSpLocks/>
          </p:cNvGrpSpPr>
          <p:nvPr/>
        </p:nvGrpSpPr>
        <p:grpSpPr bwMode="auto">
          <a:xfrm rot="-1019039">
            <a:off x="4005263" y="2078038"/>
            <a:ext cx="1560512" cy="1771650"/>
            <a:chOff x="5087938" y="2849563"/>
            <a:chExt cx="1333500" cy="1511678"/>
          </a:xfrm>
        </p:grpSpPr>
        <p:grpSp>
          <p:nvGrpSpPr>
            <p:cNvPr id="16429" name="Group 35"/>
            <p:cNvGrpSpPr>
              <a:grpSpLocks/>
            </p:cNvGrpSpPr>
            <p:nvPr/>
          </p:nvGrpSpPr>
          <p:grpSpPr bwMode="auto">
            <a:xfrm rot="-5400000">
              <a:off x="6348413" y="3101975"/>
              <a:ext cx="73025" cy="73025"/>
              <a:chOff x="1292" y="2205"/>
              <a:chExt cx="46" cy="46"/>
            </a:xfrm>
          </p:grpSpPr>
          <p:sp>
            <p:nvSpPr>
              <p:cNvPr id="16449" name="Line 36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50" name="Line 37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6430" name="Group 101"/>
            <p:cNvGrpSpPr>
              <a:grpSpLocks/>
            </p:cNvGrpSpPr>
            <p:nvPr/>
          </p:nvGrpSpPr>
          <p:grpSpPr bwMode="auto">
            <a:xfrm>
              <a:off x="5087938" y="2849563"/>
              <a:ext cx="1320665" cy="1511678"/>
              <a:chOff x="5087938" y="2849563"/>
              <a:chExt cx="1320665" cy="1511678"/>
            </a:xfrm>
          </p:grpSpPr>
          <p:grpSp>
            <p:nvGrpSpPr>
              <p:cNvPr id="16431" name="Group 26"/>
              <p:cNvGrpSpPr>
                <a:grpSpLocks/>
              </p:cNvGrpSpPr>
              <p:nvPr/>
            </p:nvGrpSpPr>
            <p:grpSpPr bwMode="auto">
              <a:xfrm rot="-5400000">
                <a:off x="5124450" y="4000500"/>
                <a:ext cx="73025" cy="73025"/>
                <a:chOff x="1292" y="2205"/>
                <a:chExt cx="46" cy="46"/>
              </a:xfrm>
            </p:grpSpPr>
            <p:sp>
              <p:nvSpPr>
                <p:cNvPr id="16447" name="Line 27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48" name="Line 28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6432" name="Group 29"/>
              <p:cNvGrpSpPr>
                <a:grpSpLocks/>
              </p:cNvGrpSpPr>
              <p:nvPr/>
            </p:nvGrpSpPr>
            <p:grpSpPr bwMode="auto">
              <a:xfrm rot="-5400000">
                <a:off x="5411788" y="3713163"/>
                <a:ext cx="73025" cy="73025"/>
                <a:chOff x="1292" y="2205"/>
                <a:chExt cx="46" cy="46"/>
              </a:xfrm>
            </p:grpSpPr>
            <p:sp>
              <p:nvSpPr>
                <p:cNvPr id="16445" name="Line 30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46" name="Line 31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6433" name="Group 32"/>
              <p:cNvGrpSpPr>
                <a:grpSpLocks/>
              </p:cNvGrpSpPr>
              <p:nvPr/>
            </p:nvGrpSpPr>
            <p:grpSpPr bwMode="auto">
              <a:xfrm rot="-5400000">
                <a:off x="5986463" y="2849563"/>
                <a:ext cx="73025" cy="73025"/>
                <a:chOff x="1292" y="2205"/>
                <a:chExt cx="46" cy="46"/>
              </a:xfrm>
            </p:grpSpPr>
            <p:sp>
              <p:nvSpPr>
                <p:cNvPr id="16443" name="Line 33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44" name="Line 34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6434" name="Group 38"/>
              <p:cNvGrpSpPr>
                <a:grpSpLocks/>
              </p:cNvGrpSpPr>
              <p:nvPr/>
            </p:nvGrpSpPr>
            <p:grpSpPr bwMode="auto">
              <a:xfrm rot="-5400000">
                <a:off x="5087938" y="2957513"/>
                <a:ext cx="73025" cy="73025"/>
                <a:chOff x="1292" y="2205"/>
                <a:chExt cx="46" cy="46"/>
              </a:xfrm>
            </p:grpSpPr>
            <p:sp>
              <p:nvSpPr>
                <p:cNvPr id="16441" name="Line 39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42" name="Line 40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6435" name="Group 43"/>
              <p:cNvGrpSpPr>
                <a:grpSpLocks/>
              </p:cNvGrpSpPr>
              <p:nvPr/>
            </p:nvGrpSpPr>
            <p:grpSpPr bwMode="auto">
              <a:xfrm rot="-5400000">
                <a:off x="5916613" y="4005263"/>
                <a:ext cx="73025" cy="73025"/>
                <a:chOff x="1292" y="2205"/>
                <a:chExt cx="46" cy="46"/>
              </a:xfrm>
            </p:grpSpPr>
            <p:sp>
              <p:nvSpPr>
                <p:cNvPr id="16439" name="Line 44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40" name="Line 45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6436" name="Rectangle 88"/>
              <p:cNvSpPr>
                <a:spLocks noChangeArrowheads="1"/>
              </p:cNvSpPr>
              <p:nvPr/>
            </p:nvSpPr>
            <p:spPr bwMode="auto">
              <a:xfrm>
                <a:off x="5219834" y="4046158"/>
                <a:ext cx="361681" cy="315083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pl-PL">
                    <a:solidFill>
                      <a:srgbClr val="FFFF00"/>
                    </a:solidFill>
                  </a:rPr>
                  <a:t>B</a:t>
                </a:r>
                <a:r>
                  <a:rPr lang="pl-PL" baseline="-25000">
                    <a:solidFill>
                      <a:srgbClr val="FFFF00"/>
                    </a:solidFill>
                  </a:rPr>
                  <a:t>1</a:t>
                </a:r>
                <a:endParaRPr lang="en-US">
                  <a:solidFill>
                    <a:srgbClr val="FFFF00"/>
                  </a:solidFill>
                </a:endParaRPr>
              </a:p>
            </p:txBody>
          </p:sp>
          <p:sp>
            <p:nvSpPr>
              <p:cNvPr id="16437" name="Rectangle 89"/>
              <p:cNvSpPr>
                <a:spLocks noChangeArrowheads="1"/>
              </p:cNvSpPr>
              <p:nvPr/>
            </p:nvSpPr>
            <p:spPr bwMode="auto">
              <a:xfrm>
                <a:off x="6011997" y="4009647"/>
                <a:ext cx="361681" cy="315084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pl-PL">
                    <a:solidFill>
                      <a:srgbClr val="FFFF00"/>
                    </a:solidFill>
                  </a:rPr>
                  <a:t>B</a:t>
                </a:r>
                <a:r>
                  <a:rPr lang="pl-PL" baseline="-25000">
                    <a:solidFill>
                      <a:srgbClr val="FFFF00"/>
                    </a:solidFill>
                  </a:rPr>
                  <a:t>2</a:t>
                </a:r>
                <a:endParaRPr lang="en-US">
                  <a:solidFill>
                    <a:srgbClr val="FFFF00"/>
                  </a:solidFill>
                </a:endParaRPr>
              </a:p>
            </p:txBody>
          </p:sp>
          <p:sp>
            <p:nvSpPr>
              <p:cNvPr id="16438" name="Rectangle 90"/>
              <p:cNvSpPr>
                <a:spLocks noChangeArrowheads="1"/>
              </p:cNvSpPr>
              <p:nvPr/>
            </p:nvSpPr>
            <p:spPr bwMode="auto">
              <a:xfrm>
                <a:off x="6046922" y="2857122"/>
                <a:ext cx="361681" cy="315084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pl-PL">
                    <a:solidFill>
                      <a:srgbClr val="FFFF00"/>
                    </a:solidFill>
                  </a:rPr>
                  <a:t>B</a:t>
                </a:r>
                <a:r>
                  <a:rPr lang="pl-PL" baseline="-25000">
                    <a:solidFill>
                      <a:srgbClr val="FFFF00"/>
                    </a:solidFill>
                  </a:rPr>
                  <a:t>3</a:t>
                </a:r>
                <a:endParaRPr lang="en-US">
                  <a:solidFill>
                    <a:srgbClr val="FFFF00"/>
                  </a:solidFill>
                </a:endParaRPr>
              </a:p>
            </p:txBody>
          </p:sp>
        </p:grpSp>
      </p:grpSp>
      <p:pic>
        <p:nvPicPr>
          <p:cNvPr id="16396" name="Picture 5" descr="obj14__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15975" y="1824038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1069975" y="2722563"/>
            <a:ext cx="442913" cy="420687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srgbClr val="FFFF00"/>
              </a:solidFill>
            </a:endParaRPr>
          </a:p>
        </p:txBody>
      </p:sp>
      <p:grpSp>
        <p:nvGrpSpPr>
          <p:cNvPr id="15" name="Group 100"/>
          <p:cNvGrpSpPr>
            <a:grpSpLocks/>
          </p:cNvGrpSpPr>
          <p:nvPr/>
        </p:nvGrpSpPr>
        <p:grpSpPr bwMode="auto">
          <a:xfrm>
            <a:off x="1247775" y="2016125"/>
            <a:ext cx="1612900" cy="1406525"/>
            <a:chOff x="2051050" y="2600325"/>
            <a:chExt cx="1612552" cy="1406525"/>
          </a:xfrm>
        </p:grpSpPr>
        <p:grpSp>
          <p:nvGrpSpPr>
            <p:cNvPr id="16408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16427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28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6409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16425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26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6410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16423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24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6411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16421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22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6412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16419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20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6413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16417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18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6414" name="Rectangle 91"/>
            <p:cNvSpPr>
              <a:spLocks noChangeArrowheads="1"/>
            </p:cNvSpPr>
            <p:nvPr/>
          </p:nvSpPr>
          <p:spPr bwMode="auto">
            <a:xfrm>
              <a:off x="2124075" y="2600325"/>
              <a:ext cx="42351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>
                  <a:solidFill>
                    <a:srgbClr val="FFFF00"/>
                  </a:solidFill>
                </a:rPr>
                <a:t>A</a:t>
              </a:r>
              <a:r>
                <a:rPr lang="pl-PL" baseline="-25000">
                  <a:solidFill>
                    <a:srgbClr val="FFFF00"/>
                  </a:solidFill>
                </a:rPr>
                <a:t>1</a:t>
              </a:r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6415" name="Rectangle 92"/>
            <p:cNvSpPr>
              <a:spLocks noChangeArrowheads="1"/>
            </p:cNvSpPr>
            <p:nvPr/>
          </p:nvSpPr>
          <p:spPr bwMode="auto">
            <a:xfrm>
              <a:off x="2051050" y="3429000"/>
              <a:ext cx="42351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>
                  <a:solidFill>
                    <a:srgbClr val="FFFF00"/>
                  </a:solidFill>
                </a:rPr>
                <a:t>A</a:t>
              </a:r>
              <a:r>
                <a:rPr lang="pl-PL" baseline="-25000">
                  <a:solidFill>
                    <a:srgbClr val="FFFF00"/>
                  </a:solidFill>
                </a:rPr>
                <a:t>2</a:t>
              </a:r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6416" name="Rectangle 93"/>
            <p:cNvSpPr>
              <a:spLocks noChangeArrowheads="1"/>
            </p:cNvSpPr>
            <p:nvPr/>
          </p:nvSpPr>
          <p:spPr bwMode="auto">
            <a:xfrm>
              <a:off x="3240088" y="3500438"/>
              <a:ext cx="42351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>
                  <a:solidFill>
                    <a:srgbClr val="FFFF00"/>
                  </a:solidFill>
                </a:rPr>
                <a:t>A</a:t>
              </a:r>
              <a:r>
                <a:rPr lang="pl-PL" baseline="-25000">
                  <a:solidFill>
                    <a:srgbClr val="FFFF00"/>
                  </a:solidFill>
                </a:rPr>
                <a:t>3</a:t>
              </a:r>
              <a:endParaRPr lang="en-US">
                <a:solidFill>
                  <a:srgbClr val="FFFF00"/>
                </a:solidFill>
              </a:endParaRPr>
            </a:p>
          </p:txBody>
        </p:sp>
      </p:grpSp>
      <p:graphicFrame>
        <p:nvGraphicFramePr>
          <p:cNvPr id="99" name="Object 5"/>
          <p:cNvGraphicFramePr>
            <a:graphicFrameLocks noChangeAspect="1"/>
          </p:cNvGraphicFramePr>
          <p:nvPr/>
        </p:nvGraphicFramePr>
        <p:xfrm>
          <a:off x="2738438" y="5508625"/>
          <a:ext cx="1449387" cy="36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55" name="Equation" r:id="rId11" imgW="863225" imgH="215806" progId="Equation.3">
                  <p:embed/>
                </p:oleObj>
              </mc:Choice>
              <mc:Fallback>
                <p:oleObj name="Equation" r:id="rId11" imgW="863225" imgH="215806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38438" y="5508625"/>
                        <a:ext cx="1449387" cy="361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0" name="Line 96"/>
          <p:cNvSpPr>
            <a:spLocks noChangeShapeType="1"/>
          </p:cNvSpPr>
          <p:nvPr/>
        </p:nvSpPr>
        <p:spPr bwMode="auto">
          <a:xfrm>
            <a:off x="1504950" y="2954338"/>
            <a:ext cx="3395663" cy="511175"/>
          </a:xfrm>
          <a:prstGeom prst="line">
            <a:avLst/>
          </a:prstGeom>
          <a:noFill/>
          <a:ln w="19050" cap="sq">
            <a:solidFill>
              <a:srgbClr val="FFFF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0" name="Line 46"/>
          <p:cNvSpPr>
            <a:spLocks noChangeShapeType="1"/>
          </p:cNvSpPr>
          <p:nvPr/>
        </p:nvSpPr>
        <p:spPr bwMode="auto">
          <a:xfrm>
            <a:off x="1284288" y="3205163"/>
            <a:ext cx="36512" cy="1260475"/>
          </a:xfrm>
          <a:prstGeom prst="line">
            <a:avLst/>
          </a:prstGeom>
          <a:noFill/>
          <a:ln w="25400" cap="sq">
            <a:solidFill>
              <a:srgbClr val="FFFF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3" name="Line 46"/>
          <p:cNvSpPr>
            <a:spLocks noChangeShapeType="1"/>
          </p:cNvSpPr>
          <p:nvPr/>
        </p:nvSpPr>
        <p:spPr bwMode="auto">
          <a:xfrm>
            <a:off x="5265738" y="3684588"/>
            <a:ext cx="182562" cy="895350"/>
          </a:xfrm>
          <a:prstGeom prst="line">
            <a:avLst/>
          </a:prstGeom>
          <a:noFill/>
          <a:ln w="25400" cap="sq">
            <a:solidFill>
              <a:srgbClr val="FFFF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7" name="Text Box 26"/>
          <p:cNvSpPr txBox="1">
            <a:spLocks noChangeArrowheads="1"/>
          </p:cNvSpPr>
          <p:nvPr/>
        </p:nvSpPr>
        <p:spPr bwMode="auto">
          <a:xfrm>
            <a:off x="6288088" y="1019175"/>
            <a:ext cx="3505200" cy="10636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/>
              <a:t>1. Find a set of   </a:t>
            </a:r>
            <a:br>
              <a:rPr lang="en-US" sz="2100" b="1"/>
            </a:br>
            <a:r>
              <a:rPr lang="en-US" sz="2100" b="1"/>
              <a:t>    distinctive key-</a:t>
            </a:r>
            <a:br>
              <a:rPr lang="en-US" sz="2100" b="1"/>
            </a:br>
            <a:r>
              <a:rPr lang="en-US" sz="2100" b="1"/>
              <a:t>    points </a:t>
            </a:r>
            <a:endParaRPr lang="en-US" b="1"/>
          </a:p>
        </p:txBody>
      </p:sp>
      <p:sp>
        <p:nvSpPr>
          <p:cNvPr id="118" name="Text Box 26"/>
          <p:cNvSpPr txBox="1">
            <a:spLocks noChangeArrowheads="1"/>
          </p:cNvSpPr>
          <p:nvPr/>
        </p:nvSpPr>
        <p:spPr bwMode="auto">
          <a:xfrm>
            <a:off x="6288088" y="3387725"/>
            <a:ext cx="2782887" cy="10636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/>
              <a:t>3. Extract and </a:t>
            </a:r>
            <a:br>
              <a:rPr lang="en-US" sz="2100" b="1"/>
            </a:br>
            <a:r>
              <a:rPr lang="en-US" sz="2100" b="1"/>
              <a:t>    normalize the    </a:t>
            </a:r>
            <a:br>
              <a:rPr lang="en-US" sz="2100" b="1"/>
            </a:br>
            <a:r>
              <a:rPr lang="en-US" sz="2100" b="1"/>
              <a:t>    region content  </a:t>
            </a:r>
            <a:endParaRPr lang="en-US" b="1"/>
          </a:p>
        </p:txBody>
      </p:sp>
      <p:sp>
        <p:nvSpPr>
          <p:cNvPr id="119" name="Text Box 26"/>
          <p:cNvSpPr txBox="1">
            <a:spLocks noChangeArrowheads="1"/>
          </p:cNvSpPr>
          <p:nvPr/>
        </p:nvSpPr>
        <p:spPr bwMode="auto">
          <a:xfrm>
            <a:off x="6288088" y="2182813"/>
            <a:ext cx="3111500" cy="10636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/>
              <a:t>2. Define a region </a:t>
            </a:r>
            <a:br>
              <a:rPr lang="en-US" sz="2100" b="1"/>
            </a:br>
            <a:r>
              <a:rPr lang="en-US" sz="2100" b="1"/>
              <a:t>    around each </a:t>
            </a:r>
            <a:br>
              <a:rPr lang="en-US" sz="2100" b="1"/>
            </a:br>
            <a:r>
              <a:rPr lang="en-US" sz="2100" b="1"/>
              <a:t>    keypoint   </a:t>
            </a:r>
            <a:endParaRPr lang="en-US" b="1"/>
          </a:p>
        </p:txBody>
      </p:sp>
      <p:sp>
        <p:nvSpPr>
          <p:cNvPr id="120" name="Text Box 26"/>
          <p:cNvSpPr txBox="1">
            <a:spLocks noChangeArrowheads="1"/>
          </p:cNvSpPr>
          <p:nvPr/>
        </p:nvSpPr>
        <p:spPr bwMode="auto">
          <a:xfrm>
            <a:off x="6288088" y="4560888"/>
            <a:ext cx="3001962" cy="10636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/>
              <a:t>4. Compute a local </a:t>
            </a:r>
            <a:br>
              <a:rPr lang="en-US" sz="2100" b="1"/>
            </a:br>
            <a:r>
              <a:rPr lang="en-US" sz="2100" b="1"/>
              <a:t>    descriptor from the </a:t>
            </a:r>
            <a:br>
              <a:rPr lang="en-US" sz="2100" b="1"/>
            </a:br>
            <a:r>
              <a:rPr lang="en-US" sz="2100" b="1"/>
              <a:t>    normalized region</a:t>
            </a:r>
            <a:endParaRPr lang="en-US" b="1"/>
          </a:p>
        </p:txBody>
      </p:sp>
      <p:sp>
        <p:nvSpPr>
          <p:cNvPr id="121" name="Text Box 26"/>
          <p:cNvSpPr txBox="1">
            <a:spLocks noChangeArrowheads="1"/>
          </p:cNvSpPr>
          <p:nvPr/>
        </p:nvSpPr>
        <p:spPr bwMode="auto">
          <a:xfrm>
            <a:off x="6288088" y="5791200"/>
            <a:ext cx="3001962" cy="7413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/>
              <a:t>5. Match local </a:t>
            </a:r>
            <a:br>
              <a:rPr lang="en-US" sz="2100" b="1"/>
            </a:br>
            <a:r>
              <a:rPr lang="en-US" sz="2100" b="1"/>
              <a:t>    descriptors</a:t>
            </a:r>
            <a:endParaRPr lang="en-US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  <p:bldP spid="46" grpId="0" animBg="1"/>
      <p:bldP spid="10" grpId="0" animBg="1"/>
      <p:bldP spid="100" grpId="0" animBg="1"/>
      <p:bldP spid="50" grpId="0" animBg="1"/>
      <p:bldP spid="11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Local Descriptors</a:t>
            </a:r>
            <a:endParaRPr lang="de-CH" smtClean="0"/>
          </a:p>
        </p:txBody>
      </p:sp>
      <p:sp>
        <p:nvSpPr>
          <p:cNvPr id="43011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eaLnBrk="1" hangingPunct="1">
              <a:buFont typeface="Arial" pitchFamily="34" charset="0"/>
              <a:buChar char="•"/>
              <a:defRPr/>
            </a:pPr>
            <a:r>
              <a:rPr lang="en-US" altLang="en-US" dirty="0"/>
              <a:t>Most features can be thought of as templates, histograms (counts), or </a:t>
            </a:r>
            <a:r>
              <a:rPr lang="en-US" altLang="en-US" dirty="0" smtClean="0"/>
              <a:t>combinations</a:t>
            </a:r>
            <a:endParaRPr lang="en-US" dirty="0" smtClean="0"/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dirty="0" smtClean="0"/>
              <a:t>The ideal descriptor should be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r>
              <a:rPr lang="en-US" dirty="0" smtClean="0"/>
              <a:t>Robust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r>
              <a:rPr lang="en-US" dirty="0" smtClean="0"/>
              <a:t>Distinctive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r>
              <a:rPr lang="en-US" dirty="0" smtClean="0"/>
              <a:t>Compact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r>
              <a:rPr lang="en-US" dirty="0" smtClean="0"/>
              <a:t>Efficient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dirty="0" smtClean="0"/>
              <a:t>Most available descriptors focus on edge/gradient information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r>
              <a:rPr lang="en-US" dirty="0" smtClean="0"/>
              <a:t>Capture texture information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r>
              <a:rPr lang="en-US" dirty="0" smtClean="0"/>
              <a:t>Color rarely used</a:t>
            </a:r>
            <a:endParaRPr lang="de-CH" dirty="0" smtClean="0"/>
          </a:p>
        </p:txBody>
      </p:sp>
      <p:sp>
        <p:nvSpPr>
          <p:cNvPr id="4506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schemeClr val="tx1"/>
                </a:solidFill>
              </a:rPr>
              <a:t>K. Grauman, B. Leibe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Local features: main components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4724400" cy="4525963"/>
          </a:xfrm>
        </p:spPr>
        <p:txBody>
          <a:bodyPr>
            <a:normAutofit lnSpcReduction="10000"/>
          </a:bodyPr>
          <a:lstStyle/>
          <a:p>
            <a:pPr marL="514350" indent="-514350" eaLnBrk="1" hangingPunct="1">
              <a:buFontTx/>
              <a:buAutoNum type="arabicParenR"/>
            </a:pPr>
            <a:r>
              <a:rPr lang="en-US" altLang="en-US" sz="2800" smtClean="0"/>
              <a:t>Detection: </a:t>
            </a:r>
            <a:r>
              <a:rPr lang="en-US" altLang="en-US" sz="2400" smtClean="0"/>
              <a:t>Identify the interest points</a:t>
            </a:r>
          </a:p>
          <a:p>
            <a:pPr marL="514350" indent="-514350" eaLnBrk="1" hangingPunct="1">
              <a:buFontTx/>
              <a:buAutoNum type="arabicParenR"/>
            </a:pPr>
            <a:endParaRPr lang="en-US" altLang="en-US" sz="1000" smtClean="0"/>
          </a:p>
          <a:p>
            <a:pPr marL="514350" indent="-514350" eaLnBrk="1" hangingPunct="1">
              <a:buFontTx/>
              <a:buAutoNum type="arabicParenR"/>
            </a:pPr>
            <a:endParaRPr lang="en-US" altLang="en-US" sz="1000" smtClean="0"/>
          </a:p>
          <a:p>
            <a:pPr marL="514350" indent="-514350" eaLnBrk="1" hangingPunct="1">
              <a:buFontTx/>
              <a:buAutoNum type="arabicParenR"/>
            </a:pPr>
            <a:endParaRPr lang="en-US" altLang="en-US" sz="1000" smtClean="0"/>
          </a:p>
          <a:p>
            <a:pPr marL="514350" indent="-514350" eaLnBrk="1" hangingPunct="1">
              <a:buFontTx/>
              <a:buAutoNum type="arabicParenR"/>
            </a:pPr>
            <a:endParaRPr lang="en-US" altLang="en-US" sz="1000" smtClean="0"/>
          </a:p>
          <a:p>
            <a:pPr marL="514350" indent="-514350" eaLnBrk="1" hangingPunct="1">
              <a:buFontTx/>
              <a:buAutoNum type="arabicParenR"/>
            </a:pPr>
            <a:r>
              <a:rPr lang="en-US" altLang="en-US" sz="2800" smtClean="0"/>
              <a:t>Description</a:t>
            </a:r>
            <a:r>
              <a:rPr lang="en-US" altLang="en-US" sz="2400" smtClean="0"/>
              <a:t>: Extract vector feature descriptor surrounding each interest point.</a:t>
            </a:r>
          </a:p>
          <a:p>
            <a:pPr marL="514350" indent="-514350" eaLnBrk="1" hangingPunct="1">
              <a:buFontTx/>
              <a:buAutoNum type="arabicParenR"/>
            </a:pPr>
            <a:endParaRPr lang="en-US" altLang="en-US" sz="1000" smtClean="0"/>
          </a:p>
          <a:p>
            <a:pPr marL="514350" indent="-514350" eaLnBrk="1" hangingPunct="1">
              <a:buFontTx/>
              <a:buAutoNum type="arabicParenR"/>
            </a:pPr>
            <a:endParaRPr lang="en-US" altLang="en-US" sz="1000" smtClean="0"/>
          </a:p>
          <a:p>
            <a:pPr marL="514350" indent="-514350" eaLnBrk="1" hangingPunct="1">
              <a:buFontTx/>
              <a:buAutoNum type="arabicParenR"/>
            </a:pPr>
            <a:endParaRPr lang="en-US" altLang="en-US" sz="1000" smtClean="0"/>
          </a:p>
          <a:p>
            <a:pPr marL="514350" indent="-514350" eaLnBrk="1" hangingPunct="1">
              <a:buFontTx/>
              <a:buAutoNum type="arabicParenR"/>
            </a:pPr>
            <a:endParaRPr lang="en-US" altLang="en-US" sz="1000" smtClean="0"/>
          </a:p>
          <a:p>
            <a:pPr marL="514350" indent="-514350" eaLnBrk="1" hangingPunct="1">
              <a:buFontTx/>
              <a:buAutoNum type="arabicParenR"/>
            </a:pPr>
            <a:r>
              <a:rPr lang="en-US" altLang="en-US" sz="2800" smtClean="0"/>
              <a:t>Matching: </a:t>
            </a:r>
            <a:r>
              <a:rPr lang="en-US" altLang="en-US" sz="2400" smtClean="0"/>
              <a:t>Determine correspondence between descriptors in two views</a:t>
            </a:r>
          </a:p>
        </p:txBody>
      </p:sp>
      <p:pic>
        <p:nvPicPr>
          <p:cNvPr id="154628" name="Picture 4" descr="SIFT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066800"/>
            <a:ext cx="2438400" cy="176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SIFT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971800"/>
            <a:ext cx="2438400" cy="176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0"/>
          <p:cNvGrpSpPr>
            <a:grpSpLocks noChangeAspect="1"/>
          </p:cNvGrpSpPr>
          <p:nvPr/>
        </p:nvGrpSpPr>
        <p:grpSpPr bwMode="auto">
          <a:xfrm>
            <a:off x="4876800" y="2982913"/>
            <a:ext cx="2306638" cy="1131887"/>
            <a:chOff x="4191000" y="4216493"/>
            <a:chExt cx="2667000" cy="1308192"/>
          </a:xfrm>
        </p:grpSpPr>
        <p:sp>
          <p:nvSpPr>
            <p:cNvPr id="8" name="Rectangle 7"/>
            <p:cNvSpPr/>
            <p:nvPr/>
          </p:nvSpPr>
          <p:spPr bwMode="auto">
            <a:xfrm rot="20018806">
              <a:off x="6065059" y="5082505"/>
              <a:ext cx="411155" cy="442180"/>
            </a:xfrm>
            <a:prstGeom prst="rect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graphicFrame>
          <p:nvGraphicFramePr>
            <p:cNvPr id="154645" name="Object 2"/>
            <p:cNvGraphicFramePr>
              <a:graphicFrameLocks noChangeAspect="1"/>
            </p:cNvGraphicFramePr>
            <p:nvPr/>
          </p:nvGraphicFramePr>
          <p:xfrm>
            <a:off x="4191000" y="4216493"/>
            <a:ext cx="2667000" cy="603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470" name="Equation" r:id="rId5" imgW="1066800" imgH="241300" progId="Equation.3">
                    <p:embed/>
                  </p:oleObj>
                </mc:Choice>
                <mc:Fallback>
                  <p:oleObj name="Equation" r:id="rId5" imgW="1066800" imgH="2413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91000" y="4216493"/>
                          <a:ext cx="2667000" cy="603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54646" name="Shape 17"/>
            <p:cNvCxnSpPr>
              <a:cxnSpLocks noChangeShapeType="1"/>
              <a:stCxn id="8" idx="1"/>
            </p:cNvCxnSpPr>
            <p:nvPr/>
          </p:nvCxnSpPr>
          <p:spPr bwMode="auto">
            <a:xfrm rot="10800000">
              <a:off x="5410201" y="4648201"/>
              <a:ext cx="675407" cy="746517"/>
            </a:xfrm>
            <a:prstGeom prst="curvedConnector2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6718300" y="3352800"/>
            <a:ext cx="2425700" cy="1984375"/>
            <a:chOff x="7042516" y="4800600"/>
            <a:chExt cx="2794000" cy="2232025"/>
          </a:xfrm>
        </p:grpSpPr>
        <p:grpSp>
          <p:nvGrpSpPr>
            <p:cNvPr id="154640" name="Group 11"/>
            <p:cNvGrpSpPr>
              <a:grpSpLocks/>
            </p:cNvGrpSpPr>
            <p:nvPr/>
          </p:nvGrpSpPr>
          <p:grpSpPr bwMode="auto">
            <a:xfrm>
              <a:off x="7042516" y="4800600"/>
              <a:ext cx="2794000" cy="2232025"/>
              <a:chOff x="7042516" y="4800600"/>
              <a:chExt cx="2794000" cy="2232025"/>
            </a:xfrm>
          </p:grpSpPr>
          <p:sp>
            <p:nvSpPr>
              <p:cNvPr id="10" name="Rectangle 9"/>
              <p:cNvSpPr/>
              <p:nvPr/>
            </p:nvSpPr>
            <p:spPr bwMode="auto">
              <a:xfrm>
                <a:off x="7470393" y="4800600"/>
                <a:ext cx="530275" cy="533901"/>
              </a:xfrm>
              <a:prstGeom prst="rect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graphicFrame>
            <p:nvGraphicFramePr>
              <p:cNvPr id="154643" name="Object 3"/>
              <p:cNvGraphicFramePr>
                <a:graphicFrameLocks noChangeAspect="1"/>
              </p:cNvGraphicFramePr>
              <p:nvPr/>
            </p:nvGraphicFramePr>
            <p:xfrm>
              <a:off x="7042516" y="6429375"/>
              <a:ext cx="2794000" cy="6032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2471" name="Equation" r:id="rId7" imgW="1117600" imgH="241300" progId="Equation.3">
                      <p:embed/>
                    </p:oleObj>
                  </mc:Choice>
                  <mc:Fallback>
                    <p:oleObj name="Equation" r:id="rId7" imgW="1117600" imgH="2413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042516" y="6429375"/>
                            <a:ext cx="2794000" cy="60325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cxnSp>
          <p:nvCxnSpPr>
            <p:cNvPr id="154641" name="Curved Connector 19"/>
            <p:cNvCxnSpPr>
              <a:cxnSpLocks noChangeShapeType="1"/>
            </p:cNvCxnSpPr>
            <p:nvPr/>
          </p:nvCxnSpPr>
          <p:spPr bwMode="auto">
            <a:xfrm rot="5400000">
              <a:off x="6866069" y="5846896"/>
              <a:ext cx="1266829" cy="241036"/>
            </a:xfrm>
            <a:prstGeom prst="curvedConnector3">
              <a:avLst>
                <a:gd name="adj1" fmla="val 50000"/>
              </a:avLst>
            </a:prstGeom>
            <a:noFill/>
            <a:ln w="9525" algn="ctr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6" name="Group 34"/>
          <p:cNvGrpSpPr>
            <a:grpSpLocks/>
          </p:cNvGrpSpPr>
          <p:nvPr/>
        </p:nvGrpSpPr>
        <p:grpSpPr bwMode="auto">
          <a:xfrm>
            <a:off x="4800600" y="5391150"/>
            <a:ext cx="4343400" cy="1162050"/>
            <a:chOff x="4800600" y="5391912"/>
            <a:chExt cx="4343400" cy="1161288"/>
          </a:xfrm>
        </p:grpSpPr>
        <p:pic>
          <p:nvPicPr>
            <p:cNvPr id="154634" name="Picture 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600" y="5391912"/>
              <a:ext cx="2121408" cy="116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635" name="Picture 6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1052" y="5395686"/>
              <a:ext cx="2132948" cy="1157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54636" name="Straight Arrow Connector 27"/>
            <p:cNvCxnSpPr>
              <a:cxnSpLocks noChangeShapeType="1"/>
            </p:cNvCxnSpPr>
            <p:nvPr/>
          </p:nvCxnSpPr>
          <p:spPr bwMode="auto">
            <a:xfrm flipV="1">
              <a:off x="5562600" y="5562600"/>
              <a:ext cx="1981200" cy="228600"/>
            </a:xfrm>
            <a:prstGeom prst="straightConnector1">
              <a:avLst/>
            </a:prstGeom>
            <a:noFill/>
            <a:ln w="28575" algn="ctr">
              <a:solidFill>
                <a:schemeClr val="tx2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4637" name="Straight Arrow Connector 28"/>
            <p:cNvCxnSpPr>
              <a:cxnSpLocks noChangeShapeType="1"/>
            </p:cNvCxnSpPr>
            <p:nvPr/>
          </p:nvCxnSpPr>
          <p:spPr bwMode="auto">
            <a:xfrm>
              <a:off x="6629400" y="5943600"/>
              <a:ext cx="2133600" cy="1588"/>
            </a:xfrm>
            <a:prstGeom prst="straightConnector1">
              <a:avLst/>
            </a:prstGeom>
            <a:noFill/>
            <a:ln w="28575" algn="ctr">
              <a:solidFill>
                <a:schemeClr val="tx2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4638" name="Straight Arrow Connector 31"/>
            <p:cNvCxnSpPr>
              <a:cxnSpLocks noChangeShapeType="1"/>
            </p:cNvCxnSpPr>
            <p:nvPr/>
          </p:nvCxnSpPr>
          <p:spPr bwMode="auto">
            <a:xfrm>
              <a:off x="5410200" y="6248400"/>
              <a:ext cx="2133600" cy="1588"/>
            </a:xfrm>
            <a:prstGeom prst="straightConnector1">
              <a:avLst/>
            </a:prstGeom>
            <a:noFill/>
            <a:ln w="28575" algn="ctr">
              <a:solidFill>
                <a:schemeClr val="tx2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4639" name="Straight Arrow Connector 32"/>
            <p:cNvCxnSpPr>
              <a:cxnSpLocks noChangeShapeType="1"/>
            </p:cNvCxnSpPr>
            <p:nvPr/>
          </p:nvCxnSpPr>
          <p:spPr bwMode="auto">
            <a:xfrm flipV="1">
              <a:off x="5334000" y="5791200"/>
              <a:ext cx="2133600" cy="228600"/>
            </a:xfrm>
            <a:prstGeom prst="straightConnector1">
              <a:avLst/>
            </a:prstGeom>
            <a:noFill/>
            <a:ln w="28575" algn="ctr">
              <a:solidFill>
                <a:schemeClr val="tx2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3" name="TextBox 22"/>
          <p:cNvSpPr txBox="1"/>
          <p:nvPr/>
        </p:nvSpPr>
        <p:spPr>
          <a:xfrm>
            <a:off x="-76200" y="6626225"/>
            <a:ext cx="220980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latin typeface="Arial"/>
                <a:cs typeface="+mn-cs"/>
              </a:rPr>
              <a:t>Kristen </a:t>
            </a:r>
            <a:r>
              <a:rPr lang="en-US" sz="1400" dirty="0" err="1">
                <a:solidFill>
                  <a:srgbClr val="000000"/>
                </a:solidFill>
                <a:latin typeface="Arial"/>
                <a:cs typeface="+mn-cs"/>
              </a:rPr>
              <a:t>Grauman</a:t>
            </a:r>
            <a:endParaRPr lang="en-US" sz="1400" dirty="0">
              <a:solidFill>
                <a:srgbClr val="000000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807806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Matching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Simplest approach: Pick the nearest neighbor. Threshold on absolute distance</a:t>
            </a:r>
          </a:p>
          <a:p>
            <a:r>
              <a:rPr lang="en-US" dirty="0" smtClean="0"/>
              <a:t>Problem: Lots of self similarity in many photos</a:t>
            </a:r>
          </a:p>
        </p:txBody>
      </p:sp>
    </p:spTree>
    <p:extLst>
      <p:ext uri="{BB962C8B-B14F-4D97-AF65-F5344CB8AC3E}">
        <p14:creationId xmlns:p14="http://schemas.microsoft.com/office/powerpoint/2010/main" val="1788441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572" y="0"/>
            <a:ext cx="4506428" cy="60085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1"/>
            <a:ext cx="4495800" cy="59944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90600" y="3759200"/>
            <a:ext cx="304800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410200" y="4149788"/>
            <a:ext cx="304800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848600" y="4142218"/>
            <a:ext cx="304800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010400" y="4136163"/>
            <a:ext cx="304800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121488" y="3045648"/>
            <a:ext cx="304800" cy="304800"/>
          </a:xfrm>
          <a:prstGeom prst="rect">
            <a:avLst/>
          </a:prstGeom>
          <a:noFill/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781800" y="3302000"/>
            <a:ext cx="304800" cy="304800"/>
          </a:xfrm>
          <a:prstGeom prst="rect">
            <a:avLst/>
          </a:prstGeom>
          <a:noFill/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447800" y="6058064"/>
            <a:ext cx="60147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Distance: 0.34, 0.30, 0.40    </a:t>
            </a:r>
            <a:r>
              <a:rPr lang="en-US" sz="2400" dirty="0" smtClean="0">
                <a:solidFill>
                  <a:srgbClr val="00FF00"/>
                </a:solidFill>
              </a:rPr>
              <a:t>Distance: 0.61</a:t>
            </a:r>
            <a:endParaRPr lang="en-US" sz="2400" dirty="0">
              <a:solidFill>
                <a:srgbClr val="00FF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814792" y="3048000"/>
            <a:ext cx="304800" cy="304800"/>
          </a:xfrm>
          <a:prstGeom prst="rect">
            <a:avLst/>
          </a:prstGeom>
          <a:noFill/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781707" y="6378167"/>
            <a:ext cx="31491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FF00"/>
                </a:solidFill>
              </a:rPr>
              <a:t>Distance: 1.22</a:t>
            </a:r>
            <a:endParaRPr lang="en-US" sz="2400" dirty="0">
              <a:solidFill>
                <a:srgbClr val="00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33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  <p:bldP spid="13" grpId="0"/>
      <p:bldP spid="14" grpId="0" animBg="1"/>
      <p:bldP spid="15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Nearest Neighbor Distance Ratio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𝑁𝑁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𝑁𝑁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dirty="0" smtClean="0"/>
                  <a:t> where NN1 is the distance to the first nearest neighbor and NN2 is the distance to the second nearest neighbor.</a:t>
                </a:r>
              </a:p>
              <a:p>
                <a:r>
                  <a:rPr lang="en-US" dirty="0" smtClean="0"/>
                  <a:t>Sorting by this ratio puts matches in order of confidence.</a:t>
                </a:r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5178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Matching Local Features</a:t>
            </a:r>
          </a:p>
        </p:txBody>
      </p:sp>
      <p:sp>
        <p:nvSpPr>
          <p:cNvPr id="63491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smtClean="0"/>
              <a:t>Nearest neighbor (Euclidean distance)</a:t>
            </a:r>
          </a:p>
          <a:p>
            <a:r>
              <a:rPr lang="en-US" sz="2800" smtClean="0"/>
              <a:t>Threshold ratio of nearest to 2</a:t>
            </a:r>
            <a:r>
              <a:rPr lang="en-US" sz="2800" baseline="30000" smtClean="0"/>
              <a:t>nd</a:t>
            </a:r>
            <a:r>
              <a:rPr lang="en-US" sz="2800" smtClean="0"/>
              <a:t> nearest descriptor</a:t>
            </a:r>
          </a:p>
        </p:txBody>
      </p:sp>
      <p:pic>
        <p:nvPicPr>
          <p:cNvPr id="6349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2286000"/>
            <a:ext cx="635317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3" name="TextBox 5"/>
          <p:cNvSpPr txBox="1">
            <a:spLocks noChangeArrowheads="1"/>
          </p:cNvSpPr>
          <p:nvPr/>
        </p:nvSpPr>
        <p:spPr bwMode="auto">
          <a:xfrm>
            <a:off x="7265988" y="6488113"/>
            <a:ext cx="18780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Lowe IJCV 2004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SIFT Repeatability</a:t>
            </a:r>
          </a:p>
        </p:txBody>
      </p:sp>
      <p:pic>
        <p:nvPicPr>
          <p:cNvPr id="6451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1100" y="1162050"/>
            <a:ext cx="6781800" cy="453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6" name="TextBox 4"/>
          <p:cNvSpPr txBox="1">
            <a:spLocks noChangeArrowheads="1"/>
          </p:cNvSpPr>
          <p:nvPr/>
        </p:nvSpPr>
        <p:spPr bwMode="auto">
          <a:xfrm>
            <a:off x="7265988" y="6488113"/>
            <a:ext cx="18780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Lowe IJCV 2004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SIFT Repeatability</a:t>
            </a:r>
          </a:p>
        </p:txBody>
      </p:sp>
      <p:pic>
        <p:nvPicPr>
          <p:cNvPr id="65539" name="Picture 4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62000" y="1676400"/>
            <a:ext cx="7345363" cy="488156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1600200"/>
            <a:ext cx="5734050" cy="384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SIFT Repeatability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rot="16200000" flipV="1">
            <a:off x="5676900" y="2933700"/>
            <a:ext cx="121920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565" name="TextBox 9"/>
          <p:cNvSpPr txBox="1">
            <a:spLocks noChangeArrowheads="1"/>
          </p:cNvSpPr>
          <p:nvPr/>
        </p:nvSpPr>
        <p:spPr bwMode="auto">
          <a:xfrm>
            <a:off x="7265988" y="6488113"/>
            <a:ext cx="18780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Lowe IJCV 2004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SIFT Repeatability</a:t>
            </a:r>
          </a:p>
        </p:txBody>
      </p:sp>
      <p:pic>
        <p:nvPicPr>
          <p:cNvPr id="6758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524000"/>
            <a:ext cx="7475538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9" name="TextBox 6"/>
          <p:cNvSpPr txBox="1">
            <a:spLocks noChangeArrowheads="1"/>
          </p:cNvSpPr>
          <p:nvPr/>
        </p:nvSpPr>
        <p:spPr bwMode="auto">
          <a:xfrm>
            <a:off x="7265988" y="6488113"/>
            <a:ext cx="18780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Lowe IJCV 2004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Review: Harris corner detector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7086600" cy="54102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Approximate distinctiveness by local auto-correlation.</a:t>
            </a:r>
          </a:p>
          <a:p>
            <a:r>
              <a:rPr lang="en-US" dirty="0" smtClean="0"/>
              <a:t>Approximate local auto-correlation by  second moment matrix</a:t>
            </a:r>
          </a:p>
          <a:p>
            <a:r>
              <a:rPr lang="en-US" dirty="0" smtClean="0"/>
              <a:t>Quantify distinctiveness (or </a:t>
            </a:r>
            <a:r>
              <a:rPr lang="en-US" dirty="0" err="1" smtClean="0"/>
              <a:t>cornerness</a:t>
            </a:r>
            <a:r>
              <a:rPr lang="en-US" dirty="0" smtClean="0"/>
              <a:t>) as function of the eigenvalues of the second moment matrix.</a:t>
            </a:r>
          </a:p>
          <a:p>
            <a:r>
              <a:rPr lang="en-US" dirty="0" smtClean="0"/>
              <a:t>But we don’t actually need to </a:t>
            </a:r>
            <a:br>
              <a:rPr lang="en-US" dirty="0" smtClean="0"/>
            </a:br>
            <a:r>
              <a:rPr lang="en-US" dirty="0" smtClean="0"/>
              <a:t>compute the eigenvalues by</a:t>
            </a:r>
            <a:br>
              <a:rPr lang="en-US" dirty="0" smtClean="0"/>
            </a:br>
            <a:r>
              <a:rPr lang="en-US" dirty="0" smtClean="0"/>
              <a:t>using the determinant and trace</a:t>
            </a:r>
            <a:br>
              <a:rPr lang="en-US" dirty="0" smtClean="0"/>
            </a:br>
            <a:r>
              <a:rPr lang="en-US" dirty="0" smtClean="0"/>
              <a:t>of the second moment matrix.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7772400" y="403553"/>
            <a:ext cx="990600" cy="1349048"/>
            <a:chOff x="5715000" y="3487078"/>
            <a:chExt cx="1971675" cy="2685122"/>
          </a:xfrm>
        </p:grpSpPr>
        <p:pic>
          <p:nvPicPr>
            <p:cNvPr id="4" name="Picture 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5000" y="4191000"/>
              <a:ext cx="1971675" cy="1981200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12"/>
            <p:cNvSpPr txBox="1">
              <a:spLocks noChangeArrowheads="1"/>
            </p:cNvSpPr>
            <p:nvPr/>
          </p:nvSpPr>
          <p:spPr bwMode="auto">
            <a:xfrm>
              <a:off x="6003124" y="3487078"/>
              <a:ext cx="1499146" cy="686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1400" i="1" dirty="0">
                  <a:latin typeface="Times New Roman" pitchFamily="18" charset="0"/>
                  <a:cs typeface="Times New Roman" pitchFamily="18" charset="0"/>
                </a:rPr>
                <a:t>E</a:t>
              </a:r>
              <a:r>
                <a:rPr lang="en-US" altLang="en-US" sz="1400" dirty="0">
                  <a:latin typeface="Times New Roman" pitchFamily="18" charset="0"/>
                  <a:cs typeface="Times New Roman" pitchFamily="18" charset="0"/>
                </a:rPr>
                <a:t>(</a:t>
              </a:r>
              <a:r>
                <a:rPr lang="en-US" altLang="en-US" sz="1400" i="1" dirty="0">
                  <a:latin typeface="Times New Roman" pitchFamily="18" charset="0"/>
                  <a:cs typeface="Times New Roman" pitchFamily="18" charset="0"/>
                </a:rPr>
                <a:t>u</a:t>
              </a:r>
              <a:r>
                <a:rPr lang="en-US" altLang="en-US" sz="1400" dirty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altLang="en-US" sz="1400" i="1" dirty="0">
                  <a:latin typeface="Times New Roman" pitchFamily="18" charset="0"/>
                  <a:cs typeface="Times New Roman" pitchFamily="18" charset="0"/>
                </a:rPr>
                <a:t>v</a:t>
              </a:r>
              <a:r>
                <a:rPr lang="en-US" altLang="en-US" sz="1400" dirty="0">
                  <a:latin typeface="Times New Roman" pitchFamily="18" charset="0"/>
                  <a:cs typeface="Times New Roman" pitchFamily="18" charset="0"/>
                </a:rPr>
                <a:t>)</a:t>
              </a:r>
            </a:p>
          </p:txBody>
        </p:sp>
      </p:grpSp>
      <p:pic>
        <p:nvPicPr>
          <p:cNvPr id="9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991" y="2133600"/>
            <a:ext cx="1435609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6477000" y="4191000"/>
            <a:ext cx="2514600" cy="1610659"/>
            <a:chOff x="2438400" y="4368800"/>
            <a:chExt cx="3886200" cy="2489200"/>
          </a:xfrm>
        </p:grpSpPr>
        <p:sp>
          <p:nvSpPr>
            <p:cNvPr id="11" name="Oval 11"/>
            <p:cNvSpPr>
              <a:spLocks noChangeArrowheads="1"/>
            </p:cNvSpPr>
            <p:nvPr/>
          </p:nvSpPr>
          <p:spPr bwMode="auto">
            <a:xfrm rot="20493121">
              <a:off x="2438400" y="4645025"/>
              <a:ext cx="3886200" cy="1931987"/>
            </a:xfrm>
            <a:prstGeom prst="ellipse">
              <a:avLst/>
            </a:prstGeom>
            <a:solidFill>
              <a:srgbClr val="7CF6D3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/>
            </a:p>
          </p:txBody>
        </p:sp>
        <p:sp>
          <p:nvSpPr>
            <p:cNvPr id="12" name="Line 12"/>
            <p:cNvSpPr>
              <a:spLocks noChangeShapeType="1"/>
            </p:cNvSpPr>
            <p:nvPr/>
          </p:nvSpPr>
          <p:spPr bwMode="auto">
            <a:xfrm rot="1280297" flipV="1">
              <a:off x="2916238" y="4368800"/>
              <a:ext cx="2976563" cy="248920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Line 13"/>
            <p:cNvSpPr>
              <a:spLocks noChangeShapeType="1"/>
            </p:cNvSpPr>
            <p:nvPr/>
          </p:nvSpPr>
          <p:spPr bwMode="auto">
            <a:xfrm rot="1280297" flipH="1" flipV="1">
              <a:off x="3771900" y="4856163"/>
              <a:ext cx="1266825" cy="149225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AutoShape 14"/>
            <p:cNvSpPr>
              <a:spLocks/>
            </p:cNvSpPr>
            <p:nvPr/>
          </p:nvSpPr>
          <p:spPr bwMode="auto">
            <a:xfrm rot="15103514">
              <a:off x="5268913" y="4621213"/>
              <a:ext cx="184150" cy="1738313"/>
            </a:xfrm>
            <a:prstGeom prst="leftBrace">
              <a:avLst>
                <a:gd name="adj1" fmla="val 78664"/>
                <a:gd name="adj2" fmla="val 49065"/>
              </a:avLst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/>
            </a:p>
          </p:txBody>
        </p:sp>
        <p:sp>
          <p:nvSpPr>
            <p:cNvPr id="15" name="AutoShape 15"/>
            <p:cNvSpPr>
              <a:spLocks/>
            </p:cNvSpPr>
            <p:nvPr/>
          </p:nvSpPr>
          <p:spPr bwMode="auto">
            <a:xfrm rot="20421326">
              <a:off x="3959225" y="4792663"/>
              <a:ext cx="222250" cy="814387"/>
            </a:xfrm>
            <a:prstGeom prst="leftBrace">
              <a:avLst>
                <a:gd name="adj1" fmla="val 30536"/>
                <a:gd name="adj2" fmla="val 49065"/>
              </a:avLst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/>
            </a:p>
          </p:txBody>
        </p:sp>
        <p:sp>
          <p:nvSpPr>
            <p:cNvPr id="16" name="Rectangle 16"/>
            <p:cNvSpPr>
              <a:spLocks noChangeArrowheads="1"/>
            </p:cNvSpPr>
            <p:nvPr/>
          </p:nvSpPr>
          <p:spPr bwMode="auto">
            <a:xfrm>
              <a:off x="2556164" y="4856020"/>
              <a:ext cx="1752600" cy="618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en-US" altLang="en-US" sz="2000" dirty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(</a:t>
              </a:r>
              <a:r>
                <a:rPr lang="ru-RU" altLang="en-US" sz="2000" dirty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</a:t>
              </a:r>
              <a:r>
                <a:rPr lang="en-US" altLang="en-US" sz="2000" baseline="-25000" dirty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max</a:t>
              </a:r>
              <a:r>
                <a:rPr lang="en-US" altLang="en-US" sz="2000" dirty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)</a:t>
              </a:r>
              <a:r>
                <a:rPr lang="en-US" altLang="en-US" sz="2000" baseline="30000" dirty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-1/2</a:t>
              </a:r>
              <a:endParaRPr lang="ru-RU" altLang="en-US" sz="2000" baseline="300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endParaRPr>
            </a:p>
          </p:txBody>
        </p:sp>
        <p:sp>
          <p:nvSpPr>
            <p:cNvPr id="17" name="Rectangle 17"/>
            <p:cNvSpPr>
              <a:spLocks noChangeArrowheads="1"/>
            </p:cNvSpPr>
            <p:nvPr/>
          </p:nvSpPr>
          <p:spPr bwMode="auto">
            <a:xfrm>
              <a:off x="4498975" y="5580062"/>
              <a:ext cx="1752600" cy="618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en-US" altLang="en-US" sz="2000" dirty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(</a:t>
              </a:r>
              <a:r>
                <a:rPr lang="ru-RU" altLang="en-US" sz="2000" dirty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</a:t>
              </a:r>
              <a:r>
                <a:rPr lang="en-US" altLang="en-US" sz="2000" baseline="-25000" dirty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min</a:t>
              </a:r>
              <a:r>
                <a:rPr lang="en-US" altLang="en-US" sz="2000" dirty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)</a:t>
              </a:r>
              <a:r>
                <a:rPr lang="en-US" altLang="en-US" sz="2000" baseline="30000" dirty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-1/2</a:t>
              </a:r>
              <a:endParaRPr lang="ru-RU" altLang="en-US" sz="2000" baseline="300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24459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Choosing a detector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562600"/>
          </a:xfrm>
        </p:spPr>
        <p:txBody>
          <a:bodyPr>
            <a:normAutofit fontScale="70000" lnSpcReduction="20000"/>
          </a:bodyPr>
          <a:lstStyle/>
          <a:p>
            <a:pPr>
              <a:buFont typeface="Arial" pitchFamily="34" charset="0"/>
              <a:buChar char="•"/>
              <a:defRPr/>
            </a:pPr>
            <a:endParaRPr lang="en-US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What do you want it for?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Precise localization in x-y: Harris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Good localization in scale: Difference of Gaussian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Flexible region shape: MSER</a:t>
            </a:r>
          </a:p>
          <a:p>
            <a:pPr eaLnBrk="1" hangingPunct="1">
              <a:buFont typeface="Arial" pitchFamily="34" charset="0"/>
              <a:buChar char="•"/>
              <a:defRPr/>
            </a:pPr>
            <a:endParaRPr lang="en-US" dirty="0" smtClean="0"/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dirty="0" smtClean="0"/>
              <a:t>Best choice often application dependent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r>
              <a:rPr lang="en-US" dirty="0" smtClean="0"/>
              <a:t>Harris-/Hessian-Laplace/</a:t>
            </a:r>
            <a:r>
              <a:rPr lang="en-US" dirty="0" err="1" smtClean="0"/>
              <a:t>DoG</a:t>
            </a:r>
            <a:r>
              <a:rPr lang="en-US" dirty="0" smtClean="0"/>
              <a:t> work well for many natural categories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r>
              <a:rPr lang="en-US" dirty="0" smtClean="0"/>
              <a:t>MSER works well for buildings and printed things</a:t>
            </a:r>
          </a:p>
          <a:p>
            <a:pPr eaLnBrk="1" hangingPunct="1">
              <a:buFont typeface="Arial" pitchFamily="34" charset="0"/>
              <a:buChar char="•"/>
              <a:defRPr/>
            </a:pPr>
            <a:endParaRPr lang="en-US" dirty="0" smtClean="0"/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dirty="0" smtClean="0"/>
              <a:t>Why choose?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r>
              <a:rPr lang="en-US" dirty="0" smtClean="0"/>
              <a:t>Get more points with more detectors</a:t>
            </a:r>
          </a:p>
          <a:p>
            <a:pPr eaLnBrk="1" hangingPunct="1">
              <a:buFont typeface="Arial" pitchFamily="34" charset="0"/>
              <a:buChar char="•"/>
              <a:defRPr/>
            </a:pPr>
            <a:endParaRPr lang="en-US" dirty="0" smtClean="0"/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smtClean="0"/>
              <a:t>There have been extensive evaluations/comparisons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r>
              <a:rPr lang="en-US" smtClean="0"/>
              <a:t>[Mikolajczyk et al., IJCV’05, PAMI’05]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r>
              <a:rPr lang="en-US" smtClean="0"/>
              <a:t>All detectors/descriptors shown here work well</a:t>
            </a:r>
          </a:p>
          <a:p>
            <a:pPr>
              <a:buFont typeface="Arial" pitchFamily="34" charset="0"/>
              <a:buChar char="•"/>
              <a:defRPr/>
            </a:pPr>
            <a:endParaRPr lang="en-US" dirty="0" smtClean="0"/>
          </a:p>
          <a:p>
            <a:pPr lvl="1">
              <a:buFont typeface="Arial" pitchFamily="34" charset="0"/>
              <a:buChar char="–"/>
              <a:defRPr/>
            </a:pPr>
            <a:endParaRPr lang="en-US" dirty="0" smtClean="0"/>
          </a:p>
          <a:p>
            <a:pPr lvl="1">
              <a:buFont typeface="Arial" pitchFamily="34" charset="0"/>
              <a:buChar char="–"/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Comparison of Keypoint Detectors</a:t>
            </a:r>
          </a:p>
        </p:txBody>
      </p:sp>
      <p:sp>
        <p:nvSpPr>
          <p:cNvPr id="72707" name="TextBox 3"/>
          <p:cNvSpPr txBox="1">
            <a:spLocks noChangeArrowheads="1"/>
          </p:cNvSpPr>
          <p:nvPr/>
        </p:nvSpPr>
        <p:spPr bwMode="auto">
          <a:xfrm>
            <a:off x="6069013" y="6488113"/>
            <a:ext cx="30749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Tuytelaars Mikolajczyk 2008</a:t>
            </a:r>
          </a:p>
        </p:txBody>
      </p:sp>
      <p:pic>
        <p:nvPicPr>
          <p:cNvPr id="7270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22463"/>
            <a:ext cx="9144000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Choosing a descriptor</a:t>
            </a:r>
          </a:p>
        </p:txBody>
      </p:sp>
      <p:sp>
        <p:nvSpPr>
          <p:cNvPr id="737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  <a:p>
            <a:r>
              <a:rPr lang="en-US" smtClean="0"/>
              <a:t>Again, need not stick to one</a:t>
            </a:r>
          </a:p>
          <a:p>
            <a:endParaRPr lang="en-US" smtClean="0"/>
          </a:p>
          <a:p>
            <a:r>
              <a:rPr lang="en-US" smtClean="0"/>
              <a:t>For object instance recognition or stitching, SIFT or variant is a good choice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Things to remember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5410200" cy="5135563"/>
          </a:xfrm>
        </p:spPr>
        <p:txBody>
          <a:bodyPr/>
          <a:lstStyle/>
          <a:p>
            <a:endParaRPr lang="en-US" sz="2800" smtClean="0"/>
          </a:p>
          <a:p>
            <a:r>
              <a:rPr lang="en-US" sz="2800" smtClean="0"/>
              <a:t>Keypoint detection: repeatable and distinctive</a:t>
            </a:r>
          </a:p>
          <a:p>
            <a:pPr lvl="1"/>
            <a:r>
              <a:rPr lang="en-US" sz="2400" smtClean="0"/>
              <a:t>Corners, blobs, stable regions</a:t>
            </a:r>
          </a:p>
          <a:p>
            <a:pPr lvl="1"/>
            <a:r>
              <a:rPr lang="en-US" sz="2400" smtClean="0"/>
              <a:t>Harris, DoG</a:t>
            </a:r>
          </a:p>
          <a:p>
            <a:endParaRPr lang="en-US" sz="2800" smtClean="0"/>
          </a:p>
          <a:p>
            <a:endParaRPr lang="en-US" sz="2800" smtClean="0"/>
          </a:p>
          <a:p>
            <a:r>
              <a:rPr lang="en-US" sz="2800" smtClean="0"/>
              <a:t>Descriptors: robust and selective</a:t>
            </a:r>
          </a:p>
          <a:p>
            <a:pPr lvl="1"/>
            <a:r>
              <a:rPr lang="en-US" sz="2400" smtClean="0"/>
              <a:t>spatial histograms of orientation</a:t>
            </a:r>
          </a:p>
          <a:p>
            <a:pPr lvl="1"/>
            <a:r>
              <a:rPr lang="en-US" sz="2400" smtClean="0"/>
              <a:t>SIFT</a:t>
            </a:r>
          </a:p>
          <a:p>
            <a:endParaRPr lang="en-US" sz="2800" smtClean="0"/>
          </a:p>
          <a:p>
            <a:endParaRPr lang="en-US" sz="2800" smtClean="0"/>
          </a:p>
          <a:p>
            <a:endParaRPr lang="en-US" sz="2800" smtClean="0"/>
          </a:p>
        </p:txBody>
      </p:sp>
      <p:pic>
        <p:nvPicPr>
          <p:cNvPr id="74756" name="Picture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0" y="1447800"/>
            <a:ext cx="2781300" cy="209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00" y="4495800"/>
            <a:ext cx="3124200" cy="136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Next time</a:t>
            </a:r>
          </a:p>
        </p:txBody>
      </p:sp>
      <p:sp>
        <p:nvSpPr>
          <p:cNvPr id="757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Feature tracking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</a:rPr>
              <a:t>Harris Detector </a:t>
            </a:r>
            <a:r>
              <a:rPr lang="pl-PL" sz="2000" smtClean="0">
                <a:latin typeface="Arial" charset="0"/>
              </a:rPr>
              <a:t>[</a:t>
            </a:r>
            <a:r>
              <a:rPr lang="pl-PL" sz="2000" smtClean="0"/>
              <a:t>Harris88</a:t>
            </a:r>
            <a:r>
              <a:rPr lang="pl-PL" sz="2000" smtClean="0">
                <a:latin typeface="Arial" charset="0"/>
              </a:rPr>
              <a:t>]</a:t>
            </a:r>
            <a:endParaRPr lang="en-US" sz="2000" smtClean="0">
              <a:latin typeface="Arial" charset="0"/>
            </a:endParaRP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pl-PL" dirty="0" smtClean="0"/>
              <a:t>Second moment matrix</a:t>
            </a:r>
            <a:endParaRPr lang="en-US" dirty="0" smtClean="0"/>
          </a:p>
        </p:txBody>
      </p:sp>
      <p:graphicFrame>
        <p:nvGraphicFramePr>
          <p:cNvPr id="34820" name="Object 2"/>
          <p:cNvGraphicFramePr>
            <a:graphicFrameLocks noChangeAspect="1"/>
          </p:cNvGraphicFramePr>
          <p:nvPr/>
        </p:nvGraphicFramePr>
        <p:xfrm>
          <a:off x="811213" y="2005013"/>
          <a:ext cx="3760787" cy="719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58" name="Equation" r:id="rId4" imgW="2654300" imgH="508000" progId="Equation.3">
                  <p:embed/>
                </p:oleObj>
              </mc:Choice>
              <mc:Fallback>
                <p:oleObj name="Equation" r:id="rId4" imgW="2654300" imgH="5080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1213" y="2005013"/>
                        <a:ext cx="3760787" cy="7191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01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DF674B-0DFB-4824-88D8-0975E4120CC4}" type="slidenum">
              <a:rPr lang="de-DE" smtClean="0"/>
              <a:pPr>
                <a:defRPr/>
              </a:pPr>
              <a:t>7</a:t>
            </a:fld>
            <a:endParaRPr lang="de-DE" smtClean="0"/>
          </a:p>
        </p:txBody>
      </p:sp>
      <p:pic>
        <p:nvPicPr>
          <p:cNvPr id="34822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67625" y="1233488"/>
            <a:ext cx="1079500" cy="839787"/>
          </a:xfrm>
          <a:prstGeom prst="rect">
            <a:avLst/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</p:pic>
      <p:sp>
        <p:nvSpPr>
          <p:cNvPr id="8203" name="Text Box 9"/>
          <p:cNvSpPr txBox="1">
            <a:spLocks noChangeArrowheads="1"/>
          </p:cNvSpPr>
          <p:nvPr/>
        </p:nvSpPr>
        <p:spPr bwMode="auto">
          <a:xfrm>
            <a:off x="4965946" y="2131397"/>
            <a:ext cx="1800225" cy="5810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sz="1600" dirty="0"/>
              <a:t>1. Image derivatives</a:t>
            </a:r>
            <a:endParaRPr lang="en-US" sz="1600" dirty="0"/>
          </a:p>
        </p:txBody>
      </p:sp>
      <p:sp>
        <p:nvSpPr>
          <p:cNvPr id="8204" name="Text Box 10"/>
          <p:cNvSpPr txBox="1">
            <a:spLocks noChangeArrowheads="1"/>
          </p:cNvSpPr>
          <p:nvPr/>
        </p:nvSpPr>
        <p:spPr bwMode="auto">
          <a:xfrm>
            <a:off x="3673475" y="3106738"/>
            <a:ext cx="1943100" cy="5810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sz="1600"/>
              <a:t>2. Square of derivatives</a:t>
            </a:r>
            <a:endParaRPr lang="en-US" sz="1600"/>
          </a:p>
        </p:txBody>
      </p:sp>
      <p:sp>
        <p:nvSpPr>
          <p:cNvPr id="8205" name="Text Box 11"/>
          <p:cNvSpPr txBox="1">
            <a:spLocks noChangeArrowheads="1"/>
          </p:cNvSpPr>
          <p:nvPr/>
        </p:nvSpPr>
        <p:spPr bwMode="auto">
          <a:xfrm>
            <a:off x="3636963" y="3970338"/>
            <a:ext cx="1944687" cy="5810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sz="1600"/>
              <a:t>3. Gaussian </a:t>
            </a:r>
            <a:br>
              <a:rPr lang="pl-PL" sz="1600"/>
            </a:br>
            <a:r>
              <a:rPr lang="pl-PL" sz="1600"/>
              <a:t>    filter </a:t>
            </a:r>
            <a:r>
              <a:rPr lang="pl-PL" sz="1600" i="1"/>
              <a:t>g(</a:t>
            </a:r>
            <a:r>
              <a:rPr lang="pl-PL" sz="1600" i="1">
                <a:latin typeface="Symbol" pitchFamily="18" charset="2"/>
              </a:rPr>
              <a:t>s</a:t>
            </a:r>
            <a:r>
              <a:rPr lang="pl-PL" sz="1600" i="1" baseline="-25000"/>
              <a:t>I</a:t>
            </a:r>
            <a:r>
              <a:rPr lang="pl-PL" sz="1600" i="1"/>
              <a:t>)</a:t>
            </a:r>
            <a:endParaRPr lang="en-US" sz="1600" i="1"/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6445250" y="2133600"/>
            <a:ext cx="2519363" cy="865188"/>
            <a:chOff x="3356" y="1638"/>
            <a:chExt cx="2041" cy="756"/>
          </a:xfrm>
        </p:grpSpPr>
        <p:pic>
          <p:nvPicPr>
            <p:cNvPr id="34846" name="Picture 1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356" y="1684"/>
              <a:ext cx="907" cy="71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  <p:pic>
          <p:nvPicPr>
            <p:cNvPr id="34847" name="Picture 14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321" y="1684"/>
              <a:ext cx="918" cy="709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  <p:sp>
          <p:nvSpPr>
            <p:cNvPr id="34848" name="Text Box 15"/>
            <p:cNvSpPr txBox="1">
              <a:spLocks noChangeArrowheads="1"/>
            </p:cNvSpPr>
            <p:nvPr/>
          </p:nvSpPr>
          <p:spPr bwMode="auto">
            <a:xfrm>
              <a:off x="4059" y="1638"/>
              <a:ext cx="363" cy="323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pl-PL" i="1">
                  <a:solidFill>
                    <a:schemeClr val="bg1"/>
                  </a:solidFill>
                </a:rPr>
                <a:t>I</a:t>
              </a:r>
              <a:r>
                <a:rPr lang="pl-PL" i="1" baseline="-25000">
                  <a:solidFill>
                    <a:schemeClr val="bg1"/>
                  </a:solidFill>
                </a:rPr>
                <a:t>x</a:t>
              </a:r>
              <a:endParaRPr lang="en-US" i="1" baseline="-25000">
                <a:solidFill>
                  <a:schemeClr val="bg1"/>
                </a:solidFill>
              </a:endParaRPr>
            </a:p>
          </p:txBody>
        </p:sp>
        <p:sp>
          <p:nvSpPr>
            <p:cNvPr id="34849" name="Text Box 16"/>
            <p:cNvSpPr txBox="1">
              <a:spLocks noChangeArrowheads="1"/>
            </p:cNvSpPr>
            <p:nvPr/>
          </p:nvSpPr>
          <p:spPr bwMode="auto">
            <a:xfrm>
              <a:off x="5034" y="1638"/>
              <a:ext cx="363" cy="323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pl-PL" i="1">
                  <a:solidFill>
                    <a:schemeClr val="bg1"/>
                  </a:solidFill>
                </a:rPr>
                <a:t>I</a:t>
              </a:r>
              <a:r>
                <a:rPr lang="pl-PL" i="1" baseline="-25000">
                  <a:solidFill>
                    <a:schemeClr val="bg1"/>
                  </a:solidFill>
                </a:rPr>
                <a:t>y</a:t>
              </a:r>
              <a:endParaRPr lang="en-US" i="1" baseline="-25000">
                <a:solidFill>
                  <a:schemeClr val="bg1"/>
                </a:solidFill>
              </a:endParaRPr>
            </a:p>
          </p:txBody>
        </p:sp>
      </p:grpSp>
      <p:pic>
        <p:nvPicPr>
          <p:cNvPr id="8207" name="Picture 17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9" cstate="print"/>
          <a:srcRect/>
          <a:stretch>
            <a:fillRect/>
          </a:stretch>
        </p:blipFill>
        <p:spPr>
          <a:xfrm>
            <a:off x="7588250" y="3025775"/>
            <a:ext cx="1196975" cy="836613"/>
          </a:xfrm>
        </p:spPr>
      </p:pic>
      <p:pic>
        <p:nvPicPr>
          <p:cNvPr id="8208" name="Picture 1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133975" y="3033713"/>
            <a:ext cx="1196975" cy="8318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8209" name="Picture 19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365875" y="3033713"/>
            <a:ext cx="1195388" cy="83026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8210" name="Text Box 20"/>
          <p:cNvSpPr txBox="1">
            <a:spLocks noChangeArrowheads="1"/>
          </p:cNvSpPr>
          <p:nvPr/>
        </p:nvSpPr>
        <p:spPr bwMode="auto">
          <a:xfrm>
            <a:off x="5942013" y="2987675"/>
            <a:ext cx="466725" cy="3698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i="1">
                <a:solidFill>
                  <a:schemeClr val="bg1"/>
                </a:solidFill>
              </a:rPr>
              <a:t>I</a:t>
            </a:r>
            <a:r>
              <a:rPr lang="pl-PL" i="1" baseline="-25000">
                <a:solidFill>
                  <a:schemeClr val="bg1"/>
                </a:solidFill>
              </a:rPr>
              <a:t>x</a:t>
            </a:r>
            <a:r>
              <a:rPr lang="pl-PL" i="1" baseline="30000">
                <a:solidFill>
                  <a:schemeClr val="bg1"/>
                </a:solidFill>
              </a:rPr>
              <a:t>2</a:t>
            </a:r>
            <a:endParaRPr lang="en-US" i="1" baseline="30000">
              <a:solidFill>
                <a:schemeClr val="bg1"/>
              </a:solidFill>
            </a:endParaRPr>
          </a:p>
        </p:txBody>
      </p:sp>
      <p:sp>
        <p:nvSpPr>
          <p:cNvPr id="8211" name="Text Box 21"/>
          <p:cNvSpPr txBox="1">
            <a:spLocks noChangeArrowheads="1"/>
          </p:cNvSpPr>
          <p:nvPr/>
        </p:nvSpPr>
        <p:spPr bwMode="auto">
          <a:xfrm>
            <a:off x="7165975" y="2962275"/>
            <a:ext cx="466725" cy="3698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i="1">
                <a:solidFill>
                  <a:schemeClr val="bg1"/>
                </a:solidFill>
              </a:rPr>
              <a:t>I</a:t>
            </a:r>
            <a:r>
              <a:rPr lang="pl-PL" i="1" baseline="-25000">
                <a:solidFill>
                  <a:schemeClr val="bg1"/>
                </a:solidFill>
              </a:rPr>
              <a:t>y</a:t>
            </a:r>
            <a:r>
              <a:rPr lang="pl-PL" i="1" baseline="30000">
                <a:solidFill>
                  <a:schemeClr val="bg1"/>
                </a:solidFill>
              </a:rPr>
              <a:t>2</a:t>
            </a:r>
            <a:endParaRPr lang="en-US" i="1" baseline="30000">
              <a:solidFill>
                <a:schemeClr val="bg1"/>
              </a:solidFill>
            </a:endParaRPr>
          </a:p>
        </p:txBody>
      </p:sp>
      <p:sp>
        <p:nvSpPr>
          <p:cNvPr id="8212" name="Text Box 22"/>
          <p:cNvSpPr txBox="1">
            <a:spLocks noChangeArrowheads="1"/>
          </p:cNvSpPr>
          <p:nvPr/>
        </p:nvSpPr>
        <p:spPr bwMode="auto">
          <a:xfrm>
            <a:off x="8318500" y="2962275"/>
            <a:ext cx="538163" cy="3698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i="1">
                <a:solidFill>
                  <a:schemeClr val="bg1"/>
                </a:solidFill>
              </a:rPr>
              <a:t>I</a:t>
            </a:r>
            <a:r>
              <a:rPr lang="pl-PL" i="1" baseline="-25000">
                <a:solidFill>
                  <a:schemeClr val="bg1"/>
                </a:solidFill>
              </a:rPr>
              <a:t>x</a:t>
            </a:r>
            <a:r>
              <a:rPr lang="pl-PL" i="1">
                <a:solidFill>
                  <a:schemeClr val="bg1"/>
                </a:solidFill>
              </a:rPr>
              <a:t>I</a:t>
            </a:r>
            <a:r>
              <a:rPr lang="pl-PL" i="1" baseline="-25000">
                <a:solidFill>
                  <a:schemeClr val="bg1"/>
                </a:solidFill>
              </a:rPr>
              <a:t>y</a:t>
            </a:r>
            <a:endParaRPr lang="en-US" i="1" baseline="-25000">
              <a:solidFill>
                <a:schemeClr val="bg1"/>
              </a:solidFill>
            </a:endParaRPr>
          </a:p>
        </p:txBody>
      </p:sp>
      <p:pic>
        <p:nvPicPr>
          <p:cNvPr id="8213" name="Picture 6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148263" y="3933825"/>
            <a:ext cx="1182687" cy="8239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8214" name="Picture 7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351588" y="3933825"/>
            <a:ext cx="1182687" cy="8239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8215" name="Picture 8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597775" y="3933825"/>
            <a:ext cx="1182688" cy="8143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8216" name="Text Box 23"/>
          <p:cNvSpPr txBox="1">
            <a:spLocks noChangeArrowheads="1"/>
          </p:cNvSpPr>
          <p:nvPr/>
        </p:nvSpPr>
        <p:spPr bwMode="auto">
          <a:xfrm>
            <a:off x="5638800" y="3962400"/>
            <a:ext cx="922338" cy="3698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i="1">
                <a:solidFill>
                  <a:schemeClr val="bg1"/>
                </a:solidFill>
              </a:rPr>
              <a:t>g(I</a:t>
            </a:r>
            <a:r>
              <a:rPr lang="pl-PL" i="1" baseline="-25000">
                <a:solidFill>
                  <a:schemeClr val="bg1"/>
                </a:solidFill>
              </a:rPr>
              <a:t>x</a:t>
            </a:r>
            <a:r>
              <a:rPr lang="pl-PL" i="1" baseline="30000">
                <a:solidFill>
                  <a:schemeClr val="bg1"/>
                </a:solidFill>
              </a:rPr>
              <a:t>2</a:t>
            </a:r>
            <a:r>
              <a:rPr lang="pl-PL" i="1">
                <a:solidFill>
                  <a:schemeClr val="bg1"/>
                </a:solidFill>
              </a:rPr>
              <a:t>)</a:t>
            </a:r>
            <a:endParaRPr lang="en-US" i="1">
              <a:solidFill>
                <a:schemeClr val="bg1"/>
              </a:solidFill>
            </a:endParaRPr>
          </a:p>
        </p:txBody>
      </p:sp>
      <p:sp>
        <p:nvSpPr>
          <p:cNvPr id="8217" name="Text Box 24"/>
          <p:cNvSpPr txBox="1">
            <a:spLocks noChangeArrowheads="1"/>
          </p:cNvSpPr>
          <p:nvPr/>
        </p:nvSpPr>
        <p:spPr bwMode="auto">
          <a:xfrm>
            <a:off x="6858000" y="3962400"/>
            <a:ext cx="925513" cy="3698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i="1">
                <a:solidFill>
                  <a:schemeClr val="bg1"/>
                </a:solidFill>
              </a:rPr>
              <a:t>g(I</a:t>
            </a:r>
            <a:r>
              <a:rPr lang="pl-PL" i="1" baseline="-25000">
                <a:solidFill>
                  <a:schemeClr val="bg1"/>
                </a:solidFill>
              </a:rPr>
              <a:t>y</a:t>
            </a:r>
            <a:r>
              <a:rPr lang="pl-PL" i="1" baseline="30000">
                <a:solidFill>
                  <a:schemeClr val="bg1"/>
                </a:solidFill>
              </a:rPr>
              <a:t>2</a:t>
            </a:r>
            <a:r>
              <a:rPr lang="pl-PL" i="1">
                <a:solidFill>
                  <a:schemeClr val="bg1"/>
                </a:solidFill>
              </a:rPr>
              <a:t>)</a:t>
            </a:r>
            <a:endParaRPr lang="en-US" i="1">
              <a:solidFill>
                <a:schemeClr val="bg1"/>
              </a:solidFill>
            </a:endParaRPr>
          </a:p>
        </p:txBody>
      </p:sp>
      <p:sp>
        <p:nvSpPr>
          <p:cNvPr id="8218" name="Text Box 25"/>
          <p:cNvSpPr txBox="1">
            <a:spLocks noChangeArrowheads="1"/>
          </p:cNvSpPr>
          <p:nvPr/>
        </p:nvSpPr>
        <p:spPr bwMode="auto">
          <a:xfrm>
            <a:off x="8035925" y="3886200"/>
            <a:ext cx="925513" cy="3698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i="1">
                <a:solidFill>
                  <a:schemeClr val="bg1"/>
                </a:solidFill>
              </a:rPr>
              <a:t>g(I</a:t>
            </a:r>
            <a:r>
              <a:rPr lang="pl-PL" i="1" baseline="-25000">
                <a:solidFill>
                  <a:schemeClr val="bg1"/>
                </a:solidFill>
              </a:rPr>
              <a:t>x</a:t>
            </a:r>
            <a:r>
              <a:rPr lang="pl-PL" i="1">
                <a:solidFill>
                  <a:schemeClr val="bg1"/>
                </a:solidFill>
              </a:rPr>
              <a:t>I</a:t>
            </a:r>
            <a:r>
              <a:rPr lang="pl-PL" i="1" baseline="-25000">
                <a:solidFill>
                  <a:schemeClr val="bg1"/>
                </a:solidFill>
              </a:rPr>
              <a:t>y</a:t>
            </a:r>
            <a:r>
              <a:rPr lang="pl-PL" i="1">
                <a:solidFill>
                  <a:schemeClr val="bg1"/>
                </a:solidFill>
              </a:rPr>
              <a:t>)</a:t>
            </a:r>
            <a:endParaRPr lang="en-US" i="1">
              <a:solidFill>
                <a:schemeClr val="bg1"/>
              </a:solidFill>
            </a:endParaRPr>
          </a:p>
        </p:txBody>
      </p:sp>
      <p:pic>
        <p:nvPicPr>
          <p:cNvPr id="8219" name="Picture 27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337300" y="4868863"/>
            <a:ext cx="2447925" cy="18954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graphicFrame>
        <p:nvGraphicFramePr>
          <p:cNvPr id="8195" name="Object 3"/>
          <p:cNvGraphicFramePr>
            <a:graphicFrameLocks noChangeAspect="1"/>
          </p:cNvGraphicFramePr>
          <p:nvPr/>
        </p:nvGraphicFramePr>
        <p:xfrm>
          <a:off x="661988" y="5694363"/>
          <a:ext cx="5129212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59" name="Equation" r:id="rId16" imgW="2679700" imgH="254000" progId="Equation.3">
                  <p:embed/>
                </p:oleObj>
              </mc:Choice>
              <mc:Fallback>
                <p:oleObj name="Equation" r:id="rId16" imgW="2679700" imgH="2540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1988" y="5694363"/>
                        <a:ext cx="5129212" cy="488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9906480"/>
              </p:ext>
            </p:extLst>
          </p:nvPr>
        </p:nvGraphicFramePr>
        <p:xfrm>
          <a:off x="687388" y="5191125"/>
          <a:ext cx="5287962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60" name="Equation" r:id="rId18" imgW="2806560" imgH="228600" progId="Equation.3">
                  <p:embed/>
                </p:oleObj>
              </mc:Choice>
              <mc:Fallback>
                <p:oleObj name="Equation" r:id="rId18" imgW="2806560" imgH="2286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7388" y="5191125"/>
                        <a:ext cx="5287962" cy="431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20" name="Text Box 30"/>
          <p:cNvSpPr txBox="1">
            <a:spLocks noChangeArrowheads="1"/>
          </p:cNvSpPr>
          <p:nvPr/>
        </p:nvSpPr>
        <p:spPr bwMode="auto">
          <a:xfrm>
            <a:off x="539750" y="4800600"/>
            <a:ext cx="5638800" cy="3698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/>
              <a:t>4. Cornerness function </a:t>
            </a:r>
            <a:r>
              <a:rPr lang="en-US"/>
              <a:t>– </a:t>
            </a:r>
            <a:r>
              <a:rPr lang="pl-PL"/>
              <a:t>both eigenvalues are strong</a:t>
            </a:r>
            <a:endParaRPr lang="en-US" i="1"/>
          </a:p>
        </p:txBody>
      </p:sp>
      <p:sp>
        <p:nvSpPr>
          <p:cNvPr id="8221" name="Text Box 31"/>
          <p:cNvSpPr txBox="1">
            <a:spLocks noChangeArrowheads="1"/>
          </p:cNvSpPr>
          <p:nvPr/>
        </p:nvSpPr>
        <p:spPr bwMode="auto">
          <a:xfrm>
            <a:off x="8218488" y="6400800"/>
            <a:ext cx="925512" cy="3698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i="1">
                <a:solidFill>
                  <a:schemeClr val="bg1"/>
                </a:solidFill>
              </a:rPr>
              <a:t>har</a:t>
            </a:r>
            <a:endParaRPr lang="en-US" i="1">
              <a:solidFill>
                <a:schemeClr val="bg1"/>
              </a:solidFill>
            </a:endParaRPr>
          </a:p>
        </p:txBody>
      </p:sp>
      <p:sp>
        <p:nvSpPr>
          <p:cNvPr id="8222" name="Text Box 32"/>
          <p:cNvSpPr txBox="1">
            <a:spLocks noChangeArrowheads="1"/>
          </p:cNvSpPr>
          <p:nvPr/>
        </p:nvSpPr>
        <p:spPr bwMode="auto">
          <a:xfrm>
            <a:off x="539750" y="6342063"/>
            <a:ext cx="4679950" cy="36988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dirty="0"/>
              <a:t>5. Non-maxima suppression</a:t>
            </a:r>
            <a:endParaRPr lang="en-US" i="1" dirty="0"/>
          </a:p>
        </p:txBody>
      </p:sp>
      <p:graphicFrame>
        <p:nvGraphicFramePr>
          <p:cNvPr id="8197" name="Object 5"/>
          <p:cNvGraphicFramePr>
            <a:graphicFrameLocks noChangeAspect="1"/>
          </p:cNvGraphicFramePr>
          <p:nvPr/>
        </p:nvGraphicFramePr>
        <p:xfrm>
          <a:off x="657225" y="3505200"/>
          <a:ext cx="1476375" cy="631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61" name="Equation" r:id="rId20" imgW="1066800" imgH="457200" progId="Equation.DSMT4">
                  <p:embed/>
                </p:oleObj>
              </mc:Choice>
              <mc:Fallback>
                <p:oleObj name="Equation" r:id="rId20" imgW="1066800" imgH="4572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7225" y="3505200"/>
                        <a:ext cx="1476375" cy="631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67D967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485812" y="2591944"/>
            <a:ext cx="20176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(optionally, blur first)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3" grpId="0"/>
      <p:bldP spid="8204" grpId="0"/>
      <p:bldP spid="8205" grpId="0"/>
      <p:bldP spid="8210" grpId="0"/>
      <p:bldP spid="8211" grpId="0"/>
      <p:bldP spid="8212" grpId="0"/>
      <p:bldP spid="8216" grpId="0"/>
      <p:bldP spid="8217" grpId="0"/>
      <p:bldP spid="8218" grpId="0"/>
      <p:bldP spid="8220" grpId="0"/>
      <p:bldP spid="8221" grpId="0"/>
      <p:bldP spid="822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latin typeface="Arial" pitchFamily="34" charset="0"/>
              </a:rPr>
              <a:t>So far: can localize in x-y, but not scale</a:t>
            </a:r>
            <a:endParaRPr lang="en-US" sz="2000" dirty="0" smtClean="0">
              <a:latin typeface="Arial" pitchFamily="34" charset="0"/>
            </a:endParaRPr>
          </a:p>
        </p:txBody>
      </p:sp>
      <p:pic>
        <p:nvPicPr>
          <p:cNvPr id="38915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3028" t="6926" r="9505" b="10374"/>
          <a:stretch>
            <a:fillRect/>
          </a:stretch>
        </p:blipFill>
        <p:spPr>
          <a:xfrm>
            <a:off x="1219200" y="1295400"/>
            <a:ext cx="6553200" cy="5259388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Automatic Scale Selection</a:t>
            </a:r>
            <a:endParaRPr lang="de-CH" smtClean="0"/>
          </a:p>
        </p:txBody>
      </p:sp>
      <p:sp>
        <p:nvSpPr>
          <p:cNvPr id="922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K. Grauman, B. Leibe</a:t>
            </a:r>
          </a:p>
        </p:txBody>
      </p:sp>
      <p:pic>
        <p:nvPicPr>
          <p:cNvPr id="3994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2988" y="1439863"/>
            <a:ext cx="3313112" cy="264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65738" y="1476375"/>
            <a:ext cx="261937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2" name="Rectangle 5"/>
          <p:cNvSpPr>
            <a:spLocks noChangeArrowheads="1"/>
          </p:cNvSpPr>
          <p:nvPr/>
        </p:nvSpPr>
        <p:spPr bwMode="auto">
          <a:xfrm>
            <a:off x="1871663" y="2052638"/>
            <a:ext cx="215900" cy="215900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39943" name="Rectangle 6"/>
          <p:cNvSpPr>
            <a:spLocks noChangeArrowheads="1"/>
          </p:cNvSpPr>
          <p:nvPr/>
        </p:nvSpPr>
        <p:spPr bwMode="auto">
          <a:xfrm>
            <a:off x="5651500" y="1728788"/>
            <a:ext cx="396875" cy="395287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grpSp>
        <p:nvGrpSpPr>
          <p:cNvPr id="39944" name="Group 7"/>
          <p:cNvGrpSpPr>
            <a:grpSpLocks/>
          </p:cNvGrpSpPr>
          <p:nvPr/>
        </p:nvGrpSpPr>
        <p:grpSpPr bwMode="auto">
          <a:xfrm>
            <a:off x="5821363" y="1881188"/>
            <a:ext cx="73025" cy="73025"/>
            <a:chOff x="1292" y="2205"/>
            <a:chExt cx="46" cy="46"/>
          </a:xfrm>
        </p:grpSpPr>
        <p:sp>
          <p:nvSpPr>
            <p:cNvPr id="39952" name="Line 8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953" name="Line 9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9945" name="Group 10"/>
          <p:cNvGrpSpPr>
            <a:grpSpLocks/>
          </p:cNvGrpSpPr>
          <p:nvPr/>
        </p:nvGrpSpPr>
        <p:grpSpPr bwMode="auto">
          <a:xfrm>
            <a:off x="1943100" y="2124075"/>
            <a:ext cx="73025" cy="73025"/>
            <a:chOff x="1292" y="2205"/>
            <a:chExt cx="46" cy="46"/>
          </a:xfrm>
        </p:grpSpPr>
        <p:sp>
          <p:nvSpPr>
            <p:cNvPr id="39950" name="Line 11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951" name="Line 12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9946" name="Line 13"/>
          <p:cNvSpPr>
            <a:spLocks noChangeShapeType="1"/>
          </p:cNvSpPr>
          <p:nvPr/>
        </p:nvSpPr>
        <p:spPr bwMode="auto">
          <a:xfrm>
            <a:off x="1979613" y="2303463"/>
            <a:ext cx="1116012" cy="2089150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9947" name="Line 14"/>
          <p:cNvSpPr>
            <a:spLocks noChangeShapeType="1"/>
          </p:cNvSpPr>
          <p:nvPr/>
        </p:nvSpPr>
        <p:spPr bwMode="auto">
          <a:xfrm flipH="1">
            <a:off x="5616575" y="2160588"/>
            <a:ext cx="250825" cy="2268537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39948" name="Object 2"/>
          <p:cNvGraphicFramePr>
            <a:graphicFrameLocks noChangeAspect="1"/>
          </p:cNvGraphicFramePr>
          <p:nvPr/>
        </p:nvGraphicFramePr>
        <p:xfrm>
          <a:off x="3008313" y="4433888"/>
          <a:ext cx="3498850" cy="398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77" name="Equation" r:id="rId6" imgW="2120900" imgH="241300" progId="Equation.3">
                  <p:embed/>
                </p:oleObj>
              </mc:Choice>
              <mc:Fallback>
                <p:oleObj name="Equation" r:id="rId6" imgW="2120900" imgH="2413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8313" y="4433888"/>
                        <a:ext cx="3498850" cy="3984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949" name="Text Box 16"/>
          <p:cNvSpPr txBox="1">
            <a:spLocks noChangeArrowheads="1"/>
          </p:cNvSpPr>
          <p:nvPr/>
        </p:nvSpPr>
        <p:spPr bwMode="auto">
          <a:xfrm>
            <a:off x="539750" y="5124450"/>
            <a:ext cx="8137525" cy="8302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sz="2400"/>
              <a:t/>
            </a:r>
            <a:br>
              <a:rPr lang="pl-PL" sz="2400"/>
            </a:br>
            <a:r>
              <a:rPr lang="pl-PL" sz="2400"/>
              <a:t>How to find corresponding patch sizes?</a:t>
            </a:r>
            <a:endParaRPr lang="en-US" sz="2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Custom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17365D"/>
      </a:hlink>
      <a:folHlink>
        <a:srgbClr val="17365D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Оформление по умолчанию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00CC99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Times New Roman"/>
        <a:ea typeface="ヒラギノ明朝 ProN W3"/>
        <a:cs typeface="ヒラギノ明朝 ProN W3"/>
      </a:majorFont>
      <a:minorFont>
        <a:latin typeface="Times New Roman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CC99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ヒラギノ明朝 ProN W3" charset="0"/>
            <a:cs typeface="ヒラギノ明朝 ProN W3" charset="0"/>
            <a:sym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CC99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ヒラギノ明朝 ProN W3" charset="0"/>
            <a:cs typeface="ヒラギノ明朝 ProN W3" charset="0"/>
            <a:sym typeface="Times New Roman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36588</TotalTime>
  <Words>1563</Words>
  <Application>Microsoft Office PowerPoint</Application>
  <PresentationFormat>On-screen Show (4:3)</PresentationFormat>
  <Paragraphs>381</Paragraphs>
  <Slides>64</Slides>
  <Notes>24</Notes>
  <HiddenSlides>26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64</vt:i4>
      </vt:variant>
    </vt:vector>
  </HeadingPairs>
  <TitlesOfParts>
    <vt:vector size="85" baseType="lpstr">
      <vt:lpstr>Arial Unicode MS</vt:lpstr>
      <vt:lpstr>Arial</vt:lpstr>
      <vt:lpstr>AvantGarde Bk BT</vt:lpstr>
      <vt:lpstr>Calibri</vt:lpstr>
      <vt:lpstr>Cambria Math</vt:lpstr>
      <vt:lpstr>StarSymbol</vt:lpstr>
      <vt:lpstr>Symbol</vt:lpstr>
      <vt:lpstr>Tahoma</vt:lpstr>
      <vt:lpstr>Times New Roman</vt:lpstr>
      <vt:lpstr>Trebuchet MS</vt:lpstr>
      <vt:lpstr>Wingdings</vt:lpstr>
      <vt:lpstr>ZapfDingbats</vt:lpstr>
      <vt:lpstr>ヒラギノ明朝 ProN W3</vt:lpstr>
      <vt:lpstr>ヒラギノ明朝 ProN W6</vt:lpstr>
      <vt:lpstr>Office Theme</vt:lpstr>
      <vt:lpstr>1_Office Theme</vt:lpstr>
      <vt:lpstr>Оформление по умолчанию</vt:lpstr>
      <vt:lpstr>2_Office Theme</vt:lpstr>
      <vt:lpstr>Blank Presentation</vt:lpstr>
      <vt:lpstr>Equation</vt:lpstr>
      <vt:lpstr>Microsoft Equation 3.0</vt:lpstr>
      <vt:lpstr>Local Image Features</vt:lpstr>
      <vt:lpstr>PowerPoint Presentation</vt:lpstr>
      <vt:lpstr>PowerPoint Presentation</vt:lpstr>
      <vt:lpstr>This section: correspondence and alignment</vt:lpstr>
      <vt:lpstr>Overview of Keypoint Matching</vt:lpstr>
      <vt:lpstr>Review: Harris corner detector</vt:lpstr>
      <vt:lpstr>Harris Detector [Harris88]</vt:lpstr>
      <vt:lpstr>So far: can localize in x-y, but not scale</vt:lpstr>
      <vt:lpstr>Automatic Scale Selection</vt:lpstr>
      <vt:lpstr>Automatic Scale Selection</vt:lpstr>
      <vt:lpstr>Automatic Scale Selection</vt:lpstr>
      <vt:lpstr>Automatic Scale Selection</vt:lpstr>
      <vt:lpstr>Automatic Scale Selection</vt:lpstr>
      <vt:lpstr>Automatic Scale Selection</vt:lpstr>
      <vt:lpstr>Automatic Scale Selection</vt:lpstr>
      <vt:lpstr>What Is A Useful Signature Function?</vt:lpstr>
      <vt:lpstr>Difference-of-Gaussian (DoG)</vt:lpstr>
      <vt:lpstr>DoG – Efficient Computation</vt:lpstr>
      <vt:lpstr>Find local maxima in position-scale space of Difference-of-Gaussian</vt:lpstr>
      <vt:lpstr>Results: Difference-of-Gaussian</vt:lpstr>
      <vt:lpstr>Orientation Normalization</vt:lpstr>
      <vt:lpstr>Harris-Laplace [Mikolajczyk ‘01]</vt:lpstr>
      <vt:lpstr>Harris-Laplace [Mikolajczyk ‘01]</vt:lpstr>
      <vt:lpstr>Maximally Stable Extremal Regions [Matas ‘02]</vt:lpstr>
      <vt:lpstr>Example Results: MSER</vt:lpstr>
      <vt:lpstr>Comparison</vt:lpstr>
      <vt:lpstr>Available at a web site near you…</vt:lpstr>
      <vt:lpstr>Local features: main components</vt:lpstr>
      <vt:lpstr>Image representations</vt:lpstr>
      <vt:lpstr>Image Representations: Histograms</vt:lpstr>
      <vt:lpstr>Image Representations: Histograms</vt:lpstr>
      <vt:lpstr>Image Representations: Histograms</vt:lpstr>
      <vt:lpstr>Computing histogram distance</vt:lpstr>
      <vt:lpstr>Histograms: Implementation issues</vt:lpstr>
      <vt:lpstr>What kind of things do we compute histograms of?</vt:lpstr>
      <vt:lpstr>What kind of things do we compute histograms of?</vt:lpstr>
      <vt:lpstr>SIFT vector formation</vt:lpstr>
      <vt:lpstr>SIFT vector formation</vt:lpstr>
      <vt:lpstr>Ensure smoothness</vt:lpstr>
      <vt:lpstr>Reduce effect of illumination</vt:lpstr>
      <vt:lpstr>Local Descriptors: SURF</vt:lpstr>
      <vt:lpstr>PowerPoint Presentation</vt:lpstr>
      <vt:lpstr>Shape Context Descriptor</vt:lpstr>
      <vt:lpstr>PowerPoint Presentation</vt:lpstr>
      <vt:lpstr>Self-similarity Descriptor</vt:lpstr>
      <vt:lpstr>Self-similarity Descriptor</vt:lpstr>
      <vt:lpstr>Self-similarity Descriptor</vt:lpstr>
      <vt:lpstr>Learning Local Image Descriptors, Winder and Brown, 2007</vt:lpstr>
      <vt:lpstr>Right features depend on what you want to know</vt:lpstr>
      <vt:lpstr>Local Descriptors</vt:lpstr>
      <vt:lpstr>Local features: main components</vt:lpstr>
      <vt:lpstr>Matching</vt:lpstr>
      <vt:lpstr>PowerPoint Presentation</vt:lpstr>
      <vt:lpstr>Nearest Neighbor Distance Ratio</vt:lpstr>
      <vt:lpstr>Matching Local Features</vt:lpstr>
      <vt:lpstr>SIFT Repeatability</vt:lpstr>
      <vt:lpstr>SIFT Repeatability</vt:lpstr>
      <vt:lpstr>SIFT Repeatability</vt:lpstr>
      <vt:lpstr>SIFT Repeatability</vt:lpstr>
      <vt:lpstr>Choosing a detector</vt:lpstr>
      <vt:lpstr>Comparison of Keypoint Detectors</vt:lpstr>
      <vt:lpstr>Choosing a descriptor</vt:lpstr>
      <vt:lpstr>Things to remember</vt:lpstr>
      <vt:lpstr>Next time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Derek Hoiem</dc:creator>
  <cp:lastModifiedBy>James</cp:lastModifiedBy>
  <cp:revision>138</cp:revision>
  <dcterms:created xsi:type="dcterms:W3CDTF">2009-12-16T02:55:56Z</dcterms:created>
  <dcterms:modified xsi:type="dcterms:W3CDTF">2016-09-12T16:58:41Z</dcterms:modified>
</cp:coreProperties>
</file>