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9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10.xml" ContentType="application/vnd.openxmlformats-officedocument.theme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11.xml" ContentType="application/vnd.openxmlformats-officedocument.theme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theme/theme12.xml" ContentType="application/vnd.openxmlformats-officedocument.theme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1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62" r:id="rId2"/>
    <p:sldMasterId id="2147483674" r:id="rId3"/>
    <p:sldMasterId id="2147483698" r:id="rId4"/>
    <p:sldMasterId id="2147483710" r:id="rId5"/>
    <p:sldMasterId id="2147483722" r:id="rId6"/>
    <p:sldMasterId id="2147483734" r:id="rId7"/>
    <p:sldMasterId id="2147483893" r:id="rId8"/>
    <p:sldMasterId id="2147484241" r:id="rId9"/>
    <p:sldMasterId id="2147484254" r:id="rId10"/>
    <p:sldMasterId id="2147484267" r:id="rId11"/>
    <p:sldMasterId id="2147484280" r:id="rId12"/>
    <p:sldMasterId id="2147484755" r:id="rId13"/>
  </p:sldMasterIdLst>
  <p:notesMasterIdLst>
    <p:notesMasterId r:id="rId90"/>
  </p:notesMasterIdLst>
  <p:handoutMasterIdLst>
    <p:handoutMasterId r:id="rId91"/>
  </p:handoutMasterIdLst>
  <p:sldIdLst>
    <p:sldId id="972" r:id="rId14"/>
    <p:sldId id="973" r:id="rId15"/>
    <p:sldId id="874" r:id="rId16"/>
    <p:sldId id="875" r:id="rId17"/>
    <p:sldId id="876" r:id="rId18"/>
    <p:sldId id="879" r:id="rId19"/>
    <p:sldId id="888" r:id="rId20"/>
    <p:sldId id="877" r:id="rId21"/>
    <p:sldId id="880" r:id="rId22"/>
    <p:sldId id="881" r:id="rId23"/>
    <p:sldId id="882" r:id="rId24"/>
    <p:sldId id="887" r:id="rId25"/>
    <p:sldId id="830" r:id="rId26"/>
    <p:sldId id="864" r:id="rId27"/>
    <p:sldId id="833" r:id="rId28"/>
    <p:sldId id="865" r:id="rId29"/>
    <p:sldId id="866" r:id="rId30"/>
    <p:sldId id="869" r:id="rId31"/>
    <p:sldId id="872" r:id="rId32"/>
    <p:sldId id="836" r:id="rId33"/>
    <p:sldId id="835" r:id="rId34"/>
    <p:sldId id="843" r:id="rId35"/>
    <p:sldId id="859" r:id="rId36"/>
    <p:sldId id="837" r:id="rId37"/>
    <p:sldId id="849" r:id="rId38"/>
    <p:sldId id="892" r:id="rId39"/>
    <p:sldId id="891" r:id="rId40"/>
    <p:sldId id="890" r:id="rId41"/>
    <p:sldId id="860" r:id="rId42"/>
    <p:sldId id="894" r:id="rId43"/>
    <p:sldId id="847" r:id="rId44"/>
    <p:sldId id="846" r:id="rId45"/>
    <p:sldId id="848" r:id="rId46"/>
    <p:sldId id="839" r:id="rId47"/>
    <p:sldId id="870" r:id="rId48"/>
    <p:sldId id="840" r:id="rId49"/>
    <p:sldId id="842" r:id="rId50"/>
    <p:sldId id="841" r:id="rId51"/>
    <p:sldId id="851" r:id="rId52"/>
    <p:sldId id="821" r:id="rId53"/>
    <p:sldId id="822" r:id="rId54"/>
    <p:sldId id="765" r:id="rId55"/>
    <p:sldId id="823" r:id="rId56"/>
    <p:sldId id="868" r:id="rId57"/>
    <p:sldId id="889" r:id="rId58"/>
    <p:sldId id="768" r:id="rId59"/>
    <p:sldId id="769" r:id="rId60"/>
    <p:sldId id="770" r:id="rId61"/>
    <p:sldId id="771" r:id="rId62"/>
    <p:sldId id="772" r:id="rId63"/>
    <p:sldId id="803" r:id="rId64"/>
    <p:sldId id="774" r:id="rId65"/>
    <p:sldId id="825" r:id="rId66"/>
    <p:sldId id="863" r:id="rId67"/>
    <p:sldId id="775" r:id="rId68"/>
    <p:sldId id="951" r:id="rId69"/>
    <p:sldId id="952" r:id="rId70"/>
    <p:sldId id="953" r:id="rId71"/>
    <p:sldId id="954" r:id="rId72"/>
    <p:sldId id="955" r:id="rId73"/>
    <p:sldId id="956" r:id="rId74"/>
    <p:sldId id="957" r:id="rId75"/>
    <p:sldId id="958" r:id="rId76"/>
    <p:sldId id="959" r:id="rId77"/>
    <p:sldId id="960" r:id="rId78"/>
    <p:sldId id="961" r:id="rId79"/>
    <p:sldId id="962" r:id="rId80"/>
    <p:sldId id="963" r:id="rId81"/>
    <p:sldId id="964" r:id="rId82"/>
    <p:sldId id="965" r:id="rId83"/>
    <p:sldId id="966" r:id="rId84"/>
    <p:sldId id="967" r:id="rId85"/>
    <p:sldId id="968" r:id="rId86"/>
    <p:sldId id="969" r:id="rId87"/>
    <p:sldId id="970" r:id="rId88"/>
    <p:sldId id="971" r:id="rId89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9797"/>
    <a:srgbClr val="00FF00"/>
    <a:srgbClr val="969696"/>
    <a:srgbClr val="4D4D4D"/>
    <a:srgbClr val="B2B2B2"/>
    <a:srgbClr val="808080"/>
    <a:srgbClr val="C0C0C0"/>
    <a:srgbClr val="292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9" autoAdjust="0"/>
    <p:restoredTop sz="86123" autoAdjust="0"/>
  </p:normalViewPr>
  <p:slideViewPr>
    <p:cSldViewPr>
      <p:cViewPr varScale="1">
        <p:scale>
          <a:sx n="114" d="100"/>
          <a:sy n="114" d="100"/>
        </p:scale>
        <p:origin x="1072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slide" Target="slides/slide29.xml"/><Relationship Id="rId47" Type="http://schemas.openxmlformats.org/officeDocument/2006/relationships/slide" Target="slides/slide34.xml"/><Relationship Id="rId50" Type="http://schemas.openxmlformats.org/officeDocument/2006/relationships/slide" Target="slides/slide37.xml"/><Relationship Id="rId55" Type="http://schemas.openxmlformats.org/officeDocument/2006/relationships/slide" Target="slides/slide42.xml"/><Relationship Id="rId63" Type="http://schemas.openxmlformats.org/officeDocument/2006/relationships/slide" Target="slides/slide50.xml"/><Relationship Id="rId68" Type="http://schemas.openxmlformats.org/officeDocument/2006/relationships/slide" Target="slides/slide55.xml"/><Relationship Id="rId76" Type="http://schemas.openxmlformats.org/officeDocument/2006/relationships/slide" Target="slides/slide63.xml"/><Relationship Id="rId84" Type="http://schemas.openxmlformats.org/officeDocument/2006/relationships/slide" Target="slides/slide71.xml"/><Relationship Id="rId89" Type="http://schemas.openxmlformats.org/officeDocument/2006/relationships/slide" Target="slides/slide76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8.xml"/><Relationship Id="rId9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9" Type="http://schemas.openxmlformats.org/officeDocument/2006/relationships/slide" Target="slides/slide1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slide" Target="slides/slide32.xml"/><Relationship Id="rId53" Type="http://schemas.openxmlformats.org/officeDocument/2006/relationships/slide" Target="slides/slide40.xml"/><Relationship Id="rId58" Type="http://schemas.openxmlformats.org/officeDocument/2006/relationships/slide" Target="slides/slide45.xml"/><Relationship Id="rId66" Type="http://schemas.openxmlformats.org/officeDocument/2006/relationships/slide" Target="slides/slide53.xml"/><Relationship Id="rId74" Type="http://schemas.openxmlformats.org/officeDocument/2006/relationships/slide" Target="slides/slide61.xml"/><Relationship Id="rId79" Type="http://schemas.openxmlformats.org/officeDocument/2006/relationships/slide" Target="slides/slide66.xml"/><Relationship Id="rId87" Type="http://schemas.openxmlformats.org/officeDocument/2006/relationships/slide" Target="slides/slide74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8.xml"/><Relationship Id="rId82" Type="http://schemas.openxmlformats.org/officeDocument/2006/relationships/slide" Target="slides/slide69.xml"/><Relationship Id="rId90" Type="http://schemas.openxmlformats.org/officeDocument/2006/relationships/notesMaster" Target="notesMasters/notesMaster1.xml"/><Relationship Id="rId95" Type="http://schemas.openxmlformats.org/officeDocument/2006/relationships/tableStyles" Target="tableStyles.xml"/><Relationship Id="rId19" Type="http://schemas.openxmlformats.org/officeDocument/2006/relationships/slide" Target="slides/slide6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slide" Target="slides/slide30.xml"/><Relationship Id="rId48" Type="http://schemas.openxmlformats.org/officeDocument/2006/relationships/slide" Target="slides/slide35.xml"/><Relationship Id="rId56" Type="http://schemas.openxmlformats.org/officeDocument/2006/relationships/slide" Target="slides/slide43.xml"/><Relationship Id="rId64" Type="http://schemas.openxmlformats.org/officeDocument/2006/relationships/slide" Target="slides/slide51.xml"/><Relationship Id="rId69" Type="http://schemas.openxmlformats.org/officeDocument/2006/relationships/slide" Target="slides/slide56.xml"/><Relationship Id="rId77" Type="http://schemas.openxmlformats.org/officeDocument/2006/relationships/slide" Target="slides/slide64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8.xml"/><Relationship Id="rId72" Type="http://schemas.openxmlformats.org/officeDocument/2006/relationships/slide" Target="slides/slide59.xml"/><Relationship Id="rId80" Type="http://schemas.openxmlformats.org/officeDocument/2006/relationships/slide" Target="slides/slide67.xml"/><Relationship Id="rId85" Type="http://schemas.openxmlformats.org/officeDocument/2006/relationships/slide" Target="slides/slide72.xml"/><Relationship Id="rId9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slide" Target="slides/slide33.xml"/><Relationship Id="rId59" Type="http://schemas.openxmlformats.org/officeDocument/2006/relationships/slide" Target="slides/slide46.xml"/><Relationship Id="rId67" Type="http://schemas.openxmlformats.org/officeDocument/2006/relationships/slide" Target="slides/slide54.xml"/><Relationship Id="rId20" Type="http://schemas.openxmlformats.org/officeDocument/2006/relationships/slide" Target="slides/slide7.xml"/><Relationship Id="rId41" Type="http://schemas.openxmlformats.org/officeDocument/2006/relationships/slide" Target="slides/slide28.xml"/><Relationship Id="rId54" Type="http://schemas.openxmlformats.org/officeDocument/2006/relationships/slide" Target="slides/slide41.xml"/><Relationship Id="rId62" Type="http://schemas.openxmlformats.org/officeDocument/2006/relationships/slide" Target="slides/slide49.xml"/><Relationship Id="rId70" Type="http://schemas.openxmlformats.org/officeDocument/2006/relationships/slide" Target="slides/slide57.xml"/><Relationship Id="rId75" Type="http://schemas.openxmlformats.org/officeDocument/2006/relationships/slide" Target="slides/slide62.xml"/><Relationship Id="rId83" Type="http://schemas.openxmlformats.org/officeDocument/2006/relationships/slide" Target="slides/slide70.xml"/><Relationship Id="rId88" Type="http://schemas.openxmlformats.org/officeDocument/2006/relationships/slide" Target="slides/slide75.xml"/><Relationship Id="rId9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49" Type="http://schemas.openxmlformats.org/officeDocument/2006/relationships/slide" Target="slides/slide36.xml"/><Relationship Id="rId57" Type="http://schemas.openxmlformats.org/officeDocument/2006/relationships/slide" Target="slides/slide44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8.xml"/><Relationship Id="rId44" Type="http://schemas.openxmlformats.org/officeDocument/2006/relationships/slide" Target="slides/slide31.xml"/><Relationship Id="rId52" Type="http://schemas.openxmlformats.org/officeDocument/2006/relationships/slide" Target="slides/slide39.xml"/><Relationship Id="rId60" Type="http://schemas.openxmlformats.org/officeDocument/2006/relationships/slide" Target="slides/slide47.xml"/><Relationship Id="rId65" Type="http://schemas.openxmlformats.org/officeDocument/2006/relationships/slide" Target="slides/slide52.xml"/><Relationship Id="rId73" Type="http://schemas.openxmlformats.org/officeDocument/2006/relationships/slide" Target="slides/slide60.xml"/><Relationship Id="rId78" Type="http://schemas.openxmlformats.org/officeDocument/2006/relationships/slide" Target="slides/slide65.xml"/><Relationship Id="rId81" Type="http://schemas.openxmlformats.org/officeDocument/2006/relationships/slide" Target="slides/slide68.xml"/><Relationship Id="rId86" Type="http://schemas.openxmlformats.org/officeDocument/2006/relationships/slide" Target="slides/slide73.xml"/><Relationship Id="rId9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0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0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7.wmf"/><Relationship Id="rId1" Type="http://schemas.openxmlformats.org/officeDocument/2006/relationships/image" Target="../media/image30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8.wmf"/><Relationship Id="rId1" Type="http://schemas.openxmlformats.org/officeDocument/2006/relationships/image" Target="../media/image30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4" Type="http://schemas.openxmlformats.org/officeDocument/2006/relationships/image" Target="../media/image45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40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image" Target="../media/image53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png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png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Relationship Id="rId4" Type="http://schemas.openxmlformats.org/officeDocument/2006/relationships/image" Target="../media/image60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w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81.wmf"/><Relationship Id="rId1" Type="http://schemas.openxmlformats.org/officeDocument/2006/relationships/image" Target="../media/image80.w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86.wmf"/><Relationship Id="rId1" Type="http://schemas.openxmlformats.org/officeDocument/2006/relationships/image" Target="../media/image85.w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88.wmf"/><Relationship Id="rId1" Type="http://schemas.openxmlformats.org/officeDocument/2006/relationships/image" Target="../media/image87.w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90.wmf"/><Relationship Id="rId1" Type="http://schemas.openxmlformats.org/officeDocument/2006/relationships/image" Target="../media/image8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rawings/_rels/vmlDrawing30.vml.rels><?xml version="1.0" encoding="UTF-8" standalone="yes"?>
<Relationships xmlns="http://schemas.openxmlformats.org/package/2006/relationships"><Relationship Id="rId2" Type="http://schemas.openxmlformats.org/officeDocument/2006/relationships/image" Target="../media/image93.wmf"/><Relationship Id="rId1" Type="http://schemas.openxmlformats.org/officeDocument/2006/relationships/image" Target="../media/image92.wmf"/></Relationships>
</file>

<file path=ppt/drawings/_rels/vmlDrawing3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5.wmf"/><Relationship Id="rId1" Type="http://schemas.openxmlformats.org/officeDocument/2006/relationships/image" Target="../media/image94.w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2.w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/>
            </a:lvl1pPr>
          </a:lstStyle>
          <a:p>
            <a:pPr>
              <a:defRPr/>
            </a:pPr>
            <a:fld id="{E5FAC2EE-27A1-4A61-BCFE-AE8D54DBE4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2666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6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/>
            </a:lvl1pPr>
          </a:lstStyle>
          <a:p>
            <a:pPr>
              <a:defRPr/>
            </a:pPr>
            <a:fld id="{7FC4744C-B88A-4DFA-B3AD-A8B4200667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74178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18A2D3E-86BF-40E2-86FA-DF15CB00F7D8}" type="slidenum">
              <a:rPr lang="en-US" altLang="en-US" smtClean="0"/>
              <a:pPr>
                <a:spcBef>
                  <a:spcPct val="0"/>
                </a:spcBef>
              </a:pPr>
              <a:t>5</a:t>
            </a:fld>
            <a:endParaRPr lang="en-US" altLang="en-US" smtClean="0"/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741420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65AFF7E-24CA-4348-8132-B3E05F963ED2}" type="slidenum">
              <a:rPr lang="en-US" altLang="en-US" smtClean="0"/>
              <a:pPr>
                <a:spcBef>
                  <a:spcPct val="0"/>
                </a:spcBef>
              </a:pPr>
              <a:t>21</a:t>
            </a:fld>
            <a:endParaRPr lang="en-US" altLang="en-US" smtClean="0"/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888330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ECC8244-BCDB-4884-92AB-339D790B14DE}" type="slidenum">
              <a:rPr lang="en-US" altLang="en-US" smtClean="0"/>
              <a:pPr>
                <a:spcBef>
                  <a:spcPct val="0"/>
                </a:spcBef>
              </a:pPr>
              <a:t>22</a:t>
            </a:fld>
            <a:endParaRPr lang="en-US" altLang="en-US" smtClean="0"/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2538" y="717550"/>
            <a:ext cx="4779962" cy="3584575"/>
          </a:xfrm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616744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980BCC3-5514-4903-A61A-18BF5179387E}" type="slidenum">
              <a:rPr lang="en-US" altLang="en-US" smtClean="0"/>
              <a:pPr>
                <a:spcBef>
                  <a:spcPct val="0"/>
                </a:spcBef>
              </a:pPr>
              <a:t>23</a:t>
            </a:fld>
            <a:endParaRPr lang="en-US" altLang="en-US" smtClean="0"/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2538" y="717550"/>
            <a:ext cx="4779962" cy="3584575"/>
          </a:xfrm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582730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A0DDDB0-5689-4EFA-8D6E-C68E6F6D880F}" type="slidenum">
              <a:rPr lang="en-US" altLang="en-US" smtClean="0"/>
              <a:pPr>
                <a:spcBef>
                  <a:spcPct val="0"/>
                </a:spcBef>
              </a:pPr>
              <a:t>24</a:t>
            </a:fld>
            <a:endParaRPr lang="en-US" altLang="en-US" smtClean="0"/>
          </a:p>
        </p:txBody>
      </p:sp>
      <p:sp>
        <p:nvSpPr>
          <p:cNvPr id="175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2538" y="717550"/>
            <a:ext cx="4779962" cy="3584575"/>
          </a:xfrm>
          <a:ln/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247005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7427500-7036-4469-9954-A20372ECD716}" type="slidenum">
              <a:rPr lang="en-US" altLang="en-US" smtClean="0"/>
              <a:pPr>
                <a:spcBef>
                  <a:spcPct val="0"/>
                </a:spcBef>
              </a:pPr>
              <a:t>25</a:t>
            </a:fld>
            <a:endParaRPr lang="en-US" altLang="en-US" smtClean="0"/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2538" y="717550"/>
            <a:ext cx="4779962" cy="3584575"/>
          </a:xfrm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654164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1CAFE43-C182-4FEF-A272-CA0FA226CF52}" type="slidenum">
              <a:rPr lang="en-US" altLang="en-US" smtClean="0"/>
              <a:pPr>
                <a:spcBef>
                  <a:spcPct val="0"/>
                </a:spcBef>
              </a:pPr>
              <a:t>26</a:t>
            </a:fld>
            <a:endParaRPr lang="en-US" altLang="en-US" smtClean="0"/>
          </a:p>
        </p:txBody>
      </p:sp>
      <p:sp>
        <p:nvSpPr>
          <p:cNvPr id="179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2538" y="717550"/>
            <a:ext cx="4779962" cy="3584575"/>
          </a:xfrm>
          <a:ln/>
        </p:spPr>
      </p:sp>
      <p:sp>
        <p:nvSpPr>
          <p:cNvPr id="179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65643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C3B057E-7D01-4FC6-90CF-DB2E33B1D0F2}" type="slidenum">
              <a:rPr lang="en-US" altLang="en-US" smtClean="0"/>
              <a:pPr>
                <a:spcBef>
                  <a:spcPct val="0"/>
                </a:spcBef>
              </a:pPr>
              <a:t>27</a:t>
            </a:fld>
            <a:endParaRPr lang="en-US" altLang="en-US" smtClean="0"/>
          </a:p>
        </p:txBody>
      </p:sp>
      <p:sp>
        <p:nvSpPr>
          <p:cNvPr id="181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2538" y="717550"/>
            <a:ext cx="4779962" cy="3584575"/>
          </a:xfrm>
          <a:ln/>
        </p:spPr>
      </p:sp>
      <p:sp>
        <p:nvSpPr>
          <p:cNvPr id="181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029791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7D7EA23-7968-4BB5-B4A9-741242656CE5}" type="slidenum">
              <a:rPr lang="en-US" altLang="en-US" smtClean="0"/>
              <a:pPr>
                <a:spcBef>
                  <a:spcPct val="0"/>
                </a:spcBef>
              </a:pPr>
              <a:t>29</a:t>
            </a:fld>
            <a:endParaRPr lang="en-US" altLang="en-US" smtClean="0"/>
          </a:p>
        </p:txBody>
      </p:sp>
      <p:sp>
        <p:nvSpPr>
          <p:cNvPr id="184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2538" y="717550"/>
            <a:ext cx="4779962" cy="3584575"/>
          </a:xfrm>
          <a:ln/>
        </p:spPr>
      </p:sp>
      <p:sp>
        <p:nvSpPr>
          <p:cNvPr id="184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/>
              <a:t>Technically a Maclaurin expansion, a special case of Taylor expansion centered at 0.</a:t>
            </a:r>
            <a:endParaRPr lang="ru-RU" altLang="en-US" smtClean="0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mtClean="0"/>
              <a:t>What is the point? Well, now we’re just extrapolating local measurements instead of doing 10s of thousands of computations.</a:t>
            </a:r>
          </a:p>
        </p:txBody>
      </p:sp>
    </p:spTree>
    <p:extLst>
      <p:ext uri="{BB962C8B-B14F-4D97-AF65-F5344CB8AC3E}">
        <p14:creationId xmlns:p14="http://schemas.microsoft.com/office/powerpoint/2010/main" val="14243085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9C4D984-C2D4-4009-B63E-0016E65FF17C}" type="slidenum">
              <a:rPr lang="en-US" altLang="en-US" smtClean="0"/>
              <a:pPr>
                <a:spcBef>
                  <a:spcPct val="0"/>
                </a:spcBef>
              </a:pPr>
              <a:t>30</a:t>
            </a:fld>
            <a:endParaRPr lang="en-US" altLang="en-US" smtClean="0"/>
          </a:p>
        </p:txBody>
      </p:sp>
      <p:sp>
        <p:nvSpPr>
          <p:cNvPr id="186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2538" y="717550"/>
            <a:ext cx="4779962" cy="3584575"/>
          </a:xfrm>
          <a:ln/>
        </p:spPr>
      </p:sp>
      <p:sp>
        <p:nvSpPr>
          <p:cNvPr id="186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/>
              <a:t>Technically a Maclaurin expansion, a special case of Taylor expansion centered at 0.</a:t>
            </a:r>
            <a:endParaRPr lang="ru-RU" altLang="en-US" smtClean="0">
              <a:cs typeface="Times New Roman" panose="02020603050405020304" pitchFamily="18" charset="0"/>
            </a:endParaRPr>
          </a:p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41555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901DD46-C9D2-4BD0-B98D-9BC5F5D21B9E}" type="slidenum">
              <a:rPr lang="en-US" altLang="en-US" smtClean="0"/>
              <a:pPr>
                <a:spcBef>
                  <a:spcPct val="0"/>
                </a:spcBef>
              </a:pPr>
              <a:t>31</a:t>
            </a:fld>
            <a:endParaRPr lang="en-US" altLang="en-US" smtClean="0"/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2538" y="717550"/>
            <a:ext cx="4779962" cy="3584575"/>
          </a:xfrm>
          <a:ln/>
        </p:spPr>
      </p:sp>
      <p:sp>
        <p:nvSpPr>
          <p:cNvPr id="188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31237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8F9EFB5-D6FB-468E-8A75-3EC376879A66}" type="slidenum">
              <a:rPr lang="en-US" altLang="en-US" smtClean="0"/>
              <a:pPr>
                <a:spcBef>
                  <a:spcPct val="0"/>
                </a:spcBef>
              </a:pPr>
              <a:t>7</a:t>
            </a:fld>
            <a:endParaRPr lang="en-US" altLang="en-US" smtClean="0"/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2538" y="717550"/>
            <a:ext cx="4779962" cy="3584575"/>
          </a:xfrm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481698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2BE80EA-0904-4491-99CF-CB7586D159E5}" type="slidenum">
              <a:rPr lang="en-US" altLang="en-US" smtClean="0"/>
              <a:pPr>
                <a:spcBef>
                  <a:spcPct val="0"/>
                </a:spcBef>
              </a:pPr>
              <a:t>32</a:t>
            </a:fld>
            <a:endParaRPr lang="en-US" altLang="en-US" smtClean="0"/>
          </a:p>
        </p:txBody>
      </p:sp>
      <p:sp>
        <p:nvSpPr>
          <p:cNvPr id="190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2538" y="717550"/>
            <a:ext cx="4779962" cy="3584575"/>
          </a:xfrm>
          <a:ln/>
        </p:spPr>
      </p:sp>
      <p:sp>
        <p:nvSpPr>
          <p:cNvPr id="190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297572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40F5EB7-0B08-4A52-9039-6A4505F71029}" type="slidenum">
              <a:rPr lang="en-US" altLang="en-US" smtClean="0"/>
              <a:pPr>
                <a:spcBef>
                  <a:spcPct val="0"/>
                </a:spcBef>
              </a:pPr>
              <a:t>33</a:t>
            </a:fld>
            <a:endParaRPr lang="en-US" altLang="en-US" smtClean="0"/>
          </a:p>
        </p:txBody>
      </p:sp>
      <p:sp>
        <p:nvSpPr>
          <p:cNvPr id="192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2538" y="717550"/>
            <a:ext cx="4779962" cy="3584575"/>
          </a:xfrm>
          <a:ln/>
        </p:spPr>
      </p:sp>
      <p:sp>
        <p:nvSpPr>
          <p:cNvPr id="192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459967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7FBE32A-58B3-4A53-B950-91B2D710C69D}" type="slidenum">
              <a:rPr lang="en-US" altLang="en-US" smtClean="0"/>
              <a:pPr>
                <a:spcBef>
                  <a:spcPct val="0"/>
                </a:spcBef>
              </a:pPr>
              <a:t>34</a:t>
            </a:fld>
            <a:endParaRPr lang="en-US" altLang="en-US" smtClean="0"/>
          </a:p>
        </p:txBody>
      </p:sp>
      <p:sp>
        <p:nvSpPr>
          <p:cNvPr id="194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2538" y="717550"/>
            <a:ext cx="4779962" cy="3584575"/>
          </a:xfrm>
          <a:ln/>
        </p:spPr>
      </p:sp>
      <p:sp>
        <p:nvSpPr>
          <p:cNvPr id="194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480435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B6E38FC-D5B8-401A-8A23-E5304C90A642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35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96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4125" y="717550"/>
            <a:ext cx="4779963" cy="3584575"/>
          </a:xfrm>
          <a:ln/>
        </p:spPr>
      </p:sp>
      <p:sp>
        <p:nvSpPr>
          <p:cNvPr id="196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716403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3325A0C-AB0C-4369-875C-6A62C5FB374E}" type="slidenum">
              <a:rPr lang="en-US" altLang="en-US" smtClean="0"/>
              <a:pPr>
                <a:spcBef>
                  <a:spcPct val="0"/>
                </a:spcBef>
              </a:pPr>
              <a:t>36</a:t>
            </a:fld>
            <a:endParaRPr lang="en-US" altLang="en-US" smtClean="0"/>
          </a:p>
        </p:txBody>
      </p:sp>
      <p:sp>
        <p:nvSpPr>
          <p:cNvPr id="198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725111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955E260-8FE4-4410-8FA4-53AE90B713AA}" type="slidenum">
              <a:rPr lang="en-US" altLang="en-US" smtClean="0"/>
              <a:pPr>
                <a:spcBef>
                  <a:spcPct val="0"/>
                </a:spcBef>
              </a:pPr>
              <a:t>37</a:t>
            </a:fld>
            <a:endParaRPr lang="en-US" altLang="en-US" smtClean="0"/>
          </a:p>
        </p:txBody>
      </p:sp>
      <p:sp>
        <p:nvSpPr>
          <p:cNvPr id="200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26981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ECD2F99-70F0-49C6-9660-C6F020A21C1C}" type="slidenum">
              <a:rPr lang="en-US" altLang="en-US" smtClean="0"/>
              <a:pPr>
                <a:spcBef>
                  <a:spcPct val="0"/>
                </a:spcBef>
              </a:pPr>
              <a:t>38</a:t>
            </a:fld>
            <a:endParaRPr lang="en-US" altLang="en-US" smtClean="0"/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499509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3F8DD5F-0F1F-4E95-A443-4BF7DEDBF4F7}" type="slidenum">
              <a:rPr lang="en-US" altLang="en-US" smtClean="0"/>
              <a:pPr>
                <a:spcBef>
                  <a:spcPct val="0"/>
                </a:spcBef>
              </a:pPr>
              <a:t>39</a:t>
            </a:fld>
            <a:endParaRPr lang="en-US" altLang="en-US" smtClean="0"/>
          </a:p>
        </p:txBody>
      </p:sp>
      <p:sp>
        <p:nvSpPr>
          <p:cNvPr id="204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24466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5B1DE1E-9221-4F37-ABF7-EE61C3A618FB}" type="slidenum">
              <a:rPr lang="en-US" altLang="en-US" smtClean="0"/>
              <a:pPr>
                <a:spcBef>
                  <a:spcPct val="0"/>
                </a:spcBef>
              </a:pPr>
              <a:t>40</a:t>
            </a:fld>
            <a:endParaRPr lang="en-US" altLang="en-US" smtClean="0"/>
          </a:p>
        </p:txBody>
      </p:sp>
      <p:sp>
        <p:nvSpPr>
          <p:cNvPr id="206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37524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CBCCBC9-E878-4A62-BCFF-436766925CF2}" type="slidenum">
              <a:rPr lang="en-US" altLang="en-US" smtClean="0"/>
              <a:pPr>
                <a:spcBef>
                  <a:spcPct val="0"/>
                </a:spcBef>
              </a:pPr>
              <a:t>41</a:t>
            </a:fld>
            <a:endParaRPr lang="en-US" altLang="en-US" smtClean="0"/>
          </a:p>
        </p:txBody>
      </p:sp>
      <p:sp>
        <p:nvSpPr>
          <p:cNvPr id="208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413769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C4A139E-2B8D-4C2D-9508-34C126F8C64D}" type="slidenum">
              <a:rPr lang="en-US" altLang="en-US" smtClean="0"/>
              <a:pPr>
                <a:spcBef>
                  <a:spcPct val="0"/>
                </a:spcBef>
              </a:pPr>
              <a:t>13</a:t>
            </a:fld>
            <a:endParaRPr lang="en-US" altLang="en-US" smtClean="0"/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8870680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EFFAA95-4A94-461C-A546-B9860B6D6AAD}" type="slidenum">
              <a:rPr lang="en-US" altLang="en-US" smtClean="0"/>
              <a:pPr>
                <a:spcBef>
                  <a:spcPct val="0"/>
                </a:spcBef>
              </a:pPr>
              <a:t>42</a:t>
            </a:fld>
            <a:endParaRPr lang="en-US" altLang="en-US" smtClean="0"/>
          </a:p>
        </p:txBody>
      </p:sp>
      <p:sp>
        <p:nvSpPr>
          <p:cNvPr id="210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2538" y="717550"/>
            <a:ext cx="4779962" cy="3584575"/>
          </a:xfrm>
          <a:ln/>
        </p:spPr>
      </p:sp>
      <p:sp>
        <p:nvSpPr>
          <p:cNvPr id="2109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3651859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6CFDA64-71CD-4252-AE2E-A751BA8235F4}" type="slidenum">
              <a:rPr lang="en-US" altLang="en-US" smtClean="0"/>
              <a:pPr>
                <a:spcBef>
                  <a:spcPct val="0"/>
                </a:spcBef>
              </a:pPr>
              <a:t>43</a:t>
            </a:fld>
            <a:endParaRPr lang="en-US" altLang="en-US" smtClean="0"/>
          </a:p>
        </p:txBody>
      </p:sp>
      <p:sp>
        <p:nvSpPr>
          <p:cNvPr id="212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756013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F9E70A1-D62D-47E9-9447-5BE9B8BB6DC1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44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15043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3" tIns="48326" rIns="96653" bIns="48326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0FEA39B-7466-4CD1-B6C4-B92480D92815}" type="slidenum">
              <a:rPr lang="en-US" altLang="en-US" sz="1300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44</a:t>
            </a:fld>
            <a:endParaRPr lang="en-US" altLang="en-US" sz="1300">
              <a:solidFill>
                <a:srgbClr val="000000"/>
              </a:solidFill>
            </a:endParaRPr>
          </a:p>
        </p:txBody>
      </p:sp>
      <p:sp>
        <p:nvSpPr>
          <p:cNvPr id="215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21504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3" tIns="48326" rIns="96653" bIns="48326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3097582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</p:spTree>
    <p:extLst>
      <p:ext uri="{BB962C8B-B14F-4D97-AF65-F5344CB8AC3E}">
        <p14:creationId xmlns:p14="http://schemas.microsoft.com/office/powerpoint/2010/main" val="330150158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709F388-75EB-4B78-AFF4-550237151F7E}" type="slidenum">
              <a:rPr lang="en-US" altLang="en-US" smtClean="0"/>
              <a:pPr>
                <a:spcBef>
                  <a:spcPct val="0"/>
                </a:spcBef>
              </a:pPr>
              <a:t>46</a:t>
            </a:fld>
            <a:endParaRPr lang="en-US" altLang="en-US" smtClean="0"/>
          </a:p>
        </p:txBody>
      </p:sp>
      <p:sp>
        <p:nvSpPr>
          <p:cNvPr id="219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2538" y="717550"/>
            <a:ext cx="4779962" cy="3584575"/>
          </a:xfrm>
          <a:ln/>
        </p:spPr>
      </p:sp>
      <p:sp>
        <p:nvSpPr>
          <p:cNvPr id="219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36160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2A6FB81-C84D-4EFB-9C5C-8595EE12A097}" type="slidenum">
              <a:rPr lang="en-US" altLang="en-US" smtClean="0"/>
              <a:pPr>
                <a:spcBef>
                  <a:spcPct val="0"/>
                </a:spcBef>
              </a:pPr>
              <a:t>47</a:t>
            </a:fld>
            <a:endParaRPr lang="en-US" altLang="en-US" smtClean="0"/>
          </a:p>
        </p:txBody>
      </p:sp>
      <p:sp>
        <p:nvSpPr>
          <p:cNvPr id="221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2538" y="717550"/>
            <a:ext cx="4779962" cy="3584575"/>
          </a:xfrm>
          <a:ln/>
        </p:spPr>
      </p:sp>
      <p:sp>
        <p:nvSpPr>
          <p:cNvPr id="2211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202455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D28B890-896D-4E5E-B929-37E0C506EA10}" type="slidenum">
              <a:rPr lang="en-US" altLang="en-US" smtClean="0"/>
              <a:pPr>
                <a:spcBef>
                  <a:spcPct val="0"/>
                </a:spcBef>
              </a:pPr>
              <a:t>48</a:t>
            </a:fld>
            <a:endParaRPr lang="en-US" altLang="en-US" smtClean="0"/>
          </a:p>
        </p:txBody>
      </p:sp>
      <p:sp>
        <p:nvSpPr>
          <p:cNvPr id="223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2538" y="717550"/>
            <a:ext cx="4779962" cy="3584575"/>
          </a:xfrm>
          <a:ln/>
        </p:spPr>
      </p:sp>
      <p:sp>
        <p:nvSpPr>
          <p:cNvPr id="223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9743327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2473C37-8828-4BC8-B4AE-D91DFB7BCF75}" type="slidenum">
              <a:rPr lang="en-US" altLang="en-US" smtClean="0"/>
              <a:pPr>
                <a:spcBef>
                  <a:spcPct val="0"/>
                </a:spcBef>
              </a:pPr>
              <a:t>49</a:t>
            </a:fld>
            <a:endParaRPr lang="en-US" altLang="en-US" smtClean="0"/>
          </a:p>
        </p:txBody>
      </p:sp>
      <p:sp>
        <p:nvSpPr>
          <p:cNvPr id="225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2538" y="717550"/>
            <a:ext cx="4779962" cy="3584575"/>
          </a:xfrm>
          <a:ln/>
        </p:spPr>
      </p:sp>
      <p:sp>
        <p:nvSpPr>
          <p:cNvPr id="225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6815253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7F1D399-9753-4D61-8C96-08067A5D8DF0}" type="slidenum">
              <a:rPr lang="en-US" altLang="en-US" smtClean="0"/>
              <a:pPr>
                <a:spcBef>
                  <a:spcPct val="0"/>
                </a:spcBef>
              </a:pPr>
              <a:t>50</a:t>
            </a:fld>
            <a:endParaRPr lang="en-US" altLang="en-US" smtClean="0"/>
          </a:p>
        </p:txBody>
      </p:sp>
      <p:sp>
        <p:nvSpPr>
          <p:cNvPr id="227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2538" y="717550"/>
            <a:ext cx="4779962" cy="3584575"/>
          </a:xfrm>
          <a:ln/>
        </p:spPr>
      </p:sp>
      <p:sp>
        <p:nvSpPr>
          <p:cNvPr id="2273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8147952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DA618DF-7D23-4590-9EDD-D6F43696628B}" type="slidenum">
              <a:rPr lang="en-US" altLang="en-US" smtClean="0"/>
              <a:pPr>
                <a:spcBef>
                  <a:spcPct val="0"/>
                </a:spcBef>
              </a:pPr>
              <a:t>51</a:t>
            </a:fld>
            <a:endParaRPr lang="en-US" altLang="en-US" smtClean="0"/>
          </a:p>
        </p:txBody>
      </p:sp>
      <p:sp>
        <p:nvSpPr>
          <p:cNvPr id="229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186030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5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55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7C3543E-C0D5-46B8-8F67-256EEA120DF1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14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65072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18CE5FD-B4EE-43D9-8C59-7D00BEDEBAA4}" type="slidenum">
              <a:rPr lang="en-US" altLang="en-US" smtClean="0"/>
              <a:pPr>
                <a:spcBef>
                  <a:spcPct val="0"/>
                </a:spcBef>
              </a:pPr>
              <a:t>52</a:t>
            </a:fld>
            <a:endParaRPr lang="en-US" altLang="en-US" smtClean="0"/>
          </a:p>
        </p:txBody>
      </p:sp>
      <p:sp>
        <p:nvSpPr>
          <p:cNvPr id="231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2538" y="717550"/>
            <a:ext cx="4779962" cy="3584575"/>
          </a:xfrm>
          <a:ln/>
        </p:spPr>
      </p:sp>
      <p:sp>
        <p:nvSpPr>
          <p:cNvPr id="2314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1886214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845ADEC-EA0F-4B6C-AF46-7B3B9732BC9F}" type="slidenum">
              <a:rPr lang="en-US" altLang="en-US" smtClean="0"/>
              <a:pPr>
                <a:spcBef>
                  <a:spcPct val="0"/>
                </a:spcBef>
              </a:pPr>
              <a:t>53</a:t>
            </a:fld>
            <a:endParaRPr lang="en-US" altLang="en-US" smtClean="0"/>
          </a:p>
        </p:txBody>
      </p:sp>
      <p:sp>
        <p:nvSpPr>
          <p:cNvPr id="233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2538" y="717550"/>
            <a:ext cx="4779962" cy="3584575"/>
          </a:xfrm>
          <a:ln/>
        </p:spPr>
      </p:sp>
      <p:sp>
        <p:nvSpPr>
          <p:cNvPr id="2334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6634074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C26BDD5-F49A-4F77-B043-3E55EE2D0F37}" type="slidenum">
              <a:rPr lang="en-US" altLang="en-US" smtClean="0"/>
              <a:pPr>
                <a:spcBef>
                  <a:spcPct val="0"/>
                </a:spcBef>
              </a:pPr>
              <a:t>54</a:t>
            </a:fld>
            <a:endParaRPr lang="en-US" altLang="en-US" smtClean="0"/>
          </a:p>
        </p:txBody>
      </p:sp>
      <p:sp>
        <p:nvSpPr>
          <p:cNvPr id="235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2538" y="717550"/>
            <a:ext cx="4779962" cy="3584575"/>
          </a:xfrm>
          <a:ln/>
        </p:spPr>
      </p:sp>
      <p:sp>
        <p:nvSpPr>
          <p:cNvPr id="2355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8568545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06CBFB5-9EB0-4327-A02D-5DCECEB00552}" type="slidenum">
              <a:rPr lang="en-US" altLang="en-US" smtClean="0"/>
              <a:pPr>
                <a:spcBef>
                  <a:spcPct val="0"/>
                </a:spcBef>
              </a:pPr>
              <a:t>55</a:t>
            </a:fld>
            <a:endParaRPr lang="en-US" altLang="en-US" smtClean="0"/>
          </a:p>
        </p:txBody>
      </p:sp>
      <p:sp>
        <p:nvSpPr>
          <p:cNvPr id="237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2538" y="717550"/>
            <a:ext cx="4779962" cy="3584575"/>
          </a:xfrm>
          <a:ln/>
        </p:spPr>
      </p:sp>
      <p:sp>
        <p:nvSpPr>
          <p:cNvPr id="2375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1004023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</p:spTree>
    <p:extLst>
      <p:ext uri="{BB962C8B-B14F-4D97-AF65-F5344CB8AC3E}">
        <p14:creationId xmlns:p14="http://schemas.microsoft.com/office/powerpoint/2010/main" val="82886488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</p:spTree>
    <p:extLst>
      <p:ext uri="{BB962C8B-B14F-4D97-AF65-F5344CB8AC3E}">
        <p14:creationId xmlns:p14="http://schemas.microsoft.com/office/powerpoint/2010/main" val="236282137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</p:spTree>
    <p:extLst>
      <p:ext uri="{BB962C8B-B14F-4D97-AF65-F5344CB8AC3E}">
        <p14:creationId xmlns:p14="http://schemas.microsoft.com/office/powerpoint/2010/main" val="81431702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</p:spTree>
    <p:extLst>
      <p:ext uri="{BB962C8B-B14F-4D97-AF65-F5344CB8AC3E}">
        <p14:creationId xmlns:p14="http://schemas.microsoft.com/office/powerpoint/2010/main" val="255778568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</p:spTree>
    <p:extLst>
      <p:ext uri="{BB962C8B-B14F-4D97-AF65-F5344CB8AC3E}">
        <p14:creationId xmlns:p14="http://schemas.microsoft.com/office/powerpoint/2010/main" val="18627306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</p:spTree>
    <p:extLst>
      <p:ext uri="{BB962C8B-B14F-4D97-AF65-F5344CB8AC3E}">
        <p14:creationId xmlns:p14="http://schemas.microsoft.com/office/powerpoint/2010/main" val="7059297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0BB6A2C-7453-4774-9C9C-B0EA4426E211}" type="slidenum">
              <a:rPr lang="en-US" altLang="en-US" smtClean="0"/>
              <a:pPr>
                <a:spcBef>
                  <a:spcPct val="0"/>
                </a:spcBef>
              </a:pPr>
              <a:t>15</a:t>
            </a:fld>
            <a:endParaRPr lang="en-US" altLang="en-US" smtClean="0"/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3836397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</p:spTree>
    <p:extLst>
      <p:ext uri="{BB962C8B-B14F-4D97-AF65-F5344CB8AC3E}">
        <p14:creationId xmlns:p14="http://schemas.microsoft.com/office/powerpoint/2010/main" val="116458875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</p:spTree>
    <p:extLst>
      <p:ext uri="{BB962C8B-B14F-4D97-AF65-F5344CB8AC3E}">
        <p14:creationId xmlns:p14="http://schemas.microsoft.com/office/powerpoint/2010/main" val="124419313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</p:spTree>
    <p:extLst>
      <p:ext uri="{BB962C8B-B14F-4D97-AF65-F5344CB8AC3E}">
        <p14:creationId xmlns:p14="http://schemas.microsoft.com/office/powerpoint/2010/main" val="122302070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</p:spTree>
    <p:extLst>
      <p:ext uri="{BB962C8B-B14F-4D97-AF65-F5344CB8AC3E}">
        <p14:creationId xmlns:p14="http://schemas.microsoft.com/office/powerpoint/2010/main" val="45995637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en-US" smtClean="0"/>
              <a:t>Blob detector is distinct from harris corner detector</a:t>
            </a:r>
          </a:p>
        </p:txBody>
      </p:sp>
    </p:spTree>
    <p:extLst>
      <p:ext uri="{BB962C8B-B14F-4D97-AF65-F5344CB8AC3E}">
        <p14:creationId xmlns:p14="http://schemas.microsoft.com/office/powerpoint/2010/main" val="16883326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en-US" smtClean="0"/>
          </a:p>
        </p:txBody>
      </p:sp>
    </p:spTree>
    <p:extLst>
      <p:ext uri="{BB962C8B-B14F-4D97-AF65-F5344CB8AC3E}">
        <p14:creationId xmlns:p14="http://schemas.microsoft.com/office/powerpoint/2010/main" val="10239194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6E72E77-8FDA-4C5B-94A6-F75313852235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16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59747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3" tIns="48326" rIns="96653" bIns="48326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483D21E7-F7EB-4478-ACA0-74FE3AFBA99C}" type="slidenum">
              <a:rPr lang="en-US" altLang="en-US" sz="1300">
                <a:solidFill>
                  <a:srgbClr val="000000"/>
                </a:solidFill>
              </a:rPr>
              <a:pPr algn="r">
                <a:spcBef>
                  <a:spcPct val="0"/>
                </a:spcBef>
              </a:pPr>
              <a:t>16</a:t>
            </a:fld>
            <a:endParaRPr lang="en-US" altLang="en-US" sz="1300">
              <a:solidFill>
                <a:srgbClr val="000000"/>
              </a:solidFill>
            </a:endParaRPr>
          </a:p>
        </p:txBody>
      </p:sp>
      <p:sp>
        <p:nvSpPr>
          <p:cNvPr id="1597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15974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3" tIns="48326" rIns="96653" bIns="48326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491352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1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61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558C8BA-D6E2-4469-A510-D80E0D9C3AB4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17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564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50B698F-35CA-4DCA-91B3-E5703E1F5B63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18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5371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9E99D08-EA25-4DB2-B680-D10E856004C4}" type="slidenum">
              <a:rPr lang="en-US" altLang="en-US" smtClean="0"/>
              <a:pPr>
                <a:spcBef>
                  <a:spcPct val="0"/>
                </a:spcBef>
              </a:pPr>
              <a:t>20</a:t>
            </a:fld>
            <a:endParaRPr lang="en-US" altLang="en-US" smtClean="0"/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2538" y="717550"/>
            <a:ext cx="4779962" cy="3584575"/>
          </a:xfrm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6371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624A92-35D0-46B2-901D-83303D6211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8020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D20F1D-26C2-4089-A0A0-5E9FFB92F0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269339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369F9-7C09-467B-9FD3-641C546CE9FD}" type="datetimeFigureOut">
              <a:rPr lang="en-US"/>
              <a:pPr>
                <a:defRPr/>
              </a:pPr>
              <a:t>9/10/2016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D2FF2-B94E-4633-B2EC-F369BCB59B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017989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8B4F7-9F33-4CDB-AB5D-40B1ABEA4F27}" type="datetimeFigureOut">
              <a:rPr lang="en-US"/>
              <a:pPr>
                <a:defRPr/>
              </a:pPr>
              <a:t>9/10/2016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532CF-459C-4632-A1F0-296FFE8109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537422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3152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19200"/>
            <a:ext cx="42672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76800" y="1219200"/>
            <a:ext cx="42672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76800" y="3543300"/>
            <a:ext cx="42672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17654-33FF-44CD-8F81-E46ADF1148EA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K. Grauman, B. Leibe</a:t>
            </a:r>
          </a:p>
        </p:txBody>
      </p:sp>
    </p:spTree>
    <p:extLst>
      <p:ext uri="{BB962C8B-B14F-4D97-AF65-F5344CB8AC3E}">
        <p14:creationId xmlns:p14="http://schemas.microsoft.com/office/powerpoint/2010/main" val="380658288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59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CFDD5-BF89-4E7D-B2C8-14540AEED035}" type="datetimeFigureOut">
              <a:rPr lang="en-US"/>
              <a:pPr>
                <a:defRPr/>
              </a:pPr>
              <a:t>9/10/2016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44E05-4512-485E-A1E2-E86604BD45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959223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90BF5-F5FE-4E0C-92C3-4C04DD35118A}" type="datetimeFigureOut">
              <a:rPr lang="en-US"/>
              <a:pPr>
                <a:defRPr/>
              </a:pPr>
              <a:t>9/10/2016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C6495-F41F-4F03-B55E-C63CE88E05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731932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2EA1C-6046-49F8-8F96-14EAABF00988}" type="datetimeFigureOut">
              <a:rPr lang="en-US"/>
              <a:pPr>
                <a:defRPr/>
              </a:pPr>
              <a:t>9/10/2016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7399B-CEE0-4DAD-8CC7-CE25C5EEAE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863715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AD57A-C49E-417B-8EDF-60D5F13BFB33}" type="datetimeFigureOut">
              <a:rPr lang="en-US"/>
              <a:pPr>
                <a:defRPr/>
              </a:pPr>
              <a:t>9/10/2016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22A1E-6C7B-4698-9239-149A261769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167158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9B09E-52F0-4613-8E40-A773E7B933A6}" type="datetimeFigureOut">
              <a:rPr lang="en-US"/>
              <a:pPr>
                <a:defRPr/>
              </a:pPr>
              <a:t>9/10/2016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AB497-71EA-47E0-B9FC-AA4566FC39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097143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6C9A9-2FBC-445A-BA72-DB3BFC455D25}" type="datetimeFigureOut">
              <a:rPr lang="en-US"/>
              <a:pPr>
                <a:defRPr/>
              </a:pPr>
              <a:t>9/10/2016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AEE82-943E-4E93-888F-1F51BA12B8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918450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01C07-49D7-46C3-BDA1-F0B259BC9887}" type="datetimeFigureOut">
              <a:rPr lang="en-US"/>
              <a:pPr>
                <a:defRPr/>
              </a:pPr>
              <a:t>9/10/2016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01BDA-9F38-4436-AD20-53A19A03BC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7493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12CE4-D9A2-4C08-BD2E-25059C6620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630132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E685C-7595-425E-A3E1-942C2AF87997}" type="datetimeFigureOut">
              <a:rPr lang="en-US"/>
              <a:pPr>
                <a:defRPr/>
              </a:pPr>
              <a:t>9/10/2016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F9D1A-A9F2-42B9-B1DA-240DBF8816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83093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3EBCF-D679-4329-8D49-D77C6B0A963F}" type="datetimeFigureOut">
              <a:rPr lang="en-US"/>
              <a:pPr>
                <a:defRPr/>
              </a:pPr>
              <a:t>9/10/2016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8D3B5-CDFC-482B-935B-BA3EA62C6D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713189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FEAE8-78F5-4BB4-9A46-4116FF9D8F5E}" type="datetimeFigureOut">
              <a:rPr lang="en-US"/>
              <a:pPr>
                <a:defRPr/>
              </a:pPr>
              <a:t>9/10/2016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DCA7C-3E08-498D-B98F-12B3FEF4BB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175306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9E10B-E054-4FD0-A734-64152EF646B9}" type="datetimeFigureOut">
              <a:rPr lang="en-US"/>
              <a:pPr>
                <a:defRPr/>
              </a:pPr>
              <a:t>9/10/2016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D4F39-1AD4-4F73-8086-8323D775DE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747751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3152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19200"/>
            <a:ext cx="42672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76800" y="1219200"/>
            <a:ext cx="42672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76800" y="3543300"/>
            <a:ext cx="42672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662DE-6645-4DD9-9832-839FEAC2C292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K. Grauman, B. Leibe</a:t>
            </a:r>
          </a:p>
        </p:txBody>
      </p:sp>
    </p:spTree>
    <p:extLst>
      <p:ext uri="{BB962C8B-B14F-4D97-AF65-F5344CB8AC3E}">
        <p14:creationId xmlns:p14="http://schemas.microsoft.com/office/powerpoint/2010/main" val="51098516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B8610EA-42E4-44A1-B5D5-12FC17FA8E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735257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662674C-E115-4FFA-A47C-AAE4E4DF45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541689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6F9B99E-9E87-4D88-BD89-C11FF57C03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383938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6181BD2-C4E2-482D-B2CA-7B600A2629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168455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6111BDB-E546-4EA8-B810-1A52576F8D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65402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E55428-6124-4D15-9BC2-DD782E0D76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46167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BFDD5D8-77B2-410E-9A14-65D381ACBA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731188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465CBD5-06E7-49C7-BBFE-88A94E739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165813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4C212A6-38E4-4327-8E03-7F0DFA24FD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719099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F527B1F-5510-459E-805B-E814359356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695525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A182C40-AFB2-426B-833B-A5AAAE37D3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156744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0B3A60F-97C8-44D4-A520-EFAF464AFC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876772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9B76CE1-3B08-4569-B289-CC971DCF03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824847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59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6748F0-FEBF-421E-9D02-82BF426A7671}" type="datetimeFigureOut">
              <a:rPr lang="en-US"/>
              <a:pPr>
                <a:defRPr/>
              </a:pPr>
              <a:t>9/10/2016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0E544-8689-4304-82DA-D351B0ADCD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109854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A5699-BD04-4D86-8F8F-B8609DBFF33F}" type="datetimeFigureOut">
              <a:rPr lang="en-US"/>
              <a:pPr>
                <a:defRPr/>
              </a:pPr>
              <a:t>9/10/2016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1C844-C540-4165-8432-722141C64A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438527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9844B-77E4-434F-A467-A076E94AE2FD}" type="datetimeFigureOut">
              <a:rPr lang="en-US"/>
              <a:pPr>
                <a:defRPr/>
              </a:pPr>
              <a:t>9/10/2016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98BB2-4370-4D52-B81A-7C2701E393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71378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2E04F-01C8-417F-90F2-3FDA6521F2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993725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3F08D-7DBE-4BDB-9F3D-71368E347719}" type="datetimeFigureOut">
              <a:rPr lang="en-US"/>
              <a:pPr>
                <a:defRPr/>
              </a:pPr>
              <a:t>9/10/2016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C595A-9221-4C27-86CC-6DF444ACC7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387105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AA0B2-686A-4BA8-956D-AB9A5D71A9A4}" type="datetimeFigureOut">
              <a:rPr lang="en-US"/>
              <a:pPr>
                <a:defRPr/>
              </a:pPr>
              <a:t>9/10/2016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BD3B2-3902-495E-957B-E3DE316C61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464907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26CCB-480E-471F-9AD8-646CA282D3B6}" type="datetimeFigureOut">
              <a:rPr lang="en-US"/>
              <a:pPr>
                <a:defRPr/>
              </a:pPr>
              <a:t>9/10/2016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64624-752B-49CE-A73D-7347CD5051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875535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5EE94-A653-4866-A176-5DC1A70E5C33}" type="datetimeFigureOut">
              <a:rPr lang="en-US"/>
              <a:pPr>
                <a:defRPr/>
              </a:pPr>
              <a:t>9/10/2016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B776D-B691-43AA-8837-EBDA93C260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681875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75861-9B76-4BEE-87B1-A30C31B3AB5C}" type="datetimeFigureOut">
              <a:rPr lang="en-US"/>
              <a:pPr>
                <a:defRPr/>
              </a:pPr>
              <a:t>9/10/2016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99F5E-E994-4F05-835C-4B29B5D544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884262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7CA0D-A43C-4ABA-B699-3703B3627C70}" type="datetimeFigureOut">
              <a:rPr lang="en-US"/>
              <a:pPr>
                <a:defRPr/>
              </a:pPr>
              <a:t>9/10/2016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97057-F778-4D12-AA9A-2958B46A32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258619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0E7CE-8A36-47E5-AF04-CE3BB92A78A8}" type="datetimeFigureOut">
              <a:rPr lang="en-US"/>
              <a:pPr>
                <a:defRPr/>
              </a:pPr>
              <a:t>9/10/2016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F9E33-D6A1-41A7-B0B3-4212BFBAA6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620831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6F83F-CC2E-4956-80CD-93790EBC04CA}" type="datetimeFigureOut">
              <a:rPr lang="en-US"/>
              <a:pPr>
                <a:defRPr/>
              </a:pPr>
              <a:t>9/10/2016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DDD62-DA10-49BD-9469-944CF37E42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526929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3152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19200"/>
            <a:ext cx="42672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76800" y="1219200"/>
            <a:ext cx="42672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76800" y="3543300"/>
            <a:ext cx="42672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C58F2-1DF8-43FB-B8CE-A3D8090BED5A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K. Grauman, B. Leibe</a:t>
            </a:r>
          </a:p>
        </p:txBody>
      </p:sp>
    </p:spTree>
    <p:extLst>
      <p:ext uri="{BB962C8B-B14F-4D97-AF65-F5344CB8AC3E}">
        <p14:creationId xmlns:p14="http://schemas.microsoft.com/office/powerpoint/2010/main" val="377407261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59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9A651C7-D300-4B30-BCAB-5373F20588B1}" type="datetimeFigureOut">
              <a:rPr lang="en-US"/>
              <a:pPr>
                <a:defRPr/>
              </a:pPr>
              <a:t>9/10/2016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04E61A5-AE7F-4B1C-9D6F-E437CCA05D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7416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35E42-7A27-42E0-A9D6-A192A0F14E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5758332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7973659-41DA-400D-A270-05F807814A07}" type="datetimeFigureOut">
              <a:rPr lang="en-US"/>
              <a:pPr>
                <a:defRPr/>
              </a:pPr>
              <a:t>9/10/2016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A00BC3E-87F3-43A2-8F9D-F99FF792E6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70922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4B41C84-EFA3-425F-9E28-03DC0C66D7A7}" type="datetimeFigureOut">
              <a:rPr lang="en-US"/>
              <a:pPr>
                <a:defRPr/>
              </a:pPr>
              <a:t>9/10/2016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F93F8CA-44D3-4BEF-A20F-252166BC6E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758850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B99B019-8D40-4EED-891E-692EF1F2F784}" type="datetimeFigureOut">
              <a:rPr lang="en-US"/>
              <a:pPr>
                <a:defRPr/>
              </a:pPr>
              <a:t>9/10/2016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DBA3AE4-4690-40AC-9479-B73B390EB7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63726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7C44976-6367-4FF2-A75E-25DE52958DFF}" type="datetimeFigureOut">
              <a:rPr lang="en-US"/>
              <a:pPr>
                <a:defRPr/>
              </a:pPr>
              <a:t>9/10/2016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0D5CA77-9F60-4E86-A809-547FB7474F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839179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1F7561D-7895-4031-823F-850BE91E4106}" type="datetimeFigureOut">
              <a:rPr lang="en-US"/>
              <a:pPr>
                <a:defRPr/>
              </a:pPr>
              <a:t>9/10/2016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3079A0E-46EC-4F73-A4E7-E219F5587D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97828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9809E09-44D6-4618-9C8A-8EB7228FA29F}" type="datetimeFigureOut">
              <a:rPr lang="en-US"/>
              <a:pPr>
                <a:defRPr/>
              </a:pPr>
              <a:t>9/10/2016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048F7E9-03AF-47AB-8D55-43AE2AD477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065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5556B6C-2932-4DE1-B53F-BBFB2F38DC6C}" type="datetimeFigureOut">
              <a:rPr lang="en-US"/>
              <a:pPr>
                <a:defRPr/>
              </a:pPr>
              <a:t>9/10/2016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8B77B48-D850-48BF-AC54-C64107D82E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01297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848790A-F197-4ADD-9059-7ED110AEC1F5}" type="datetimeFigureOut">
              <a:rPr lang="en-US"/>
              <a:pPr>
                <a:defRPr/>
              </a:pPr>
              <a:t>9/10/2016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2105D21-6E7A-4B5F-91C8-6BEEA83BFC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110185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597D235-D2ED-4352-BA7C-FDDDA564224D}" type="datetimeFigureOut">
              <a:rPr lang="en-US"/>
              <a:pPr>
                <a:defRPr/>
              </a:pPr>
              <a:t>9/10/2016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C5E9A48-5254-499F-8D6C-B1F41C245A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617253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47820AE-99C5-433D-AE82-BF34E51B2A8C}" type="datetimeFigureOut">
              <a:rPr lang="en-US"/>
              <a:pPr>
                <a:defRPr/>
              </a:pPr>
              <a:t>9/10/2016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0264621-65E9-477E-82E2-2418C341E9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4868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4EC90-1C12-494C-B57F-9F01751DD8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31944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78C32-435A-4709-9DA7-42859A9FA0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59831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FC74B-9D4C-43EA-B0CB-CB682F8E86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2910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12F02-C763-40FF-846B-901BA804DE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14668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FB777-1317-4FF9-ADDE-443A0782E7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7881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2193E9-C224-4648-BB49-778FB1E667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39788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6FB7F-9009-4426-956F-677348D093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78843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D3BFC-B224-444A-B699-DF6D22C5D1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84735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83E70-813D-4DB8-A116-612A1E75FD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91817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F05F4-7F4E-4791-900C-86FDD3D013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77271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B7E09-E413-495A-9ADC-7E0569880D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66360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B76DA-63FE-43E4-A68B-74E9D9973B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12130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14EFD-6522-45EF-BCEE-3FC27F4BED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80630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B0BDB-E022-427C-B114-469E685EBD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22723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1ADF6-F08D-489E-982C-924596FF3A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67916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91780-31A4-4AE3-A4C9-D31E48B738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2974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681D9-0301-486D-A984-63B8B2BFB7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32075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4B68F-0D03-4D8D-95AB-A9A4101EC1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9563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ED575-99D0-4C60-8E0C-2D13853F17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17175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5EA50-F3A1-4A11-A508-C0107BDB96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03481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67B85-EF2D-4E50-99FA-296EB4890E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50946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92847-528A-4A2F-A02D-8FC1AA6E1C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80984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39B699-6D65-4D67-BBCD-D3298709C3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29684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0D8CE-AE83-474D-AA4D-4BCA782E41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13777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7C60A5-03C1-43E0-9F16-5A7DBE6180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96595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2DAFF4-3B7B-4F08-AE1B-5A820726DF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2344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4120D-06FE-440B-A667-9E395D73D7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1662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23A4C-354F-43C5-B12D-B8AF5DCFF7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761445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DA6873-4205-4E9F-AFAF-0B9B910426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59365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BB8FB2-EB29-4E8F-B46E-B222594E5C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145783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E7AA69-A45B-4205-9332-61E5B74B9C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10722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1A96CB-9EDD-40BD-8A76-670A320F34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11518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0D286-1E15-4F81-8E25-B76C090FB0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5413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05D8B1-9EF3-4818-9954-D83E31F3D8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363093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F4496-E514-4E03-8DAC-84EE2F95E4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715470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27491-EC93-43A3-ABC1-0C3C44D580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112444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997D5-F625-4243-8125-73FCF2EAB7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645394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872E7-A085-48DF-AEB0-FD7E289810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6561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E1EC33-248D-4387-8D32-2633C72E34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728794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FBAE4-DF35-47EB-B5E6-6C899DB8FB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995805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53B0E-9138-41DD-9157-B2B82DAE81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887315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8DF09-7AFB-437E-9B41-64604DD8FA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447346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EB8AA-BE22-406E-9BCA-A743F730DF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859764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DB9B4-527D-4922-AAA2-EE2B8ED377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374397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89E1E-F0AE-4B1B-A935-5E7CDBEB3B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044365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B155A-4081-48B0-824C-005B5F43AD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623383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C1B5B-8859-49A6-9E5D-A2A7762068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965901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056AD3-7652-49B6-AC32-08ED46BC19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427574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4ED20B-1204-4E52-967D-370C4FAE6E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2492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66E7CF-BAF7-4AF2-AC81-F1B4BC6B09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160487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6309E8-F06A-4041-81A2-BCA6B5C35B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619398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D8B9A1-1892-459B-9769-84E9FB686E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058337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BC21B-72B8-4E9F-A63C-1AFFD828E0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252526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68DDE-738C-4901-A5E3-D3B6EF7F10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58823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ABA3DB-7D1E-47FD-B340-B96591BC54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310250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0E2957-44BF-4BF6-AA4C-3D9646E4E8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465915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8E583C-87D2-474C-A93D-DAFE19716F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883988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37EDA-EBB1-4E13-B43B-512E62FF41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903636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59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6E74B669-613F-492D-9507-A575E5915228}" type="datetimeFigureOut">
              <a:rPr lang="en-US"/>
              <a:pPr>
                <a:defRPr/>
              </a:pPr>
              <a:t>9/10/2016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BA64DEE-5AD4-4EBB-93EF-EA151919C6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195775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E1B99ACD-A3F0-4211-A8C6-EFCD2BA38ED9}" type="datetimeFigureOut">
              <a:rPr lang="en-US"/>
              <a:pPr>
                <a:defRPr/>
              </a:pPr>
              <a:t>9/10/2016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1CF0DB2-8DCF-4276-810A-ECEA260415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7516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1F2791-B904-4287-83FE-E84C7B21EF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834144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0A309225-1BBE-4936-BFEF-2011DB3CEAAA}" type="datetimeFigureOut">
              <a:rPr lang="en-US"/>
              <a:pPr>
                <a:defRPr/>
              </a:pPr>
              <a:t>9/10/2016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93098B5-DC95-45B0-B72D-B29F1C910B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73806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F850EDE5-7855-4E49-BC47-3EF6F8530ADC}" type="datetimeFigureOut">
              <a:rPr lang="en-US"/>
              <a:pPr>
                <a:defRPr/>
              </a:pPr>
              <a:t>9/10/2016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0BF2F06-4152-47DD-9A90-C43D98B15F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572551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73BBE2A1-864C-4DEA-B1AB-A7063623FC11}" type="datetimeFigureOut">
              <a:rPr lang="en-US"/>
              <a:pPr>
                <a:defRPr/>
              </a:pPr>
              <a:t>9/10/2016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E446BBF-CEDD-4C34-8EC9-8B0204EE34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780478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B1A2E45A-186C-4022-B391-4BA538B05FA8}" type="datetimeFigureOut">
              <a:rPr lang="en-US"/>
              <a:pPr>
                <a:defRPr/>
              </a:pPr>
              <a:t>9/10/2016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73A26E1-C99A-4B7C-B2E2-9C936B4FFA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610888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8720DDED-CC51-42F4-AAB1-027AB6BA62B3}" type="datetimeFigureOut">
              <a:rPr lang="en-US"/>
              <a:pPr>
                <a:defRPr/>
              </a:pPr>
              <a:t>9/10/2016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13B491F-B8F0-430F-8AC6-7A7F84A865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410145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B48AD680-CC3B-408A-B613-2E9473D39767}" type="datetimeFigureOut">
              <a:rPr lang="en-US"/>
              <a:pPr>
                <a:defRPr/>
              </a:pPr>
              <a:t>9/10/2016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118E78B-C4B1-4DDE-BCB6-B8974DBA14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009546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56354C0E-350E-4E1A-B4DD-B758C9C6E0A8}" type="datetimeFigureOut">
              <a:rPr lang="en-US"/>
              <a:pPr>
                <a:defRPr/>
              </a:pPr>
              <a:t>9/10/2016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C1A9470-1DB1-4AC3-9364-AC0677C39A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66901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8C67A939-3C13-47CE-99F4-B72FE2EBE3E4}" type="datetimeFigureOut">
              <a:rPr lang="en-US"/>
              <a:pPr>
                <a:defRPr/>
              </a:pPr>
              <a:t>9/10/2016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B9A484E-36A5-44EC-B90F-2207362296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935550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5E55F5F4-59B6-47BC-A193-9D01FF5392B0}" type="datetimeFigureOut">
              <a:rPr lang="en-US"/>
              <a:pPr>
                <a:defRPr/>
              </a:pPr>
              <a:t>9/10/2016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A9D480E-D25A-4D9B-A505-B094033A7A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795680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3152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19200"/>
            <a:ext cx="42672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76800" y="1219200"/>
            <a:ext cx="42672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76800" y="3543300"/>
            <a:ext cx="42672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F0F4BC7-FB04-49C9-A58E-23CA770DDCCD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de-DE"/>
              <a:t>K. Grauman, B. Leibe</a:t>
            </a:r>
          </a:p>
        </p:txBody>
      </p:sp>
    </p:spTree>
    <p:extLst>
      <p:ext uri="{BB962C8B-B14F-4D97-AF65-F5344CB8AC3E}">
        <p14:creationId xmlns:p14="http://schemas.microsoft.com/office/powerpoint/2010/main" val="3908345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92DBB6-884C-4798-870C-3799A71BCD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555071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59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D18D32EB-B9AA-4BBC-A7BA-8D916FFA1390}" type="datetimeFigureOut">
              <a:rPr lang="en-US"/>
              <a:pPr>
                <a:defRPr/>
              </a:pPr>
              <a:t>9/10/2016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98EDD-08F3-4E7F-8D73-4963C84DF3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302471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BBBA64C6-8FE0-4A20-B5E1-265FC3C05DC0}" type="datetimeFigureOut">
              <a:rPr lang="en-US"/>
              <a:pPr>
                <a:defRPr/>
              </a:pPr>
              <a:t>9/10/2016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0AB6D-7E4A-420B-9204-2A40452B70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932004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ACE4ACD0-F6A2-42A9-B491-9443380AEE83}" type="datetimeFigureOut">
              <a:rPr lang="en-US"/>
              <a:pPr>
                <a:defRPr/>
              </a:pPr>
              <a:t>9/10/2016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09218-9C1E-4BE7-9FE3-094BE2E50F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808996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7A6E999F-99EA-4B8E-B312-55EDA44CE35F}" type="datetimeFigureOut">
              <a:rPr lang="en-US"/>
              <a:pPr>
                <a:defRPr/>
              </a:pPr>
              <a:t>9/10/2016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EDBBC-273A-48EE-A72C-17B1461CDD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302594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8D10D7DF-0635-4E32-9A89-6E1BC52E9220}" type="datetimeFigureOut">
              <a:rPr lang="en-US"/>
              <a:pPr>
                <a:defRPr/>
              </a:pPr>
              <a:t>9/10/2016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7040B-44A9-4834-9329-E4261C2D20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093885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50F9D739-5C23-4E94-9CAC-65417F0E111C}" type="datetimeFigureOut">
              <a:rPr lang="en-US"/>
              <a:pPr>
                <a:defRPr/>
              </a:pPr>
              <a:t>9/10/2016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91FFC-F941-4931-AC48-165FFE8E85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602825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C123D5AC-57FB-42CE-AF1C-943BC5A3DDDF}" type="datetimeFigureOut">
              <a:rPr lang="en-US"/>
              <a:pPr>
                <a:defRPr/>
              </a:pPr>
              <a:t>9/10/2016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D34AE-D12F-4AD5-B955-A79300267A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538125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71917992-F1F9-44B2-AC54-B39EACDDE9A4}" type="datetimeFigureOut">
              <a:rPr lang="en-US"/>
              <a:pPr>
                <a:defRPr/>
              </a:pPr>
              <a:t>9/10/2016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F8A4C4-B5E6-453B-9F92-197F825314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176609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D2E9FD0C-D5C7-4E8C-A9D0-C0D381C3488B}" type="datetimeFigureOut">
              <a:rPr lang="en-US"/>
              <a:pPr>
                <a:defRPr/>
              </a:pPr>
              <a:t>9/10/2016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C144F-D860-428B-A6AD-EE3CD6980A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782398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FCA4621F-ADD4-4645-8585-CB880950B93F}" type="datetimeFigureOut">
              <a:rPr lang="en-US"/>
              <a:pPr>
                <a:defRPr/>
              </a:pPr>
              <a:t>9/10/2016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5B61C-4A38-48FF-96C0-CD2C401955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8852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2855F-9927-4B15-9E01-6431A276CA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908992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0630BDEB-FEA2-4923-B2BB-5046BAA68EC3}" type="datetimeFigureOut">
              <a:rPr lang="en-US"/>
              <a:pPr>
                <a:defRPr/>
              </a:pPr>
              <a:t>9/10/2016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55592-5601-452D-80BF-0B96E729F2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610406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59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40E10-F471-4B67-B574-132FFB98C4B2}" type="datetimeFigureOut">
              <a:rPr lang="en-US"/>
              <a:pPr>
                <a:defRPr/>
              </a:pPr>
              <a:t>9/10/2016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853BE-CB56-489A-8D9F-76EFCD2685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212447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2E769-9BCF-47B6-8611-D4A4959D2D23}" type="datetimeFigureOut">
              <a:rPr lang="en-US"/>
              <a:pPr>
                <a:defRPr/>
              </a:pPr>
              <a:t>9/10/2016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1B597-A7AD-4BB9-8487-79E4AEAE61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374454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4F35F-E34E-4F04-9D3C-7C5433BAC7DA}" type="datetimeFigureOut">
              <a:rPr lang="en-US"/>
              <a:pPr>
                <a:defRPr/>
              </a:pPr>
              <a:t>9/10/2016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3BB15-4544-427D-9941-5F026C274F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962623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15AF0-917E-4A02-9338-4F5D0EF6D91C}" type="datetimeFigureOut">
              <a:rPr lang="en-US"/>
              <a:pPr>
                <a:defRPr/>
              </a:pPr>
              <a:t>9/10/2016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7F588-0B37-4D36-A62F-D1B5C49236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931677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1E286-D388-47A6-9AEE-2CC155ECB6A7}" type="datetimeFigureOut">
              <a:rPr lang="en-US"/>
              <a:pPr>
                <a:defRPr/>
              </a:pPr>
              <a:t>9/10/2016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88D08-528E-4387-825C-568AA477E9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044691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95DB7-3009-4472-9ED7-A13DC0858A62}" type="datetimeFigureOut">
              <a:rPr lang="en-US"/>
              <a:pPr>
                <a:defRPr/>
              </a:pPr>
              <a:t>9/10/2016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E7648-FEA5-41BE-AB34-5EA291A5E5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996307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11349-99EF-4549-9E68-EB9A2FDEFE89}" type="datetimeFigureOut">
              <a:rPr lang="en-US"/>
              <a:pPr>
                <a:defRPr/>
              </a:pPr>
              <a:t>9/10/2016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910AA-6749-4160-BC4D-72B5F4233A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93712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CA57F-35FF-495A-A0DA-DFA75B7E6D4E}" type="datetimeFigureOut">
              <a:rPr lang="en-US"/>
              <a:pPr>
                <a:defRPr/>
              </a:pPr>
              <a:t>9/10/2016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01FCC-2060-4EA2-9249-6263C24796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742244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C4519-F27C-4A38-8242-E8520E0B8E97}" type="datetimeFigureOut">
              <a:rPr lang="en-US"/>
              <a:pPr>
                <a:defRPr/>
              </a:pPr>
              <a:t>9/10/2016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001E2-5B7F-414D-8DD5-34374954B8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6845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4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2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21.xml"/><Relationship Id="rId12" Type="http://schemas.openxmlformats.org/officeDocument/2006/relationships/slideLayout" Target="../slideLayouts/slideLayout126.xml"/><Relationship Id="rId2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23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3.xml"/><Relationship Id="rId12" Type="http://schemas.openxmlformats.org/officeDocument/2006/relationships/slideLayout" Target="../slideLayouts/slideLayout138.xml"/><Relationship Id="rId2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slideLayout" Target="../slideLayouts/slideLayout137.xml"/><Relationship Id="rId5" Type="http://schemas.openxmlformats.org/officeDocument/2006/relationships/slideLayout" Target="../slideLayouts/slideLayout131.xml"/><Relationship Id="rId10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6.xml"/><Relationship Id="rId3" Type="http://schemas.openxmlformats.org/officeDocument/2006/relationships/slideLayout" Target="../slideLayouts/slideLayout141.xml"/><Relationship Id="rId7" Type="http://schemas.openxmlformats.org/officeDocument/2006/relationships/slideLayout" Target="../slideLayouts/slideLayout145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40.xml"/><Relationship Id="rId1" Type="http://schemas.openxmlformats.org/officeDocument/2006/relationships/slideLayout" Target="../slideLayouts/slideLayout139.xml"/><Relationship Id="rId6" Type="http://schemas.openxmlformats.org/officeDocument/2006/relationships/slideLayout" Target="../slideLayouts/slideLayout144.xml"/><Relationship Id="rId11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143.xml"/><Relationship Id="rId10" Type="http://schemas.openxmlformats.org/officeDocument/2006/relationships/slideLayout" Target="../slideLayouts/slideLayout148.xml"/><Relationship Id="rId4" Type="http://schemas.openxmlformats.org/officeDocument/2006/relationships/slideLayout" Target="../slideLayouts/slideLayout142.xml"/><Relationship Id="rId9" Type="http://schemas.openxmlformats.org/officeDocument/2006/relationships/slideLayout" Target="../slideLayouts/slideLayout14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AEAE332-6B92-4FFE-B456-477CE6515D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21" r:id="rId1"/>
    <p:sldLayoutId id="2147484922" r:id="rId2"/>
    <p:sldLayoutId id="2147484923" r:id="rId3"/>
    <p:sldLayoutId id="2147484924" r:id="rId4"/>
    <p:sldLayoutId id="2147484925" r:id="rId5"/>
    <p:sldLayoutId id="2147484926" r:id="rId6"/>
    <p:sldLayoutId id="2147484927" r:id="rId7"/>
    <p:sldLayoutId id="2147484928" r:id="rId8"/>
    <p:sldLayoutId id="2147484929" r:id="rId9"/>
    <p:sldLayoutId id="2147484930" r:id="rId10"/>
    <p:sldLayoutId id="2147484931" r:id="rId11"/>
    <p:sldLayoutId id="214748493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4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7FFDEEA1-08ED-4CEB-8806-3928541DC80C}" type="datetimeFigureOut">
              <a:rPr lang="en-US"/>
              <a:pPr>
                <a:defRPr/>
              </a:pPr>
              <a:t>9/10/2016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63EAC66-CE30-46EC-BC08-31CB75C9A5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66" r:id="rId1"/>
    <p:sldLayoutId id="2147484967" r:id="rId2"/>
    <p:sldLayoutId id="2147484968" r:id="rId3"/>
    <p:sldLayoutId id="2147484969" r:id="rId4"/>
    <p:sldLayoutId id="2147484970" r:id="rId5"/>
    <p:sldLayoutId id="2147484971" r:id="rId6"/>
    <p:sldLayoutId id="2147484972" r:id="rId7"/>
    <p:sldLayoutId id="2147484973" r:id="rId8"/>
    <p:sldLayoutId id="2147484974" r:id="rId9"/>
    <p:sldLayoutId id="2147484975" r:id="rId10"/>
    <p:sldLayoutId id="2147484976" r:id="rId11"/>
    <p:sldLayoutId id="2147485045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="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FB00C50-BB18-479E-92FA-3B46B2868D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1271" name="Line 7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46" r:id="rId1"/>
    <p:sldLayoutId id="2147485047" r:id="rId2"/>
    <p:sldLayoutId id="2147485048" r:id="rId3"/>
    <p:sldLayoutId id="2147485049" r:id="rId4"/>
    <p:sldLayoutId id="2147485050" r:id="rId5"/>
    <p:sldLayoutId id="2147485051" r:id="rId6"/>
    <p:sldLayoutId id="2147485052" r:id="rId7"/>
    <p:sldLayoutId id="2147485053" r:id="rId8"/>
    <p:sldLayoutId id="2147485054" r:id="rId9"/>
    <p:sldLayoutId id="2147485055" r:id="rId10"/>
    <p:sldLayoutId id="2147485056" r:id="rId11"/>
    <p:sldLayoutId id="2147485057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22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958EFE60-8D24-4864-8BF8-DA01392DAB3C}" type="datetimeFigureOut">
              <a:rPr lang="en-US"/>
              <a:pPr>
                <a:defRPr/>
              </a:pPr>
              <a:t>9/10/2016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5224E3C-6A34-4FDD-85B4-3BD04CF34E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77" r:id="rId1"/>
    <p:sldLayoutId id="2147484978" r:id="rId2"/>
    <p:sldLayoutId id="2147484979" r:id="rId3"/>
    <p:sldLayoutId id="2147484980" r:id="rId4"/>
    <p:sldLayoutId id="2147484981" r:id="rId5"/>
    <p:sldLayoutId id="2147484982" r:id="rId6"/>
    <p:sldLayoutId id="2147484983" r:id="rId7"/>
    <p:sldLayoutId id="2147484984" r:id="rId8"/>
    <p:sldLayoutId id="2147484985" r:id="rId9"/>
    <p:sldLayoutId id="2147484986" r:id="rId10"/>
    <p:sldLayoutId id="2147484987" r:id="rId11"/>
    <p:sldLayoutId id="2147485058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5C1FABE-D749-48E0-988D-88F4E9F80EB0}" type="datetimeFigureOut">
              <a:rPr lang="en-US"/>
              <a:pPr>
                <a:defRPr/>
              </a:pPr>
              <a:t>9/10/2016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8B493CF-2BC9-4AB2-984D-1E4394B992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59" r:id="rId1"/>
    <p:sldLayoutId id="2147485060" r:id="rId2"/>
    <p:sldLayoutId id="2147485061" r:id="rId3"/>
    <p:sldLayoutId id="2147485062" r:id="rId4"/>
    <p:sldLayoutId id="2147485063" r:id="rId5"/>
    <p:sldLayoutId id="2147485064" r:id="rId6"/>
    <p:sldLayoutId id="2147485065" r:id="rId7"/>
    <p:sldLayoutId id="2147485066" r:id="rId8"/>
    <p:sldLayoutId id="2147485067" r:id="rId9"/>
    <p:sldLayoutId id="2147485068" r:id="rId10"/>
    <p:sldLayoutId id="214748506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3D781A3B-119E-4621-949F-915DA9A572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88" r:id="rId1"/>
    <p:sldLayoutId id="2147484989" r:id="rId2"/>
    <p:sldLayoutId id="2147484990" r:id="rId3"/>
    <p:sldLayoutId id="2147484991" r:id="rId4"/>
    <p:sldLayoutId id="2147484992" r:id="rId5"/>
    <p:sldLayoutId id="2147484993" r:id="rId6"/>
    <p:sldLayoutId id="2147484994" r:id="rId7"/>
    <p:sldLayoutId id="2147484995" r:id="rId8"/>
    <p:sldLayoutId id="2147484996" r:id="rId9"/>
    <p:sldLayoutId id="2147484997" r:id="rId10"/>
    <p:sldLayoutId id="214748499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0A43CA62-407B-4924-B40B-2A1D21773D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99" r:id="rId1"/>
    <p:sldLayoutId id="2147485000" r:id="rId2"/>
    <p:sldLayoutId id="2147485001" r:id="rId3"/>
    <p:sldLayoutId id="2147485002" r:id="rId4"/>
    <p:sldLayoutId id="2147485003" r:id="rId5"/>
    <p:sldLayoutId id="2147485004" r:id="rId6"/>
    <p:sldLayoutId id="2147485005" r:id="rId7"/>
    <p:sldLayoutId id="2147485006" r:id="rId8"/>
    <p:sldLayoutId id="2147485007" r:id="rId9"/>
    <p:sldLayoutId id="2147485008" r:id="rId10"/>
    <p:sldLayoutId id="214748500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8314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14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14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C713C27-CE7E-42A6-9156-A6AD36B83F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33" r:id="rId1"/>
    <p:sldLayoutId id="2147484934" r:id="rId2"/>
    <p:sldLayoutId id="2147484935" r:id="rId3"/>
    <p:sldLayoutId id="2147484936" r:id="rId4"/>
    <p:sldLayoutId id="2147484937" r:id="rId5"/>
    <p:sldLayoutId id="2147484938" r:id="rId6"/>
    <p:sldLayoutId id="2147484939" r:id="rId7"/>
    <p:sldLayoutId id="2147484940" r:id="rId8"/>
    <p:sldLayoutId id="2147484941" r:id="rId9"/>
    <p:sldLayoutId id="2147484942" r:id="rId10"/>
    <p:sldLayoutId id="214748494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F52A004-45CC-4513-97C3-6B30AEAA6C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10" r:id="rId1"/>
    <p:sldLayoutId id="2147485011" r:id="rId2"/>
    <p:sldLayoutId id="2147485012" r:id="rId3"/>
    <p:sldLayoutId id="2147485013" r:id="rId4"/>
    <p:sldLayoutId id="2147485014" r:id="rId5"/>
    <p:sldLayoutId id="2147485015" r:id="rId6"/>
    <p:sldLayoutId id="2147485016" r:id="rId7"/>
    <p:sldLayoutId id="2147485017" r:id="rId8"/>
    <p:sldLayoutId id="2147485018" r:id="rId9"/>
    <p:sldLayoutId id="2147485019" r:id="rId10"/>
    <p:sldLayoutId id="214748502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8314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14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14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786FC40-1077-4687-89E5-394395D504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151" name="Line 7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44" r:id="rId1"/>
    <p:sldLayoutId id="2147484945" r:id="rId2"/>
    <p:sldLayoutId id="2147484946" r:id="rId3"/>
    <p:sldLayoutId id="2147484947" r:id="rId4"/>
    <p:sldLayoutId id="2147484948" r:id="rId5"/>
    <p:sldLayoutId id="2147484949" r:id="rId6"/>
    <p:sldLayoutId id="2147484950" r:id="rId7"/>
    <p:sldLayoutId id="2147484951" r:id="rId8"/>
    <p:sldLayoutId id="2147484952" r:id="rId9"/>
    <p:sldLayoutId id="2147484953" r:id="rId10"/>
    <p:sldLayoutId id="214748495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93B6103-FBB1-47FB-9586-C876E64E9D8D}" type="datetimeFigureOut">
              <a:rPr lang="en-US"/>
              <a:pPr>
                <a:defRPr/>
              </a:pPr>
              <a:t>9/10/2016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0C73520-A912-4499-A75E-225A7DA881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21" r:id="rId1"/>
    <p:sldLayoutId id="2147485022" r:id="rId2"/>
    <p:sldLayoutId id="2147485023" r:id="rId3"/>
    <p:sldLayoutId id="2147485024" r:id="rId4"/>
    <p:sldLayoutId id="2147485025" r:id="rId5"/>
    <p:sldLayoutId id="2147485026" r:id="rId6"/>
    <p:sldLayoutId id="2147485027" r:id="rId7"/>
    <p:sldLayoutId id="2147485028" r:id="rId8"/>
    <p:sldLayoutId id="2147485029" r:id="rId9"/>
    <p:sldLayoutId id="2147485030" r:id="rId10"/>
    <p:sldLayoutId id="2147485031" r:id="rId11"/>
    <p:sldLayoutId id="214748503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819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0B5320D-8BAF-42B2-B902-8E31611DD3E6}" type="datetimeFigureOut">
              <a:rPr lang="en-US"/>
              <a:pPr>
                <a:defRPr/>
              </a:pPr>
              <a:t>9/10/2016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C608805-F8A7-4F84-A521-AB2EF250F4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33" r:id="rId1"/>
    <p:sldLayoutId id="2147485034" r:id="rId2"/>
    <p:sldLayoutId id="2147485035" r:id="rId3"/>
    <p:sldLayoutId id="2147485036" r:id="rId4"/>
    <p:sldLayoutId id="2147485037" r:id="rId5"/>
    <p:sldLayoutId id="2147485038" r:id="rId6"/>
    <p:sldLayoutId id="2147485039" r:id="rId7"/>
    <p:sldLayoutId id="2147485040" r:id="rId8"/>
    <p:sldLayoutId id="2147485041" r:id="rId9"/>
    <p:sldLayoutId id="2147485042" r:id="rId10"/>
    <p:sldLayoutId id="214748504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92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87CF04C6-613D-44C4-A0B3-BA86E58071B8}" type="datetimeFigureOut">
              <a:rPr lang="en-US"/>
              <a:pPr>
                <a:defRPr/>
              </a:pPr>
              <a:t>9/10/2016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69B92C9-B1B1-48A0-8D39-FBA954D474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55" r:id="rId1"/>
    <p:sldLayoutId id="2147484956" r:id="rId2"/>
    <p:sldLayoutId id="2147484957" r:id="rId3"/>
    <p:sldLayoutId id="2147484958" r:id="rId4"/>
    <p:sldLayoutId id="2147484959" r:id="rId5"/>
    <p:sldLayoutId id="2147484960" r:id="rId6"/>
    <p:sldLayoutId id="2147484961" r:id="rId7"/>
    <p:sldLayoutId id="2147484962" r:id="rId8"/>
    <p:sldLayoutId id="2147484963" r:id="rId9"/>
    <p:sldLayoutId id="2147484964" r:id="rId10"/>
    <p:sldLayoutId id="2147484965" r:id="rId11"/>
    <p:sldLayoutId id="2147485044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image" Target="../media/image15.png"/><Relationship Id="rId7" Type="http://schemas.openxmlformats.org/officeDocument/2006/relationships/oleObject" Target="../embeddings/oleObject2.bin"/><Relationship Id="rId12" Type="http://schemas.openxmlformats.org/officeDocument/2006/relationships/image" Target="../media/image14.wmf"/><Relationship Id="rId2" Type="http://schemas.openxmlformats.org/officeDocument/2006/relationships/slideLayout" Target="../slideLayouts/slideLayout10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wmf"/><Relationship Id="rId11" Type="http://schemas.openxmlformats.org/officeDocument/2006/relationships/oleObject" Target="../embeddings/oleObject3.bin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8.png"/><Relationship Id="rId4" Type="http://schemas.openxmlformats.org/officeDocument/2006/relationships/image" Target="../media/image16.png"/><Relationship Id="rId9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4.bin"/><Relationship Id="rId10" Type="http://schemas.openxmlformats.org/officeDocument/2006/relationships/image" Target="../media/image26.png"/><Relationship Id="rId4" Type="http://schemas.openxmlformats.org/officeDocument/2006/relationships/image" Target="../media/image24.jpeg"/><Relationship Id="rId9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hyperlink" Target="http://www.csse.uwa.edu.au/~pk/research/matlabfns/Spatial/Docs/Harris/A_Combined_Corner_and_Edge_Detector.pdf" TargetMode="External"/><Relationship Id="rId5" Type="http://schemas.openxmlformats.org/officeDocument/2006/relationships/image" Target="../media/image29.png"/><Relationship Id="rId4" Type="http://schemas.openxmlformats.org/officeDocument/2006/relationships/oleObject" Target="../embeddings/oleObject6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1.png"/><Relationship Id="rId5" Type="http://schemas.openxmlformats.org/officeDocument/2006/relationships/image" Target="../media/image30.wmf"/><Relationship Id="rId4" Type="http://schemas.openxmlformats.org/officeDocument/2006/relationships/oleObject" Target="../embeddings/oleObject7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1.png"/><Relationship Id="rId5" Type="http://schemas.openxmlformats.org/officeDocument/2006/relationships/image" Target="../media/image30.wmf"/><Relationship Id="rId4" Type="http://schemas.openxmlformats.org/officeDocument/2006/relationships/oleObject" Target="../embeddings/oleObject8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30.wmf"/><Relationship Id="rId4" Type="http://schemas.openxmlformats.org/officeDocument/2006/relationships/oleObject" Target="../embeddings/oleObject9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2.png"/><Relationship Id="rId5" Type="http://schemas.openxmlformats.org/officeDocument/2006/relationships/image" Target="../media/image30.wmf"/><Relationship Id="rId4" Type="http://schemas.openxmlformats.org/officeDocument/2006/relationships/oleObject" Target="../embeddings/oleObject10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30.wmf"/><Relationship Id="rId4" Type="http://schemas.openxmlformats.org/officeDocument/2006/relationships/oleObject" Target="../embeddings/oleObject11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3.png"/><Relationship Id="rId5" Type="http://schemas.openxmlformats.org/officeDocument/2006/relationships/image" Target="../media/image30.wmf"/><Relationship Id="rId4" Type="http://schemas.openxmlformats.org/officeDocument/2006/relationships/oleObject" Target="../embeddings/oleObject12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3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30.wmf"/><Relationship Id="rId4" Type="http://schemas.openxmlformats.org/officeDocument/2006/relationships/oleObject" Target="../embeddings/oleObject13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2.png"/><Relationship Id="rId5" Type="http://schemas.openxmlformats.org/officeDocument/2006/relationships/image" Target="../media/image35.wmf"/><Relationship Id="rId4" Type="http://schemas.openxmlformats.org/officeDocument/2006/relationships/oleObject" Target="../embeddings/oleObject15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3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30.wmf"/><Relationship Id="rId4" Type="http://schemas.openxmlformats.org/officeDocument/2006/relationships/oleObject" Target="../embeddings/oleObject16.bin"/><Relationship Id="rId9" Type="http://schemas.openxmlformats.org/officeDocument/2006/relationships/image" Target="../media/image36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3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30.wmf"/><Relationship Id="rId4" Type="http://schemas.openxmlformats.org/officeDocument/2006/relationships/oleObject" Target="../embeddings/oleObject19.bin"/><Relationship Id="rId9" Type="http://schemas.openxmlformats.org/officeDocument/2006/relationships/image" Target="../media/image35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3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30.wmf"/><Relationship Id="rId4" Type="http://schemas.openxmlformats.org/officeDocument/2006/relationships/oleObject" Target="../embeddings/oleObject22.bin"/><Relationship Id="rId9" Type="http://schemas.openxmlformats.org/officeDocument/2006/relationships/image" Target="../media/image37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26.bin"/><Relationship Id="rId2" Type="http://schemas.openxmlformats.org/officeDocument/2006/relationships/tags" Target="../tags/tag1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25.bin"/><Relationship Id="rId4" Type="http://schemas.openxmlformats.org/officeDocument/2006/relationships/notesSlide" Target="../notesSlides/notesSlide22.xml"/><Relationship Id="rId9" Type="http://schemas.openxmlformats.org/officeDocument/2006/relationships/image" Target="../media/image41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45.wmf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43.wmf"/><Relationship Id="rId12" Type="http://schemas.openxmlformats.org/officeDocument/2006/relationships/oleObject" Target="../embeddings/oleObject30.bin"/><Relationship Id="rId2" Type="http://schemas.openxmlformats.org/officeDocument/2006/relationships/slideLayout" Target="../slideLayouts/slideLayout58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28.bin"/><Relationship Id="rId11" Type="http://schemas.openxmlformats.org/officeDocument/2006/relationships/image" Target="../media/image44.wmf"/><Relationship Id="rId5" Type="http://schemas.openxmlformats.org/officeDocument/2006/relationships/image" Target="../media/image42.wmf"/><Relationship Id="rId10" Type="http://schemas.openxmlformats.org/officeDocument/2006/relationships/oleObject" Target="../embeddings/oleObject29.bin"/><Relationship Id="rId4" Type="http://schemas.openxmlformats.org/officeDocument/2006/relationships/oleObject" Target="../embeddings/oleObject27.bin"/><Relationship Id="rId9" Type="http://schemas.openxmlformats.org/officeDocument/2006/relationships/image" Target="../media/image47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3" Type="http://schemas.openxmlformats.org/officeDocument/2006/relationships/notesSlide" Target="../notesSlides/notesSlide24.xml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4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51.png"/><Relationship Id="rId5" Type="http://schemas.openxmlformats.org/officeDocument/2006/relationships/image" Target="../media/image50.wmf"/><Relationship Id="rId4" Type="http://schemas.openxmlformats.org/officeDocument/2006/relationships/oleObject" Target="../embeddings/oleObject33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52.wmf"/><Relationship Id="rId4" Type="http://schemas.openxmlformats.org/officeDocument/2006/relationships/oleObject" Target="../embeddings/oleObject34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5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36.bin"/><Relationship Id="rId5" Type="http://schemas.openxmlformats.org/officeDocument/2006/relationships/image" Target="../media/image53.wmf"/><Relationship Id="rId4" Type="http://schemas.openxmlformats.org/officeDocument/2006/relationships/oleObject" Target="../embeddings/oleObject35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1.xml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54.png"/><Relationship Id="rId4" Type="http://schemas.openxmlformats.org/officeDocument/2006/relationships/oleObject" Target="../embeddings/oleObject37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55.jpeg"/><Relationship Id="rId5" Type="http://schemas.openxmlformats.org/officeDocument/2006/relationships/image" Target="../media/image54.png"/><Relationship Id="rId4" Type="http://schemas.openxmlformats.org/officeDocument/2006/relationships/oleObject" Target="../embeddings/oleObject38.bin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56.wmf"/><Relationship Id="rId4" Type="http://schemas.openxmlformats.org/officeDocument/2006/relationships/oleObject" Target="../embeddings/oleObject39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mva.org/bmvc/1988/avc-88-023.pdf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6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8.png"/><Relationship Id="rId18" Type="http://schemas.openxmlformats.org/officeDocument/2006/relationships/oleObject" Target="../embeddings/oleObject42.bin"/><Relationship Id="rId3" Type="http://schemas.openxmlformats.org/officeDocument/2006/relationships/notesSlide" Target="../notesSlides/notesSlide33.xml"/><Relationship Id="rId21" Type="http://schemas.openxmlformats.org/officeDocument/2006/relationships/image" Target="../media/image60.wmf"/><Relationship Id="rId7" Type="http://schemas.openxmlformats.org/officeDocument/2006/relationships/image" Target="../media/image62.png"/><Relationship Id="rId12" Type="http://schemas.openxmlformats.org/officeDocument/2006/relationships/image" Target="../media/image67.png"/><Relationship Id="rId17" Type="http://schemas.openxmlformats.org/officeDocument/2006/relationships/image" Target="../media/image58.wmf"/><Relationship Id="rId2" Type="http://schemas.openxmlformats.org/officeDocument/2006/relationships/slideLayout" Target="../slideLayouts/slideLayout138.xml"/><Relationship Id="rId16" Type="http://schemas.openxmlformats.org/officeDocument/2006/relationships/oleObject" Target="../embeddings/oleObject41.bin"/><Relationship Id="rId20" Type="http://schemas.openxmlformats.org/officeDocument/2006/relationships/oleObject" Target="../embeddings/oleObject43.bin"/><Relationship Id="rId1" Type="http://schemas.openxmlformats.org/officeDocument/2006/relationships/vmlDrawing" Target="../drawings/vmlDrawing24.vml"/><Relationship Id="rId6" Type="http://schemas.openxmlformats.org/officeDocument/2006/relationships/image" Target="../media/image61.png"/><Relationship Id="rId11" Type="http://schemas.openxmlformats.org/officeDocument/2006/relationships/image" Target="../media/image66.png"/><Relationship Id="rId5" Type="http://schemas.openxmlformats.org/officeDocument/2006/relationships/image" Target="../media/image57.wmf"/><Relationship Id="rId15" Type="http://schemas.openxmlformats.org/officeDocument/2006/relationships/image" Target="../media/image70.png"/><Relationship Id="rId10" Type="http://schemas.openxmlformats.org/officeDocument/2006/relationships/image" Target="../media/image65.png"/><Relationship Id="rId19" Type="http://schemas.openxmlformats.org/officeDocument/2006/relationships/image" Target="../media/image59.wmf"/><Relationship Id="rId4" Type="http://schemas.openxmlformats.org/officeDocument/2006/relationships/oleObject" Target="../embeddings/oleObject40.bin"/><Relationship Id="rId9" Type="http://schemas.openxmlformats.org/officeDocument/2006/relationships/image" Target="../media/image64.png"/><Relationship Id="rId14" Type="http://schemas.openxmlformats.org/officeDocument/2006/relationships/image" Target="../media/image6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40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40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7" Type="http://schemas.openxmlformats.org/officeDocument/2006/relationships/image" Target="../media/image77.wmf"/><Relationship Id="rId2" Type="http://schemas.openxmlformats.org/officeDocument/2006/relationships/slideLayout" Target="../slideLayouts/slideLayout140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44.bin"/><Relationship Id="rId5" Type="http://schemas.openxmlformats.org/officeDocument/2006/relationships/image" Target="../media/image79.png"/><Relationship Id="rId4" Type="http://schemas.openxmlformats.org/officeDocument/2006/relationships/image" Target="../media/image78.jpe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notesSlide" Target="../notesSlides/notesSlide46.xml"/><Relationship Id="rId7" Type="http://schemas.openxmlformats.org/officeDocument/2006/relationships/image" Target="../media/image83.png"/><Relationship Id="rId2" Type="http://schemas.openxmlformats.org/officeDocument/2006/relationships/slideLayout" Target="../slideLayouts/slideLayout140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82.png"/><Relationship Id="rId11" Type="http://schemas.openxmlformats.org/officeDocument/2006/relationships/image" Target="../media/image81.wmf"/><Relationship Id="rId5" Type="http://schemas.openxmlformats.org/officeDocument/2006/relationships/image" Target="../media/image80.wmf"/><Relationship Id="rId10" Type="http://schemas.openxmlformats.org/officeDocument/2006/relationships/oleObject" Target="../embeddings/oleObject46.bin"/><Relationship Id="rId4" Type="http://schemas.openxmlformats.org/officeDocument/2006/relationships/oleObject" Target="../embeddings/oleObject45.bin"/><Relationship Id="rId9" Type="http://schemas.openxmlformats.org/officeDocument/2006/relationships/image" Target="../media/image8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5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notesSlide" Target="../notesSlides/notesSlide47.xml"/><Relationship Id="rId7" Type="http://schemas.openxmlformats.org/officeDocument/2006/relationships/image" Target="../media/image83.png"/><Relationship Id="rId2" Type="http://schemas.openxmlformats.org/officeDocument/2006/relationships/slideLayout" Target="../slideLayouts/slideLayout140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82.png"/><Relationship Id="rId11" Type="http://schemas.openxmlformats.org/officeDocument/2006/relationships/image" Target="../media/image86.wmf"/><Relationship Id="rId5" Type="http://schemas.openxmlformats.org/officeDocument/2006/relationships/image" Target="../media/image85.wmf"/><Relationship Id="rId10" Type="http://schemas.openxmlformats.org/officeDocument/2006/relationships/oleObject" Target="../embeddings/oleObject48.bin"/><Relationship Id="rId4" Type="http://schemas.openxmlformats.org/officeDocument/2006/relationships/oleObject" Target="../embeddings/oleObject47.bin"/><Relationship Id="rId9" Type="http://schemas.openxmlformats.org/officeDocument/2006/relationships/image" Target="../media/image84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notesSlide" Target="../notesSlides/notesSlide48.xml"/><Relationship Id="rId7" Type="http://schemas.openxmlformats.org/officeDocument/2006/relationships/image" Target="../media/image83.png"/><Relationship Id="rId2" Type="http://schemas.openxmlformats.org/officeDocument/2006/relationships/slideLayout" Target="../slideLayouts/slideLayout140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82.png"/><Relationship Id="rId11" Type="http://schemas.openxmlformats.org/officeDocument/2006/relationships/image" Target="../media/image88.wmf"/><Relationship Id="rId5" Type="http://schemas.openxmlformats.org/officeDocument/2006/relationships/image" Target="../media/image87.wmf"/><Relationship Id="rId10" Type="http://schemas.openxmlformats.org/officeDocument/2006/relationships/oleObject" Target="../embeddings/oleObject50.bin"/><Relationship Id="rId4" Type="http://schemas.openxmlformats.org/officeDocument/2006/relationships/oleObject" Target="../embeddings/oleObject49.bin"/><Relationship Id="rId9" Type="http://schemas.openxmlformats.org/officeDocument/2006/relationships/image" Target="../media/image84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notesSlide" Target="../notesSlides/notesSlide49.xml"/><Relationship Id="rId7" Type="http://schemas.openxmlformats.org/officeDocument/2006/relationships/image" Target="../media/image91.jpeg"/><Relationship Id="rId2" Type="http://schemas.openxmlformats.org/officeDocument/2006/relationships/slideLayout" Target="../slideLayouts/slideLayout140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82.png"/><Relationship Id="rId11" Type="http://schemas.openxmlformats.org/officeDocument/2006/relationships/image" Target="../media/image90.wmf"/><Relationship Id="rId5" Type="http://schemas.openxmlformats.org/officeDocument/2006/relationships/image" Target="../media/image89.wmf"/><Relationship Id="rId10" Type="http://schemas.openxmlformats.org/officeDocument/2006/relationships/oleObject" Target="../embeddings/oleObject52.bin"/><Relationship Id="rId4" Type="http://schemas.openxmlformats.org/officeDocument/2006/relationships/oleObject" Target="../embeddings/oleObject51.bin"/><Relationship Id="rId9" Type="http://schemas.openxmlformats.org/officeDocument/2006/relationships/image" Target="../media/image84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notesSlide" Target="../notesSlides/notesSlide50.xml"/><Relationship Id="rId7" Type="http://schemas.openxmlformats.org/officeDocument/2006/relationships/image" Target="../media/image83.png"/><Relationship Id="rId2" Type="http://schemas.openxmlformats.org/officeDocument/2006/relationships/slideLayout" Target="../slideLayouts/slideLayout140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82.png"/><Relationship Id="rId11" Type="http://schemas.openxmlformats.org/officeDocument/2006/relationships/image" Target="../media/image93.wmf"/><Relationship Id="rId5" Type="http://schemas.openxmlformats.org/officeDocument/2006/relationships/image" Target="../media/image92.wmf"/><Relationship Id="rId10" Type="http://schemas.openxmlformats.org/officeDocument/2006/relationships/oleObject" Target="../embeddings/oleObject54.bin"/><Relationship Id="rId4" Type="http://schemas.openxmlformats.org/officeDocument/2006/relationships/oleObject" Target="../embeddings/oleObject53.bin"/><Relationship Id="rId9" Type="http://schemas.openxmlformats.org/officeDocument/2006/relationships/image" Target="../media/image84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notesSlide" Target="../notesSlides/notesSlide51.xml"/><Relationship Id="rId7" Type="http://schemas.openxmlformats.org/officeDocument/2006/relationships/image" Target="../media/image83.png"/><Relationship Id="rId2" Type="http://schemas.openxmlformats.org/officeDocument/2006/relationships/slideLayout" Target="../slideLayouts/slideLayout140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82.png"/><Relationship Id="rId11" Type="http://schemas.openxmlformats.org/officeDocument/2006/relationships/image" Target="../media/image95.wmf"/><Relationship Id="rId5" Type="http://schemas.openxmlformats.org/officeDocument/2006/relationships/image" Target="../media/image94.wmf"/><Relationship Id="rId10" Type="http://schemas.openxmlformats.org/officeDocument/2006/relationships/oleObject" Target="../embeddings/oleObject56.bin"/><Relationship Id="rId4" Type="http://schemas.openxmlformats.org/officeDocument/2006/relationships/oleObject" Target="../embeddings/oleObject55.bin"/><Relationship Id="rId9" Type="http://schemas.openxmlformats.org/officeDocument/2006/relationships/image" Target="../media/image84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140.xml"/><Relationship Id="rId4" Type="http://schemas.openxmlformats.org/officeDocument/2006/relationships/image" Target="../media/image98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40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wmf"/><Relationship Id="rId3" Type="http://schemas.openxmlformats.org/officeDocument/2006/relationships/notesSlide" Target="../notesSlides/notesSlide53.xml"/><Relationship Id="rId7" Type="http://schemas.openxmlformats.org/officeDocument/2006/relationships/oleObject" Target="../embeddings/oleObject57.bin"/><Relationship Id="rId2" Type="http://schemas.openxmlformats.org/officeDocument/2006/relationships/slideLayout" Target="../slideLayouts/slideLayout140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105.png"/><Relationship Id="rId5" Type="http://schemas.openxmlformats.org/officeDocument/2006/relationships/image" Target="../media/image104.jpeg"/><Relationship Id="rId4" Type="http://schemas.openxmlformats.org/officeDocument/2006/relationships/image" Target="../media/image103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13" Type="http://schemas.openxmlformats.org/officeDocument/2006/relationships/image" Target="../media/image96.png"/><Relationship Id="rId3" Type="http://schemas.openxmlformats.org/officeDocument/2006/relationships/notesSlide" Target="../notesSlides/notesSlide54.xml"/><Relationship Id="rId7" Type="http://schemas.openxmlformats.org/officeDocument/2006/relationships/image" Target="../media/image110.png"/><Relationship Id="rId12" Type="http://schemas.openxmlformats.org/officeDocument/2006/relationships/image" Target="../media/image113.png"/><Relationship Id="rId2" Type="http://schemas.openxmlformats.org/officeDocument/2006/relationships/slideLayout" Target="../slideLayouts/slideLayout140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109.png"/><Relationship Id="rId11" Type="http://schemas.openxmlformats.org/officeDocument/2006/relationships/image" Target="../media/image106.wmf"/><Relationship Id="rId5" Type="http://schemas.openxmlformats.org/officeDocument/2006/relationships/image" Target="../media/image108.png"/><Relationship Id="rId10" Type="http://schemas.openxmlformats.org/officeDocument/2006/relationships/oleObject" Target="../embeddings/oleObject58.bin"/><Relationship Id="rId4" Type="http://schemas.openxmlformats.org/officeDocument/2006/relationships/image" Target="../media/image107.png"/><Relationship Id="rId9" Type="http://schemas.openxmlformats.org/officeDocument/2006/relationships/image" Target="../media/image112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4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0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7" Type="http://schemas.openxmlformats.org/officeDocument/2006/relationships/image" Target="../media/image120.png"/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140.xml"/><Relationship Id="rId6" Type="http://schemas.openxmlformats.org/officeDocument/2006/relationships/image" Target="../media/image119.png"/><Relationship Id="rId5" Type="http://schemas.openxmlformats.org/officeDocument/2006/relationships/image" Target="../media/image118.png"/><Relationship Id="rId4" Type="http://schemas.openxmlformats.org/officeDocument/2006/relationships/image" Target="../media/image117.pn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jpeg"/><Relationship Id="rId1" Type="http://schemas.openxmlformats.org/officeDocument/2006/relationships/slideLayout" Target="../slideLayouts/slideLayout140.xml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13" Type="http://schemas.openxmlformats.org/officeDocument/2006/relationships/image" Target="../media/image133.png"/><Relationship Id="rId18" Type="http://schemas.openxmlformats.org/officeDocument/2006/relationships/image" Target="../media/image138.png"/><Relationship Id="rId3" Type="http://schemas.openxmlformats.org/officeDocument/2006/relationships/image" Target="../media/image123.png"/><Relationship Id="rId7" Type="http://schemas.openxmlformats.org/officeDocument/2006/relationships/image" Target="../media/image127.png"/><Relationship Id="rId12" Type="http://schemas.openxmlformats.org/officeDocument/2006/relationships/image" Target="../media/image132.png"/><Relationship Id="rId17" Type="http://schemas.openxmlformats.org/officeDocument/2006/relationships/image" Target="../media/image137.png"/><Relationship Id="rId2" Type="http://schemas.openxmlformats.org/officeDocument/2006/relationships/image" Target="../media/image122.png"/><Relationship Id="rId16" Type="http://schemas.openxmlformats.org/officeDocument/2006/relationships/image" Target="../media/image136.png"/><Relationship Id="rId1" Type="http://schemas.openxmlformats.org/officeDocument/2006/relationships/slideLayout" Target="../slideLayouts/slideLayout140.xml"/><Relationship Id="rId6" Type="http://schemas.openxmlformats.org/officeDocument/2006/relationships/image" Target="../media/image126.png"/><Relationship Id="rId11" Type="http://schemas.openxmlformats.org/officeDocument/2006/relationships/image" Target="../media/image131.png"/><Relationship Id="rId5" Type="http://schemas.openxmlformats.org/officeDocument/2006/relationships/image" Target="../media/image125.png"/><Relationship Id="rId15" Type="http://schemas.openxmlformats.org/officeDocument/2006/relationships/image" Target="../media/image135.png"/><Relationship Id="rId10" Type="http://schemas.openxmlformats.org/officeDocument/2006/relationships/image" Target="../media/image130.png"/><Relationship Id="rId4" Type="http://schemas.openxmlformats.org/officeDocument/2006/relationships/image" Target="../media/image124.png"/><Relationship Id="rId9" Type="http://schemas.openxmlformats.org/officeDocument/2006/relationships/image" Target="../media/image129.png"/><Relationship Id="rId14" Type="http://schemas.openxmlformats.org/officeDocument/2006/relationships/image" Target="../media/image134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jpe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140.xml"/><Relationship Id="rId4" Type="http://schemas.openxmlformats.org/officeDocument/2006/relationships/image" Target="../media/image141.jpe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140.xml"/><Relationship Id="rId5" Type="http://schemas.openxmlformats.org/officeDocument/2006/relationships/image" Target="../media/image76.png"/><Relationship Id="rId4" Type="http://schemas.openxmlformats.org/officeDocument/2006/relationships/image" Target="../media/image142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797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0" y="1130300"/>
            <a:ext cx="6896100" cy="459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Overview of Keypoint Matching</a:t>
            </a:r>
            <a:endParaRPr lang="de-CH" altLang="en-US" smtClean="0"/>
          </a:p>
        </p:txBody>
      </p:sp>
      <p:sp>
        <p:nvSpPr>
          <p:cNvPr id="103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K. Grauman, B. Leibe</a:t>
            </a:r>
          </a:p>
        </p:txBody>
      </p:sp>
      <p:pic>
        <p:nvPicPr>
          <p:cNvPr id="45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850" y="4573588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3" y="4573588"/>
            <a:ext cx="93345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" name="AutoShape 83"/>
          <p:cNvSpPr>
            <a:spLocks noChangeArrowheads="1"/>
          </p:cNvSpPr>
          <p:nvPr/>
        </p:nvSpPr>
        <p:spPr bwMode="auto">
          <a:xfrm>
            <a:off x="3121025" y="4860925"/>
            <a:ext cx="612775" cy="252413"/>
          </a:xfrm>
          <a:prstGeom prst="leftRightArrow">
            <a:avLst>
              <a:gd name="adj1" fmla="val 50000"/>
              <a:gd name="adj2" fmla="val 48553"/>
            </a:avLst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CH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2" name="Group 105"/>
          <p:cNvGrpSpPr>
            <a:grpSpLocks/>
          </p:cNvGrpSpPr>
          <p:nvPr/>
        </p:nvGrpSpPr>
        <p:grpSpPr bwMode="auto">
          <a:xfrm>
            <a:off x="1968500" y="4213225"/>
            <a:ext cx="828675" cy="1020763"/>
            <a:chOff x="2771775" y="4797425"/>
            <a:chExt cx="828675" cy="1020657"/>
          </a:xfrm>
        </p:grpSpPr>
        <p:grpSp>
          <p:nvGrpSpPr>
            <p:cNvPr id="149586" name="Group 52"/>
            <p:cNvGrpSpPr>
              <a:grpSpLocks/>
            </p:cNvGrpSpPr>
            <p:nvPr/>
          </p:nvGrpSpPr>
          <p:grpSpPr bwMode="auto">
            <a:xfrm>
              <a:off x="2771775" y="5265735"/>
              <a:ext cx="828675" cy="552347"/>
              <a:chOff x="1859" y="3339"/>
              <a:chExt cx="363" cy="301"/>
            </a:xfrm>
          </p:grpSpPr>
          <p:sp>
            <p:nvSpPr>
              <p:cNvPr id="149588" name="Line 53"/>
              <p:cNvSpPr>
                <a:spLocks noChangeShapeType="1"/>
              </p:cNvSpPr>
              <p:nvPr/>
            </p:nvSpPr>
            <p:spPr bwMode="auto">
              <a:xfrm>
                <a:off x="1859" y="3362"/>
                <a:ext cx="0" cy="272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triangl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589" name="Line 54"/>
              <p:cNvSpPr>
                <a:spLocks noChangeShapeType="1"/>
              </p:cNvSpPr>
              <p:nvPr/>
            </p:nvSpPr>
            <p:spPr bwMode="auto">
              <a:xfrm>
                <a:off x="1859" y="3640"/>
                <a:ext cx="363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590" name="Rectangle 55"/>
              <p:cNvSpPr>
                <a:spLocks noChangeArrowheads="1"/>
              </p:cNvSpPr>
              <p:nvPr/>
            </p:nvSpPr>
            <p:spPr bwMode="auto">
              <a:xfrm>
                <a:off x="1882" y="3498"/>
                <a:ext cx="23" cy="136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de-CH" altLang="en-US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9591" name="Rectangle 56"/>
              <p:cNvSpPr>
                <a:spLocks noChangeArrowheads="1"/>
              </p:cNvSpPr>
              <p:nvPr/>
            </p:nvSpPr>
            <p:spPr bwMode="auto">
              <a:xfrm>
                <a:off x="1904" y="3498"/>
                <a:ext cx="23" cy="136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de-CH" altLang="en-US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9592" name="Rectangle 57"/>
              <p:cNvSpPr>
                <a:spLocks noChangeArrowheads="1"/>
              </p:cNvSpPr>
              <p:nvPr/>
            </p:nvSpPr>
            <p:spPr bwMode="auto">
              <a:xfrm>
                <a:off x="1927" y="3498"/>
                <a:ext cx="23" cy="136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de-CH" altLang="en-US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9593" name="Rectangle 58"/>
              <p:cNvSpPr>
                <a:spLocks noChangeArrowheads="1"/>
              </p:cNvSpPr>
              <p:nvPr/>
            </p:nvSpPr>
            <p:spPr bwMode="auto">
              <a:xfrm>
                <a:off x="1950" y="3430"/>
                <a:ext cx="23" cy="204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de-CH" altLang="en-US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9594" name="Rectangle 59"/>
              <p:cNvSpPr>
                <a:spLocks noChangeArrowheads="1"/>
              </p:cNvSpPr>
              <p:nvPr/>
            </p:nvSpPr>
            <p:spPr bwMode="auto">
              <a:xfrm>
                <a:off x="1972" y="3498"/>
                <a:ext cx="23" cy="136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de-CH" altLang="en-US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9595" name="Rectangle 60"/>
              <p:cNvSpPr>
                <a:spLocks noChangeArrowheads="1"/>
              </p:cNvSpPr>
              <p:nvPr/>
            </p:nvSpPr>
            <p:spPr bwMode="auto">
              <a:xfrm>
                <a:off x="1995" y="3385"/>
                <a:ext cx="23" cy="249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de-CH" altLang="en-US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9596" name="Rectangle 61"/>
              <p:cNvSpPr>
                <a:spLocks noChangeArrowheads="1"/>
              </p:cNvSpPr>
              <p:nvPr/>
            </p:nvSpPr>
            <p:spPr bwMode="auto">
              <a:xfrm>
                <a:off x="2018" y="3362"/>
                <a:ext cx="22" cy="272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de-CH" altLang="en-US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9597" name="Rectangle 62"/>
              <p:cNvSpPr>
                <a:spLocks noChangeArrowheads="1"/>
              </p:cNvSpPr>
              <p:nvPr/>
            </p:nvSpPr>
            <p:spPr bwMode="auto">
              <a:xfrm>
                <a:off x="2040" y="3339"/>
                <a:ext cx="23" cy="295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de-CH" altLang="en-US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9598" name="Rectangle 63"/>
              <p:cNvSpPr>
                <a:spLocks noChangeArrowheads="1"/>
              </p:cNvSpPr>
              <p:nvPr/>
            </p:nvSpPr>
            <p:spPr bwMode="auto">
              <a:xfrm>
                <a:off x="2063" y="3339"/>
                <a:ext cx="23" cy="295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de-CH" altLang="en-US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9599" name="Rectangle 64"/>
              <p:cNvSpPr>
                <a:spLocks noChangeArrowheads="1"/>
              </p:cNvSpPr>
              <p:nvPr/>
            </p:nvSpPr>
            <p:spPr bwMode="auto">
              <a:xfrm>
                <a:off x="2086" y="3362"/>
                <a:ext cx="23" cy="272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de-CH" altLang="en-US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9600" name="Rectangle 65"/>
              <p:cNvSpPr>
                <a:spLocks noChangeArrowheads="1"/>
              </p:cNvSpPr>
              <p:nvPr/>
            </p:nvSpPr>
            <p:spPr bwMode="auto">
              <a:xfrm>
                <a:off x="2108" y="3498"/>
                <a:ext cx="23" cy="136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de-CH" altLang="en-US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9601" name="Rectangle 66"/>
              <p:cNvSpPr>
                <a:spLocks noChangeArrowheads="1"/>
              </p:cNvSpPr>
              <p:nvPr/>
            </p:nvSpPr>
            <p:spPr bwMode="auto">
              <a:xfrm>
                <a:off x="2131" y="3498"/>
                <a:ext cx="23" cy="136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de-CH" altLang="en-US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aphicFrame>
          <p:nvGraphicFramePr>
            <p:cNvPr id="149587" name="Object 2"/>
            <p:cNvGraphicFramePr>
              <a:graphicFrameLocks noChangeAspect="1"/>
            </p:cNvGraphicFramePr>
            <p:nvPr/>
          </p:nvGraphicFramePr>
          <p:xfrm>
            <a:off x="2951163" y="4797425"/>
            <a:ext cx="349250" cy="395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9605" name="Equation" r:id="rId5" imgW="190335" imgH="215713" progId="Equation.3">
                    <p:embed/>
                  </p:oleObj>
                </mc:Choice>
                <mc:Fallback>
                  <p:oleObj name="Equation" r:id="rId5" imgW="190335" imgH="215713" progId="Equation.3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51163" y="4797425"/>
                          <a:ext cx="349250" cy="3952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Group 106"/>
          <p:cNvGrpSpPr>
            <a:grpSpLocks/>
          </p:cNvGrpSpPr>
          <p:nvPr/>
        </p:nvGrpSpPr>
        <p:grpSpPr bwMode="auto">
          <a:xfrm>
            <a:off x="4157663" y="4249738"/>
            <a:ext cx="757237" cy="982662"/>
            <a:chOff x="4967288" y="4833938"/>
            <a:chExt cx="757237" cy="982688"/>
          </a:xfrm>
        </p:grpSpPr>
        <p:grpSp>
          <p:nvGrpSpPr>
            <p:cNvPr id="149570" name="Group 67"/>
            <p:cNvGrpSpPr>
              <a:grpSpLocks/>
            </p:cNvGrpSpPr>
            <p:nvPr/>
          </p:nvGrpSpPr>
          <p:grpSpPr bwMode="auto">
            <a:xfrm>
              <a:off x="4967288" y="5300665"/>
              <a:ext cx="757237" cy="515961"/>
              <a:chOff x="3515" y="3498"/>
              <a:chExt cx="363" cy="278"/>
            </a:xfrm>
          </p:grpSpPr>
          <p:sp>
            <p:nvSpPr>
              <p:cNvPr id="149572" name="Line 68"/>
              <p:cNvSpPr>
                <a:spLocks noChangeShapeType="1"/>
              </p:cNvSpPr>
              <p:nvPr/>
            </p:nvSpPr>
            <p:spPr bwMode="auto">
              <a:xfrm>
                <a:off x="3515" y="3498"/>
                <a:ext cx="0" cy="272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triangl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573" name="Line 69"/>
              <p:cNvSpPr>
                <a:spLocks noChangeShapeType="1"/>
              </p:cNvSpPr>
              <p:nvPr/>
            </p:nvSpPr>
            <p:spPr bwMode="auto">
              <a:xfrm>
                <a:off x="3515" y="3776"/>
                <a:ext cx="363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574" name="Rectangle 70"/>
              <p:cNvSpPr>
                <a:spLocks noChangeArrowheads="1"/>
              </p:cNvSpPr>
              <p:nvPr/>
            </p:nvSpPr>
            <p:spPr bwMode="auto">
              <a:xfrm>
                <a:off x="3538" y="3634"/>
                <a:ext cx="23" cy="136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de-CH" altLang="en-US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9575" name="Rectangle 71"/>
              <p:cNvSpPr>
                <a:spLocks noChangeArrowheads="1"/>
              </p:cNvSpPr>
              <p:nvPr/>
            </p:nvSpPr>
            <p:spPr bwMode="auto">
              <a:xfrm>
                <a:off x="3560" y="3634"/>
                <a:ext cx="23" cy="136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de-CH" altLang="en-US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9576" name="Rectangle 72"/>
              <p:cNvSpPr>
                <a:spLocks noChangeArrowheads="1"/>
              </p:cNvSpPr>
              <p:nvPr/>
            </p:nvSpPr>
            <p:spPr bwMode="auto">
              <a:xfrm>
                <a:off x="3583" y="3634"/>
                <a:ext cx="23" cy="136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de-CH" altLang="en-US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9577" name="Rectangle 73"/>
              <p:cNvSpPr>
                <a:spLocks noChangeArrowheads="1"/>
              </p:cNvSpPr>
              <p:nvPr/>
            </p:nvSpPr>
            <p:spPr bwMode="auto">
              <a:xfrm>
                <a:off x="3606" y="3566"/>
                <a:ext cx="23" cy="204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de-CH" altLang="en-US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9578" name="Rectangle 74"/>
              <p:cNvSpPr>
                <a:spLocks noChangeArrowheads="1"/>
              </p:cNvSpPr>
              <p:nvPr/>
            </p:nvSpPr>
            <p:spPr bwMode="auto">
              <a:xfrm>
                <a:off x="3628" y="3543"/>
                <a:ext cx="23" cy="227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de-CH" altLang="en-US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9579" name="Rectangle 75"/>
              <p:cNvSpPr>
                <a:spLocks noChangeArrowheads="1"/>
              </p:cNvSpPr>
              <p:nvPr/>
            </p:nvSpPr>
            <p:spPr bwMode="auto">
              <a:xfrm>
                <a:off x="3651" y="3634"/>
                <a:ext cx="23" cy="136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de-CH" altLang="en-US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9580" name="Rectangle 76"/>
              <p:cNvSpPr>
                <a:spLocks noChangeArrowheads="1"/>
              </p:cNvSpPr>
              <p:nvPr/>
            </p:nvSpPr>
            <p:spPr bwMode="auto">
              <a:xfrm>
                <a:off x="3674" y="3498"/>
                <a:ext cx="22" cy="272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de-CH" altLang="en-US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9581" name="Rectangle 77"/>
              <p:cNvSpPr>
                <a:spLocks noChangeArrowheads="1"/>
              </p:cNvSpPr>
              <p:nvPr/>
            </p:nvSpPr>
            <p:spPr bwMode="auto">
              <a:xfrm>
                <a:off x="3696" y="3634"/>
                <a:ext cx="23" cy="136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de-CH" altLang="en-US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9582" name="Rectangle 78"/>
              <p:cNvSpPr>
                <a:spLocks noChangeArrowheads="1"/>
              </p:cNvSpPr>
              <p:nvPr/>
            </p:nvSpPr>
            <p:spPr bwMode="auto">
              <a:xfrm>
                <a:off x="3719" y="3634"/>
                <a:ext cx="23" cy="136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de-CH" altLang="en-US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9583" name="Rectangle 79"/>
              <p:cNvSpPr>
                <a:spLocks noChangeArrowheads="1"/>
              </p:cNvSpPr>
              <p:nvPr/>
            </p:nvSpPr>
            <p:spPr bwMode="auto">
              <a:xfrm>
                <a:off x="3742" y="3634"/>
                <a:ext cx="23" cy="136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de-CH" altLang="en-US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9584" name="Rectangle 80"/>
              <p:cNvSpPr>
                <a:spLocks noChangeArrowheads="1"/>
              </p:cNvSpPr>
              <p:nvPr/>
            </p:nvSpPr>
            <p:spPr bwMode="auto">
              <a:xfrm>
                <a:off x="3764" y="3634"/>
                <a:ext cx="23" cy="136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de-CH" altLang="en-US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9585" name="Rectangle 81"/>
              <p:cNvSpPr>
                <a:spLocks noChangeArrowheads="1"/>
              </p:cNvSpPr>
              <p:nvPr/>
            </p:nvSpPr>
            <p:spPr bwMode="auto">
              <a:xfrm>
                <a:off x="3787" y="3543"/>
                <a:ext cx="23" cy="227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de-CH" altLang="en-US" sz="18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aphicFrame>
          <p:nvGraphicFramePr>
            <p:cNvPr id="149571" name="Object 3"/>
            <p:cNvGraphicFramePr>
              <a:graphicFrameLocks noChangeAspect="1"/>
            </p:cNvGraphicFramePr>
            <p:nvPr/>
          </p:nvGraphicFramePr>
          <p:xfrm>
            <a:off x="5111750" y="4833938"/>
            <a:ext cx="349250" cy="3952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9606" name="Equation" r:id="rId7" imgW="190335" imgH="215713" progId="Equation.3">
                    <p:embed/>
                  </p:oleObj>
                </mc:Choice>
                <mc:Fallback>
                  <p:oleObj name="Equation" r:id="rId7" imgW="190335" imgH="215713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11750" y="4833938"/>
                          <a:ext cx="349250" cy="3952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49513" name="Picture 25" descr="obj14__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19039">
            <a:off x="3644900" y="1530350"/>
            <a:ext cx="2376488" cy="250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Rectangle 42"/>
          <p:cNvSpPr>
            <a:spLocks noChangeArrowheads="1"/>
          </p:cNvSpPr>
          <p:nvPr/>
        </p:nvSpPr>
        <p:spPr bwMode="auto">
          <a:xfrm rot="-6419039">
            <a:off x="4877594" y="3150394"/>
            <a:ext cx="519113" cy="492125"/>
          </a:xfrm>
          <a:prstGeom prst="rect">
            <a:avLst/>
          </a:prstGeom>
          <a:noFill/>
          <a:ln w="25400" cap="sq">
            <a:solidFill>
              <a:srgbClr val="FFFF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CH" altLang="en-US" sz="180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grpSp>
        <p:nvGrpSpPr>
          <p:cNvPr id="6" name="Group 107"/>
          <p:cNvGrpSpPr>
            <a:grpSpLocks/>
          </p:cNvGrpSpPr>
          <p:nvPr/>
        </p:nvGrpSpPr>
        <p:grpSpPr bwMode="auto">
          <a:xfrm rot="-1019039">
            <a:off x="4005263" y="2078038"/>
            <a:ext cx="1560512" cy="1771650"/>
            <a:chOff x="5087938" y="2849563"/>
            <a:chExt cx="1333500" cy="1511678"/>
          </a:xfrm>
        </p:grpSpPr>
        <p:grpSp>
          <p:nvGrpSpPr>
            <p:cNvPr id="149548" name="Group 35"/>
            <p:cNvGrpSpPr>
              <a:grpSpLocks/>
            </p:cNvGrpSpPr>
            <p:nvPr/>
          </p:nvGrpSpPr>
          <p:grpSpPr bwMode="auto">
            <a:xfrm rot="-5400000">
              <a:off x="6348413" y="3101975"/>
              <a:ext cx="73025" cy="73025"/>
              <a:chOff x="1292" y="2205"/>
              <a:chExt cx="46" cy="46"/>
            </a:xfrm>
          </p:grpSpPr>
          <p:sp>
            <p:nvSpPr>
              <p:cNvPr id="149568" name="Line 36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569" name="Line 37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9549" name="Group 101"/>
            <p:cNvGrpSpPr>
              <a:grpSpLocks/>
            </p:cNvGrpSpPr>
            <p:nvPr/>
          </p:nvGrpSpPr>
          <p:grpSpPr bwMode="auto">
            <a:xfrm>
              <a:off x="5087938" y="2849563"/>
              <a:ext cx="1320665" cy="1511678"/>
              <a:chOff x="5087938" y="2849563"/>
              <a:chExt cx="1320665" cy="1511678"/>
            </a:xfrm>
          </p:grpSpPr>
          <p:grpSp>
            <p:nvGrpSpPr>
              <p:cNvPr id="149550" name="Group 26"/>
              <p:cNvGrpSpPr>
                <a:grpSpLocks/>
              </p:cNvGrpSpPr>
              <p:nvPr/>
            </p:nvGrpSpPr>
            <p:grpSpPr bwMode="auto">
              <a:xfrm rot="-5400000">
                <a:off x="5124450" y="4000500"/>
                <a:ext cx="73025" cy="73025"/>
                <a:chOff x="1292" y="2205"/>
                <a:chExt cx="46" cy="46"/>
              </a:xfrm>
            </p:grpSpPr>
            <p:sp>
              <p:nvSpPr>
                <p:cNvPr id="149566" name="Line 27"/>
                <p:cNvSpPr>
                  <a:spLocks noChangeShapeType="1"/>
                </p:cNvSpPr>
                <p:nvPr/>
              </p:nvSpPr>
              <p:spPr bwMode="auto">
                <a:xfrm>
                  <a:off x="1292" y="2205"/>
                  <a:ext cx="46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9567" name="Line 28"/>
                <p:cNvSpPr>
                  <a:spLocks noChangeShapeType="1"/>
                </p:cNvSpPr>
                <p:nvPr/>
              </p:nvSpPr>
              <p:spPr bwMode="auto">
                <a:xfrm flipH="1">
                  <a:off x="1293" y="2205"/>
                  <a:ext cx="45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9551" name="Group 29"/>
              <p:cNvGrpSpPr>
                <a:grpSpLocks/>
              </p:cNvGrpSpPr>
              <p:nvPr/>
            </p:nvGrpSpPr>
            <p:grpSpPr bwMode="auto">
              <a:xfrm rot="-5400000">
                <a:off x="5411788" y="3713163"/>
                <a:ext cx="73025" cy="73025"/>
                <a:chOff x="1292" y="2205"/>
                <a:chExt cx="46" cy="46"/>
              </a:xfrm>
            </p:grpSpPr>
            <p:sp>
              <p:nvSpPr>
                <p:cNvPr id="149564" name="Line 30"/>
                <p:cNvSpPr>
                  <a:spLocks noChangeShapeType="1"/>
                </p:cNvSpPr>
                <p:nvPr/>
              </p:nvSpPr>
              <p:spPr bwMode="auto">
                <a:xfrm>
                  <a:off x="1292" y="2205"/>
                  <a:ext cx="46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9565" name="Line 31"/>
                <p:cNvSpPr>
                  <a:spLocks noChangeShapeType="1"/>
                </p:cNvSpPr>
                <p:nvPr/>
              </p:nvSpPr>
              <p:spPr bwMode="auto">
                <a:xfrm flipH="1">
                  <a:off x="1293" y="2205"/>
                  <a:ext cx="45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9552" name="Group 32"/>
              <p:cNvGrpSpPr>
                <a:grpSpLocks/>
              </p:cNvGrpSpPr>
              <p:nvPr/>
            </p:nvGrpSpPr>
            <p:grpSpPr bwMode="auto">
              <a:xfrm rot="-5400000">
                <a:off x="5986463" y="2849563"/>
                <a:ext cx="73025" cy="73025"/>
                <a:chOff x="1292" y="2205"/>
                <a:chExt cx="46" cy="46"/>
              </a:xfrm>
            </p:grpSpPr>
            <p:sp>
              <p:nvSpPr>
                <p:cNvPr id="149562" name="Line 33"/>
                <p:cNvSpPr>
                  <a:spLocks noChangeShapeType="1"/>
                </p:cNvSpPr>
                <p:nvPr/>
              </p:nvSpPr>
              <p:spPr bwMode="auto">
                <a:xfrm>
                  <a:off x="1292" y="2205"/>
                  <a:ext cx="46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9563" name="Line 34"/>
                <p:cNvSpPr>
                  <a:spLocks noChangeShapeType="1"/>
                </p:cNvSpPr>
                <p:nvPr/>
              </p:nvSpPr>
              <p:spPr bwMode="auto">
                <a:xfrm flipH="1">
                  <a:off x="1293" y="2205"/>
                  <a:ext cx="45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9553" name="Group 38"/>
              <p:cNvGrpSpPr>
                <a:grpSpLocks/>
              </p:cNvGrpSpPr>
              <p:nvPr/>
            </p:nvGrpSpPr>
            <p:grpSpPr bwMode="auto">
              <a:xfrm rot="-5400000">
                <a:off x="5087938" y="2957513"/>
                <a:ext cx="73025" cy="73025"/>
                <a:chOff x="1292" y="2205"/>
                <a:chExt cx="46" cy="46"/>
              </a:xfrm>
            </p:grpSpPr>
            <p:sp>
              <p:nvSpPr>
                <p:cNvPr id="149560" name="Line 39"/>
                <p:cNvSpPr>
                  <a:spLocks noChangeShapeType="1"/>
                </p:cNvSpPr>
                <p:nvPr/>
              </p:nvSpPr>
              <p:spPr bwMode="auto">
                <a:xfrm>
                  <a:off x="1292" y="2205"/>
                  <a:ext cx="46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9561" name="Line 40"/>
                <p:cNvSpPr>
                  <a:spLocks noChangeShapeType="1"/>
                </p:cNvSpPr>
                <p:nvPr/>
              </p:nvSpPr>
              <p:spPr bwMode="auto">
                <a:xfrm flipH="1">
                  <a:off x="1293" y="2205"/>
                  <a:ext cx="45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9554" name="Group 43"/>
              <p:cNvGrpSpPr>
                <a:grpSpLocks/>
              </p:cNvGrpSpPr>
              <p:nvPr/>
            </p:nvGrpSpPr>
            <p:grpSpPr bwMode="auto">
              <a:xfrm rot="-5400000">
                <a:off x="5916613" y="4005263"/>
                <a:ext cx="73025" cy="73025"/>
                <a:chOff x="1292" y="2205"/>
                <a:chExt cx="46" cy="46"/>
              </a:xfrm>
            </p:grpSpPr>
            <p:sp>
              <p:nvSpPr>
                <p:cNvPr id="149558" name="Line 44"/>
                <p:cNvSpPr>
                  <a:spLocks noChangeShapeType="1"/>
                </p:cNvSpPr>
                <p:nvPr/>
              </p:nvSpPr>
              <p:spPr bwMode="auto">
                <a:xfrm>
                  <a:off x="1292" y="2205"/>
                  <a:ext cx="46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9559" name="Line 45"/>
                <p:cNvSpPr>
                  <a:spLocks noChangeShapeType="1"/>
                </p:cNvSpPr>
                <p:nvPr/>
              </p:nvSpPr>
              <p:spPr bwMode="auto">
                <a:xfrm flipH="1">
                  <a:off x="1293" y="2205"/>
                  <a:ext cx="45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49555" name="Rectangle 88"/>
              <p:cNvSpPr>
                <a:spLocks noChangeArrowheads="1"/>
              </p:cNvSpPr>
              <p:nvPr/>
            </p:nvSpPr>
            <p:spPr bwMode="auto">
              <a:xfrm>
                <a:off x="5219834" y="4046158"/>
                <a:ext cx="361681" cy="3150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pl-PL" altLang="en-US" sz="1800">
                    <a:solidFill>
                      <a:srgbClr val="FFFF00"/>
                    </a:solidFill>
                    <a:latin typeface="Arial" panose="020B0604020202020204" pitchFamily="34" charset="0"/>
                  </a:rPr>
                  <a:t>B</a:t>
                </a:r>
                <a:r>
                  <a:rPr lang="pl-PL" altLang="en-US" sz="1800" baseline="-25000">
                    <a:solidFill>
                      <a:srgbClr val="FFFF00"/>
                    </a:solidFill>
                    <a:latin typeface="Arial" panose="020B0604020202020204" pitchFamily="34" charset="0"/>
                  </a:rPr>
                  <a:t>1</a:t>
                </a:r>
                <a:endParaRPr lang="en-US" altLang="en-US" sz="1800">
                  <a:solidFill>
                    <a:srgbClr val="FFFF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9556" name="Rectangle 89"/>
              <p:cNvSpPr>
                <a:spLocks noChangeArrowheads="1"/>
              </p:cNvSpPr>
              <p:nvPr/>
            </p:nvSpPr>
            <p:spPr bwMode="auto">
              <a:xfrm>
                <a:off x="6011997" y="4009647"/>
                <a:ext cx="361681" cy="3150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pl-PL" altLang="en-US" sz="1800">
                    <a:solidFill>
                      <a:srgbClr val="FFFF00"/>
                    </a:solidFill>
                    <a:latin typeface="Arial" panose="020B0604020202020204" pitchFamily="34" charset="0"/>
                  </a:rPr>
                  <a:t>B</a:t>
                </a:r>
                <a:r>
                  <a:rPr lang="pl-PL" altLang="en-US" sz="1800" baseline="-25000">
                    <a:solidFill>
                      <a:srgbClr val="FFFF00"/>
                    </a:solidFill>
                    <a:latin typeface="Arial" panose="020B0604020202020204" pitchFamily="34" charset="0"/>
                  </a:rPr>
                  <a:t>2</a:t>
                </a:r>
                <a:endParaRPr lang="en-US" altLang="en-US" sz="1800">
                  <a:solidFill>
                    <a:srgbClr val="FFFF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9557" name="Rectangle 90"/>
              <p:cNvSpPr>
                <a:spLocks noChangeArrowheads="1"/>
              </p:cNvSpPr>
              <p:nvPr/>
            </p:nvSpPr>
            <p:spPr bwMode="auto">
              <a:xfrm>
                <a:off x="6046922" y="2857122"/>
                <a:ext cx="361681" cy="3150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pl-PL" altLang="en-US" sz="1800">
                    <a:solidFill>
                      <a:srgbClr val="FFFF00"/>
                    </a:solidFill>
                    <a:latin typeface="Arial" panose="020B0604020202020204" pitchFamily="34" charset="0"/>
                  </a:rPr>
                  <a:t>B</a:t>
                </a:r>
                <a:r>
                  <a:rPr lang="pl-PL" altLang="en-US" sz="1800" baseline="-25000">
                    <a:solidFill>
                      <a:srgbClr val="FFFF00"/>
                    </a:solidFill>
                    <a:latin typeface="Arial" panose="020B0604020202020204" pitchFamily="34" charset="0"/>
                  </a:rPr>
                  <a:t>3</a:t>
                </a:r>
                <a:endParaRPr lang="en-US" altLang="en-US" sz="1800">
                  <a:solidFill>
                    <a:srgbClr val="FFFF00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pic>
        <p:nvPicPr>
          <p:cNvPr id="149516" name="Picture 5" descr="obj14__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5" y="1824038"/>
            <a:ext cx="2141538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069975" y="2722563"/>
            <a:ext cx="442913" cy="420687"/>
          </a:xfrm>
          <a:prstGeom prst="rect">
            <a:avLst/>
          </a:prstGeom>
          <a:noFill/>
          <a:ln w="25400" cap="sq">
            <a:solidFill>
              <a:srgbClr val="FFFF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CH" altLang="en-US" sz="180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grpSp>
        <p:nvGrpSpPr>
          <p:cNvPr id="15" name="Group 100"/>
          <p:cNvGrpSpPr>
            <a:grpSpLocks/>
          </p:cNvGrpSpPr>
          <p:nvPr/>
        </p:nvGrpSpPr>
        <p:grpSpPr bwMode="auto">
          <a:xfrm>
            <a:off x="1247775" y="2016125"/>
            <a:ext cx="1612900" cy="1406525"/>
            <a:chOff x="2051050" y="2600325"/>
            <a:chExt cx="1612552" cy="1406525"/>
          </a:xfrm>
        </p:grpSpPr>
        <p:grpSp>
          <p:nvGrpSpPr>
            <p:cNvPr id="149527" name="Group 7"/>
            <p:cNvGrpSpPr>
              <a:grpSpLocks/>
            </p:cNvGrpSpPr>
            <p:nvPr/>
          </p:nvGrpSpPr>
          <p:grpSpPr bwMode="auto">
            <a:xfrm>
              <a:off x="2051050" y="3500438"/>
              <a:ext cx="73025" cy="73025"/>
              <a:chOff x="1292" y="2205"/>
              <a:chExt cx="46" cy="46"/>
            </a:xfrm>
          </p:grpSpPr>
          <p:sp>
            <p:nvSpPr>
              <p:cNvPr id="149546" name="Line 8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547" name="Line 9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9528" name="Group 10"/>
            <p:cNvGrpSpPr>
              <a:grpSpLocks/>
            </p:cNvGrpSpPr>
            <p:nvPr/>
          </p:nvGrpSpPr>
          <p:grpSpPr bwMode="auto">
            <a:xfrm>
              <a:off x="2087563" y="2708275"/>
              <a:ext cx="73025" cy="73025"/>
              <a:chOff x="1292" y="2205"/>
              <a:chExt cx="46" cy="46"/>
            </a:xfrm>
          </p:grpSpPr>
          <p:sp>
            <p:nvSpPr>
              <p:cNvPr id="149544" name="Line 11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545" name="Line 12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9529" name="Group 13"/>
            <p:cNvGrpSpPr>
              <a:grpSpLocks/>
            </p:cNvGrpSpPr>
            <p:nvPr/>
          </p:nvGrpSpPr>
          <p:grpSpPr bwMode="auto">
            <a:xfrm>
              <a:off x="2374900" y="2995613"/>
              <a:ext cx="73025" cy="73025"/>
              <a:chOff x="1292" y="2205"/>
              <a:chExt cx="46" cy="46"/>
            </a:xfrm>
          </p:grpSpPr>
          <p:sp>
            <p:nvSpPr>
              <p:cNvPr id="149542" name="Line 14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543" name="Line 15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9530" name="Group 16"/>
            <p:cNvGrpSpPr>
              <a:grpSpLocks/>
            </p:cNvGrpSpPr>
            <p:nvPr/>
          </p:nvGrpSpPr>
          <p:grpSpPr bwMode="auto">
            <a:xfrm>
              <a:off x="3238500" y="3571875"/>
              <a:ext cx="73025" cy="73025"/>
              <a:chOff x="1292" y="2205"/>
              <a:chExt cx="46" cy="46"/>
            </a:xfrm>
          </p:grpSpPr>
          <p:sp>
            <p:nvSpPr>
              <p:cNvPr id="149540" name="Line 17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541" name="Line 18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9531" name="Group 19"/>
            <p:cNvGrpSpPr>
              <a:grpSpLocks/>
            </p:cNvGrpSpPr>
            <p:nvPr/>
          </p:nvGrpSpPr>
          <p:grpSpPr bwMode="auto">
            <a:xfrm>
              <a:off x="2986088" y="3933825"/>
              <a:ext cx="73025" cy="73025"/>
              <a:chOff x="1292" y="2205"/>
              <a:chExt cx="46" cy="46"/>
            </a:xfrm>
          </p:grpSpPr>
          <p:sp>
            <p:nvSpPr>
              <p:cNvPr id="149538" name="Line 20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539" name="Line 21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9532" name="Group 22"/>
            <p:cNvGrpSpPr>
              <a:grpSpLocks/>
            </p:cNvGrpSpPr>
            <p:nvPr/>
          </p:nvGrpSpPr>
          <p:grpSpPr bwMode="auto">
            <a:xfrm>
              <a:off x="3130550" y="2673350"/>
              <a:ext cx="73025" cy="73025"/>
              <a:chOff x="1292" y="2205"/>
              <a:chExt cx="46" cy="46"/>
            </a:xfrm>
          </p:grpSpPr>
          <p:sp>
            <p:nvSpPr>
              <p:cNvPr id="149536" name="Line 23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537" name="Line 24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9533" name="Rectangle 91"/>
            <p:cNvSpPr>
              <a:spLocks noChangeArrowheads="1"/>
            </p:cNvSpPr>
            <p:nvPr/>
          </p:nvSpPr>
          <p:spPr bwMode="auto">
            <a:xfrm>
              <a:off x="2124075" y="2600325"/>
              <a:ext cx="42351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pl-PL" altLang="en-US" sz="1800">
                  <a:solidFill>
                    <a:srgbClr val="FFFF00"/>
                  </a:solidFill>
                  <a:latin typeface="Arial" panose="020B0604020202020204" pitchFamily="34" charset="0"/>
                </a:rPr>
                <a:t>A</a:t>
              </a:r>
              <a:r>
                <a:rPr lang="pl-PL" altLang="en-US" sz="1800" baseline="-25000">
                  <a:solidFill>
                    <a:srgbClr val="FFFF00"/>
                  </a:solidFill>
                  <a:latin typeface="Arial" panose="020B0604020202020204" pitchFamily="34" charset="0"/>
                </a:rPr>
                <a:t>1</a:t>
              </a:r>
              <a:endParaRPr lang="en-US" altLang="en-US" sz="1800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9534" name="Rectangle 92"/>
            <p:cNvSpPr>
              <a:spLocks noChangeArrowheads="1"/>
            </p:cNvSpPr>
            <p:nvPr/>
          </p:nvSpPr>
          <p:spPr bwMode="auto">
            <a:xfrm>
              <a:off x="2051050" y="3429000"/>
              <a:ext cx="42351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pl-PL" altLang="en-US" sz="1800">
                  <a:solidFill>
                    <a:srgbClr val="FFFF00"/>
                  </a:solidFill>
                  <a:latin typeface="Arial" panose="020B0604020202020204" pitchFamily="34" charset="0"/>
                </a:rPr>
                <a:t>A</a:t>
              </a:r>
              <a:r>
                <a:rPr lang="pl-PL" altLang="en-US" sz="1800" baseline="-25000">
                  <a:solidFill>
                    <a:srgbClr val="FFFF00"/>
                  </a:solidFill>
                  <a:latin typeface="Arial" panose="020B0604020202020204" pitchFamily="34" charset="0"/>
                </a:rPr>
                <a:t>2</a:t>
              </a:r>
              <a:endParaRPr lang="en-US" altLang="en-US" sz="1800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9535" name="Rectangle 93"/>
            <p:cNvSpPr>
              <a:spLocks noChangeArrowheads="1"/>
            </p:cNvSpPr>
            <p:nvPr/>
          </p:nvSpPr>
          <p:spPr bwMode="auto">
            <a:xfrm>
              <a:off x="3240088" y="3500438"/>
              <a:ext cx="42351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pl-PL" altLang="en-US" sz="1800">
                  <a:solidFill>
                    <a:srgbClr val="FFFF00"/>
                  </a:solidFill>
                  <a:latin typeface="Arial" panose="020B0604020202020204" pitchFamily="34" charset="0"/>
                </a:rPr>
                <a:t>A</a:t>
              </a:r>
              <a:r>
                <a:rPr lang="pl-PL" altLang="en-US" sz="1800" baseline="-25000">
                  <a:solidFill>
                    <a:srgbClr val="FFFF00"/>
                  </a:solidFill>
                  <a:latin typeface="Arial" panose="020B0604020202020204" pitchFamily="34" charset="0"/>
                </a:rPr>
                <a:t>3</a:t>
              </a:r>
              <a:endParaRPr lang="en-US" altLang="en-US" sz="1800">
                <a:solidFill>
                  <a:srgbClr val="FFFF00"/>
                </a:solidFill>
                <a:latin typeface="Arial" panose="020B0604020202020204" pitchFamily="34" charset="0"/>
              </a:endParaRPr>
            </a:p>
          </p:txBody>
        </p:sp>
      </p:grpSp>
      <p:graphicFrame>
        <p:nvGraphicFramePr>
          <p:cNvPr id="99" name="Object 5"/>
          <p:cNvGraphicFramePr>
            <a:graphicFrameLocks noChangeAspect="1"/>
          </p:cNvGraphicFramePr>
          <p:nvPr/>
        </p:nvGraphicFramePr>
        <p:xfrm>
          <a:off x="2738438" y="5508625"/>
          <a:ext cx="1449387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607" name="Equation" r:id="rId11" imgW="863225" imgH="215806" progId="Equation.3">
                  <p:embed/>
                </p:oleObj>
              </mc:Choice>
              <mc:Fallback>
                <p:oleObj name="Equation" r:id="rId11" imgW="863225" imgH="215806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8438" y="5508625"/>
                        <a:ext cx="1449387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" name="Line 96"/>
          <p:cNvSpPr>
            <a:spLocks noChangeShapeType="1"/>
          </p:cNvSpPr>
          <p:nvPr/>
        </p:nvSpPr>
        <p:spPr bwMode="auto">
          <a:xfrm>
            <a:off x="1504950" y="2954338"/>
            <a:ext cx="3395663" cy="511175"/>
          </a:xfrm>
          <a:prstGeom prst="line">
            <a:avLst/>
          </a:prstGeom>
          <a:noFill/>
          <a:ln w="19050" cap="sq">
            <a:solidFill>
              <a:srgbClr val="FF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Line 46"/>
          <p:cNvSpPr>
            <a:spLocks noChangeShapeType="1"/>
          </p:cNvSpPr>
          <p:nvPr/>
        </p:nvSpPr>
        <p:spPr bwMode="auto">
          <a:xfrm>
            <a:off x="1284288" y="3205163"/>
            <a:ext cx="36512" cy="1260475"/>
          </a:xfrm>
          <a:prstGeom prst="line">
            <a:avLst/>
          </a:prstGeom>
          <a:noFill/>
          <a:ln w="25400" cap="sq">
            <a:solidFill>
              <a:srgbClr val="FFFF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" name="Line 46"/>
          <p:cNvSpPr>
            <a:spLocks noChangeShapeType="1"/>
          </p:cNvSpPr>
          <p:nvPr/>
        </p:nvSpPr>
        <p:spPr bwMode="auto">
          <a:xfrm>
            <a:off x="5265738" y="3684588"/>
            <a:ext cx="182562" cy="895350"/>
          </a:xfrm>
          <a:prstGeom prst="line">
            <a:avLst/>
          </a:prstGeom>
          <a:noFill/>
          <a:ln w="25400" cap="sq">
            <a:solidFill>
              <a:srgbClr val="FFFF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" name="Text Box 26"/>
          <p:cNvSpPr txBox="1">
            <a:spLocks noChangeArrowheads="1"/>
          </p:cNvSpPr>
          <p:nvPr/>
        </p:nvSpPr>
        <p:spPr bwMode="auto">
          <a:xfrm>
            <a:off x="6288088" y="1019175"/>
            <a:ext cx="350520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100" b="1">
                <a:solidFill>
                  <a:srgbClr val="000000"/>
                </a:solidFill>
                <a:latin typeface="Arial" panose="020B0604020202020204" pitchFamily="34" charset="0"/>
              </a:rPr>
              <a:t>1. Find a set of   </a:t>
            </a:r>
            <a:br>
              <a:rPr lang="en-US" altLang="en-US" sz="2100" b="1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altLang="en-US" sz="2100" b="1">
                <a:solidFill>
                  <a:srgbClr val="000000"/>
                </a:solidFill>
                <a:latin typeface="Arial" panose="020B0604020202020204" pitchFamily="34" charset="0"/>
              </a:rPr>
              <a:t>    distinctive key-</a:t>
            </a:r>
            <a:br>
              <a:rPr lang="en-US" altLang="en-US" sz="2100" b="1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altLang="en-US" sz="2100" b="1">
                <a:solidFill>
                  <a:srgbClr val="000000"/>
                </a:solidFill>
                <a:latin typeface="Arial" panose="020B0604020202020204" pitchFamily="34" charset="0"/>
              </a:rPr>
              <a:t>    points </a:t>
            </a:r>
            <a:endParaRPr lang="en-US" altLang="en-US" sz="18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19" name="Text Box 26"/>
          <p:cNvSpPr txBox="1">
            <a:spLocks noChangeArrowheads="1"/>
          </p:cNvSpPr>
          <p:nvPr/>
        </p:nvSpPr>
        <p:spPr bwMode="auto">
          <a:xfrm>
            <a:off x="6288088" y="2609850"/>
            <a:ext cx="311150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100" b="1">
                <a:solidFill>
                  <a:srgbClr val="000000"/>
                </a:solidFill>
                <a:latin typeface="Arial" panose="020B0604020202020204" pitchFamily="34" charset="0"/>
              </a:rPr>
              <a:t>2. Define a region </a:t>
            </a:r>
            <a:br>
              <a:rPr lang="en-US" altLang="en-US" sz="2100" b="1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altLang="en-US" sz="2100" b="1">
                <a:solidFill>
                  <a:srgbClr val="000000"/>
                </a:solidFill>
                <a:latin typeface="Arial" panose="020B0604020202020204" pitchFamily="34" charset="0"/>
              </a:rPr>
              <a:t>    around each </a:t>
            </a:r>
            <a:br>
              <a:rPr lang="en-US" altLang="en-US" sz="2100" b="1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altLang="en-US" sz="2100" b="1">
                <a:solidFill>
                  <a:srgbClr val="000000"/>
                </a:solidFill>
                <a:latin typeface="Arial" panose="020B0604020202020204" pitchFamily="34" charset="0"/>
              </a:rPr>
              <a:t>    keypoint   </a:t>
            </a:r>
            <a:endParaRPr lang="en-US" altLang="en-US" sz="18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0" name="Text Box 26"/>
          <p:cNvSpPr txBox="1">
            <a:spLocks noChangeArrowheads="1"/>
          </p:cNvSpPr>
          <p:nvPr/>
        </p:nvSpPr>
        <p:spPr bwMode="auto">
          <a:xfrm>
            <a:off x="6288088" y="4200525"/>
            <a:ext cx="3001962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100" b="1">
                <a:solidFill>
                  <a:srgbClr val="000000"/>
                </a:solidFill>
                <a:latin typeface="Arial" panose="020B0604020202020204" pitchFamily="34" charset="0"/>
              </a:rPr>
              <a:t>3. Compute a local </a:t>
            </a:r>
            <a:br>
              <a:rPr lang="en-US" altLang="en-US" sz="2100" b="1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altLang="en-US" sz="2100" b="1">
                <a:solidFill>
                  <a:srgbClr val="000000"/>
                </a:solidFill>
                <a:latin typeface="Arial" panose="020B0604020202020204" pitchFamily="34" charset="0"/>
              </a:rPr>
              <a:t>    descriptor from the </a:t>
            </a:r>
            <a:br>
              <a:rPr lang="en-US" altLang="en-US" sz="2100" b="1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altLang="en-US" sz="2100" b="1">
                <a:solidFill>
                  <a:srgbClr val="000000"/>
                </a:solidFill>
                <a:latin typeface="Arial" panose="020B0604020202020204" pitchFamily="34" charset="0"/>
              </a:rPr>
              <a:t>    normalized region</a:t>
            </a:r>
            <a:endParaRPr lang="en-US" altLang="en-US" sz="18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1" name="Text Box 26"/>
          <p:cNvSpPr txBox="1">
            <a:spLocks noChangeArrowheads="1"/>
          </p:cNvSpPr>
          <p:nvPr/>
        </p:nvSpPr>
        <p:spPr bwMode="auto">
          <a:xfrm>
            <a:off x="6288088" y="5791200"/>
            <a:ext cx="3001962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100" b="1">
                <a:solidFill>
                  <a:srgbClr val="000000"/>
                </a:solidFill>
                <a:latin typeface="Arial" panose="020B0604020202020204" pitchFamily="34" charset="0"/>
              </a:rPr>
              <a:t>4. Match local </a:t>
            </a:r>
            <a:br>
              <a:rPr lang="en-US" altLang="en-US" sz="2100" b="1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altLang="en-US" sz="2100" b="1">
                <a:solidFill>
                  <a:srgbClr val="000000"/>
                </a:solidFill>
                <a:latin typeface="Arial" panose="020B0604020202020204" pitchFamily="34" charset="0"/>
              </a:rPr>
              <a:t>    descriptors</a:t>
            </a:r>
            <a:endParaRPr lang="en-US" altLang="en-US" sz="18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46" grpId="0" animBg="1"/>
      <p:bldP spid="10" grpId="0" animBg="1"/>
      <p:bldP spid="100" grpId="0" animBg="1"/>
      <p:bldP spid="50" grpId="0" animBg="1"/>
      <p:bldP spid="1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Goals for Keypoints</a:t>
            </a:r>
          </a:p>
        </p:txBody>
      </p:sp>
      <p:sp>
        <p:nvSpPr>
          <p:cNvPr id="150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pPr>
              <a:buFont typeface="Arial" panose="020B0604020202020204" pitchFamily="34" charset="0"/>
              <a:buNone/>
            </a:pPr>
            <a:endParaRPr lang="en-US" altLang="en-US" smtClean="0"/>
          </a:p>
          <a:p>
            <a:pPr>
              <a:buFont typeface="Arial" panose="020B0604020202020204" pitchFamily="34" charset="0"/>
              <a:buNone/>
            </a:pPr>
            <a:r>
              <a:rPr lang="en-US" altLang="en-US" smtClean="0"/>
              <a:t>Detect points that are </a:t>
            </a:r>
            <a:r>
              <a:rPr lang="en-US" altLang="en-US" i="1" smtClean="0"/>
              <a:t>repeatable</a:t>
            </a:r>
            <a:r>
              <a:rPr lang="en-US" altLang="en-US" smtClean="0"/>
              <a:t> and </a:t>
            </a:r>
            <a:r>
              <a:rPr lang="en-US" altLang="en-US" i="1" smtClean="0"/>
              <a:t>distinctive</a:t>
            </a:r>
          </a:p>
        </p:txBody>
      </p:sp>
      <p:pic>
        <p:nvPicPr>
          <p:cNvPr id="18436" name="Picture 25" descr="obj14__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19039">
            <a:off x="4352925" y="1687513"/>
            <a:ext cx="2376488" cy="250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0533" name="Picture 5" descr="obj14__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81200"/>
            <a:ext cx="2141538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000" smtClean="0"/>
              <a:t>Invariant Local Features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143000"/>
            <a:ext cx="8001000" cy="1676400"/>
          </a:xfrm>
        </p:spPr>
        <p:txBody>
          <a:bodyPr/>
          <a:lstStyle/>
          <a:p>
            <a:pPr marL="0" indent="0"/>
            <a:r>
              <a:rPr lang="en-US" altLang="en-US" sz="2000" smtClean="0"/>
              <a:t>Image content is transformed into local feature coordinates that are invariant to translation, rotation, scale, and other imaging parameters</a:t>
            </a:r>
          </a:p>
        </p:txBody>
      </p:sp>
      <p:pic>
        <p:nvPicPr>
          <p:cNvPr id="151556" name="Picture 4" descr="sift-fea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2362200"/>
            <a:ext cx="7559675" cy="3640138"/>
          </a:xfrm>
        </p:spPr>
      </p:pic>
      <p:sp>
        <p:nvSpPr>
          <p:cNvPr id="151557" name="Text Box 5"/>
          <p:cNvSpPr txBox="1">
            <a:spLocks noChangeArrowheads="1"/>
          </p:cNvSpPr>
          <p:nvPr/>
        </p:nvSpPr>
        <p:spPr bwMode="auto">
          <a:xfrm>
            <a:off x="3352800" y="6186488"/>
            <a:ext cx="2470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800" b="1">
                <a:solidFill>
                  <a:srgbClr val="000000"/>
                </a:solidFill>
              </a:rPr>
              <a:t>Features Descriptors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Why extract features?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altLang="en-US" smtClean="0"/>
              <a:t>Motivation: panorama stitching</a:t>
            </a:r>
          </a:p>
          <a:p>
            <a:pPr lvl="1"/>
            <a:r>
              <a:rPr lang="en-US" altLang="en-US" smtClean="0"/>
              <a:t>We have two images – how do we combine them?</a:t>
            </a:r>
          </a:p>
        </p:txBody>
      </p:sp>
      <p:pic>
        <p:nvPicPr>
          <p:cNvPr id="152580" name="Picture 4" descr="imag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33600"/>
            <a:ext cx="3676650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2581" name="Picture 5" descr="image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133600"/>
            <a:ext cx="3676650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Local features: main components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4724400" cy="4525963"/>
          </a:xfrm>
        </p:spPr>
        <p:txBody>
          <a:bodyPr/>
          <a:lstStyle/>
          <a:p>
            <a:pPr marL="514350" indent="-514350" eaLnBrk="1" hangingPunct="1">
              <a:buFontTx/>
              <a:buAutoNum type="arabicParenR"/>
            </a:pPr>
            <a:r>
              <a:rPr lang="en-US" altLang="en-US" sz="2800" smtClean="0"/>
              <a:t>Detection: </a:t>
            </a:r>
            <a:r>
              <a:rPr lang="en-US" altLang="en-US" sz="2400" smtClean="0"/>
              <a:t>Identify the interest points</a:t>
            </a:r>
          </a:p>
          <a:p>
            <a:pPr marL="514350" indent="-514350" eaLnBrk="1" hangingPunct="1">
              <a:buFontTx/>
              <a:buAutoNum type="arabicParenR"/>
            </a:pPr>
            <a:endParaRPr lang="en-US" altLang="en-US" sz="1000" smtClean="0"/>
          </a:p>
          <a:p>
            <a:pPr marL="514350" indent="-514350" eaLnBrk="1" hangingPunct="1">
              <a:buFontTx/>
              <a:buAutoNum type="arabicParenR"/>
            </a:pPr>
            <a:endParaRPr lang="en-US" altLang="en-US" sz="1000" smtClean="0"/>
          </a:p>
          <a:p>
            <a:pPr marL="514350" indent="-514350" eaLnBrk="1" hangingPunct="1">
              <a:buFontTx/>
              <a:buAutoNum type="arabicParenR"/>
            </a:pPr>
            <a:endParaRPr lang="en-US" altLang="en-US" sz="1000" smtClean="0"/>
          </a:p>
          <a:p>
            <a:pPr marL="514350" indent="-514350" eaLnBrk="1" hangingPunct="1">
              <a:buFontTx/>
              <a:buAutoNum type="arabicParenR"/>
            </a:pPr>
            <a:endParaRPr lang="en-US" altLang="en-US" sz="1000" smtClean="0"/>
          </a:p>
          <a:p>
            <a:pPr marL="514350" indent="-514350" eaLnBrk="1" hangingPunct="1">
              <a:buFontTx/>
              <a:buAutoNum type="arabicParenR"/>
            </a:pPr>
            <a:r>
              <a:rPr lang="en-US" altLang="en-US" sz="2800" smtClean="0"/>
              <a:t>Description</a:t>
            </a:r>
            <a:r>
              <a:rPr lang="en-US" altLang="en-US" sz="2400" smtClean="0"/>
              <a:t>: Extract vector feature descriptor surrounding each interest point.</a:t>
            </a:r>
          </a:p>
          <a:p>
            <a:pPr marL="514350" indent="-514350" eaLnBrk="1" hangingPunct="1">
              <a:buFontTx/>
              <a:buAutoNum type="arabicParenR"/>
            </a:pPr>
            <a:endParaRPr lang="en-US" altLang="en-US" sz="1000" smtClean="0"/>
          </a:p>
          <a:p>
            <a:pPr marL="514350" indent="-514350" eaLnBrk="1" hangingPunct="1">
              <a:buFontTx/>
              <a:buAutoNum type="arabicParenR"/>
            </a:pPr>
            <a:endParaRPr lang="en-US" altLang="en-US" sz="1000" smtClean="0"/>
          </a:p>
          <a:p>
            <a:pPr marL="514350" indent="-514350" eaLnBrk="1" hangingPunct="1">
              <a:buFontTx/>
              <a:buAutoNum type="arabicParenR"/>
            </a:pPr>
            <a:endParaRPr lang="en-US" altLang="en-US" sz="1000" smtClean="0"/>
          </a:p>
          <a:p>
            <a:pPr marL="514350" indent="-514350" eaLnBrk="1" hangingPunct="1">
              <a:buFontTx/>
              <a:buAutoNum type="arabicParenR"/>
            </a:pPr>
            <a:endParaRPr lang="en-US" altLang="en-US" sz="1000" smtClean="0"/>
          </a:p>
          <a:p>
            <a:pPr marL="514350" indent="-514350" eaLnBrk="1" hangingPunct="1">
              <a:buFontTx/>
              <a:buAutoNum type="arabicParenR"/>
            </a:pPr>
            <a:r>
              <a:rPr lang="en-US" altLang="en-US" sz="2800" smtClean="0"/>
              <a:t>Matching: </a:t>
            </a:r>
            <a:r>
              <a:rPr lang="en-US" altLang="en-US" sz="2400" smtClean="0"/>
              <a:t>Determine correspondence between descriptors in two views</a:t>
            </a:r>
          </a:p>
        </p:txBody>
      </p:sp>
      <p:pic>
        <p:nvPicPr>
          <p:cNvPr id="154628" name="Picture 4" descr="SIFT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066800"/>
            <a:ext cx="2438400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SIFT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971800"/>
            <a:ext cx="2438400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0"/>
          <p:cNvGrpSpPr>
            <a:grpSpLocks noChangeAspect="1"/>
          </p:cNvGrpSpPr>
          <p:nvPr/>
        </p:nvGrpSpPr>
        <p:grpSpPr bwMode="auto">
          <a:xfrm>
            <a:off x="4876800" y="2982913"/>
            <a:ext cx="2306638" cy="1131887"/>
            <a:chOff x="4191000" y="4216493"/>
            <a:chExt cx="2667000" cy="1308192"/>
          </a:xfrm>
        </p:grpSpPr>
        <p:sp>
          <p:nvSpPr>
            <p:cNvPr id="8" name="Rectangle 7"/>
            <p:cNvSpPr/>
            <p:nvPr/>
          </p:nvSpPr>
          <p:spPr bwMode="auto">
            <a:xfrm rot="20018806">
              <a:off x="6065059" y="5082505"/>
              <a:ext cx="411155" cy="442180"/>
            </a:xfrm>
            <a:prstGeom prst="rect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graphicFrame>
          <p:nvGraphicFramePr>
            <p:cNvPr id="154645" name="Object 2"/>
            <p:cNvGraphicFramePr>
              <a:graphicFrameLocks noChangeAspect="1"/>
            </p:cNvGraphicFramePr>
            <p:nvPr/>
          </p:nvGraphicFramePr>
          <p:xfrm>
            <a:off x="4191000" y="4216493"/>
            <a:ext cx="2667000" cy="603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649" name="Equation" r:id="rId5" imgW="1066800" imgH="241300" progId="Equation.3">
                    <p:embed/>
                  </p:oleObj>
                </mc:Choice>
                <mc:Fallback>
                  <p:oleObj name="Equation" r:id="rId5" imgW="1066800" imgH="241300" progId="Equation.3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91000" y="4216493"/>
                          <a:ext cx="2667000" cy="6032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54646" name="Shape 17"/>
            <p:cNvCxnSpPr>
              <a:cxnSpLocks noChangeShapeType="1"/>
              <a:stCxn id="8" idx="1"/>
            </p:cNvCxnSpPr>
            <p:nvPr/>
          </p:nvCxnSpPr>
          <p:spPr bwMode="auto">
            <a:xfrm rot="10800000">
              <a:off x="5410201" y="4648201"/>
              <a:ext cx="675407" cy="746517"/>
            </a:xfrm>
            <a:prstGeom prst="curvedConnector2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6718300" y="3352800"/>
            <a:ext cx="2425700" cy="1984375"/>
            <a:chOff x="7042516" y="4800600"/>
            <a:chExt cx="2794000" cy="2232025"/>
          </a:xfrm>
        </p:grpSpPr>
        <p:grpSp>
          <p:nvGrpSpPr>
            <p:cNvPr id="154640" name="Group 11"/>
            <p:cNvGrpSpPr>
              <a:grpSpLocks/>
            </p:cNvGrpSpPr>
            <p:nvPr/>
          </p:nvGrpSpPr>
          <p:grpSpPr bwMode="auto">
            <a:xfrm>
              <a:off x="7042516" y="4800600"/>
              <a:ext cx="2794000" cy="2232025"/>
              <a:chOff x="7042516" y="4800600"/>
              <a:chExt cx="2794000" cy="2232025"/>
            </a:xfrm>
          </p:grpSpPr>
          <p:sp>
            <p:nvSpPr>
              <p:cNvPr id="10" name="Rectangle 9"/>
              <p:cNvSpPr/>
              <p:nvPr/>
            </p:nvSpPr>
            <p:spPr bwMode="auto">
              <a:xfrm>
                <a:off x="7470393" y="4800600"/>
                <a:ext cx="530275" cy="533901"/>
              </a:xfrm>
              <a:prstGeom prst="rect">
                <a:avLst/>
              </a:prstGeom>
              <a:noFill/>
              <a:ln w="95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graphicFrame>
            <p:nvGraphicFramePr>
              <p:cNvPr id="154643" name="Object 3"/>
              <p:cNvGraphicFramePr>
                <a:graphicFrameLocks noChangeAspect="1"/>
              </p:cNvGraphicFramePr>
              <p:nvPr/>
            </p:nvGraphicFramePr>
            <p:xfrm>
              <a:off x="7042516" y="6429375"/>
              <a:ext cx="2794000" cy="6032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4650" name="Equation" r:id="rId7" imgW="1117600" imgH="241300" progId="Equation.3">
                      <p:embed/>
                    </p:oleObj>
                  </mc:Choice>
                  <mc:Fallback>
                    <p:oleObj name="Equation" r:id="rId7" imgW="1117600" imgH="241300" progId="Equation.3">
                      <p:embed/>
                      <p:pic>
                        <p:nvPicPr>
                          <p:cNvPr id="0" name="Object 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042516" y="6429375"/>
                            <a:ext cx="2794000" cy="6032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cxnSp>
          <p:nvCxnSpPr>
            <p:cNvPr id="154641" name="Curved Connector 19"/>
            <p:cNvCxnSpPr>
              <a:cxnSpLocks noChangeShapeType="1"/>
            </p:cNvCxnSpPr>
            <p:nvPr/>
          </p:nvCxnSpPr>
          <p:spPr bwMode="auto">
            <a:xfrm rot="5400000">
              <a:off x="6866069" y="5846896"/>
              <a:ext cx="1266829" cy="241036"/>
            </a:xfrm>
            <a:prstGeom prst="curvedConnector3">
              <a:avLst>
                <a:gd name="adj1" fmla="val 50000"/>
              </a:avLst>
            </a:prstGeom>
            <a:noFill/>
            <a:ln w="9525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4800600" y="5391150"/>
            <a:ext cx="4343400" cy="1162050"/>
            <a:chOff x="4800600" y="5391912"/>
            <a:chExt cx="4343400" cy="1161288"/>
          </a:xfrm>
        </p:grpSpPr>
        <p:pic>
          <p:nvPicPr>
            <p:cNvPr id="154634" name="Picture 5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600" y="5391912"/>
              <a:ext cx="2121408" cy="1161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635" name="Picture 6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1052" y="5395686"/>
              <a:ext cx="2132948" cy="1157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54636" name="Straight Arrow Connector 27"/>
            <p:cNvCxnSpPr>
              <a:cxnSpLocks noChangeShapeType="1"/>
            </p:cNvCxnSpPr>
            <p:nvPr/>
          </p:nvCxnSpPr>
          <p:spPr bwMode="auto">
            <a:xfrm flipV="1">
              <a:off x="5562600" y="5562600"/>
              <a:ext cx="1981200" cy="228600"/>
            </a:xfrm>
            <a:prstGeom prst="straightConnector1">
              <a:avLst/>
            </a:prstGeom>
            <a:noFill/>
            <a:ln w="28575" algn="ctr">
              <a:solidFill>
                <a:schemeClr val="tx2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4637" name="Straight Arrow Connector 28"/>
            <p:cNvCxnSpPr>
              <a:cxnSpLocks noChangeShapeType="1"/>
            </p:cNvCxnSpPr>
            <p:nvPr/>
          </p:nvCxnSpPr>
          <p:spPr bwMode="auto">
            <a:xfrm>
              <a:off x="6629400" y="5943600"/>
              <a:ext cx="2133600" cy="1588"/>
            </a:xfrm>
            <a:prstGeom prst="straightConnector1">
              <a:avLst/>
            </a:prstGeom>
            <a:noFill/>
            <a:ln w="28575" algn="ctr">
              <a:solidFill>
                <a:schemeClr val="tx2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4638" name="Straight Arrow Connector 31"/>
            <p:cNvCxnSpPr>
              <a:cxnSpLocks noChangeShapeType="1"/>
            </p:cNvCxnSpPr>
            <p:nvPr/>
          </p:nvCxnSpPr>
          <p:spPr bwMode="auto">
            <a:xfrm>
              <a:off x="5410200" y="6248400"/>
              <a:ext cx="2133600" cy="1588"/>
            </a:xfrm>
            <a:prstGeom prst="straightConnector1">
              <a:avLst/>
            </a:prstGeom>
            <a:noFill/>
            <a:ln w="28575" algn="ctr">
              <a:solidFill>
                <a:schemeClr val="tx2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4639" name="Straight Arrow Connector 32"/>
            <p:cNvCxnSpPr>
              <a:cxnSpLocks noChangeShapeType="1"/>
            </p:cNvCxnSpPr>
            <p:nvPr/>
          </p:nvCxnSpPr>
          <p:spPr bwMode="auto">
            <a:xfrm flipV="1">
              <a:off x="5334000" y="5791200"/>
              <a:ext cx="2133600" cy="228600"/>
            </a:xfrm>
            <a:prstGeom prst="straightConnector1">
              <a:avLst/>
            </a:prstGeom>
            <a:noFill/>
            <a:ln w="28575" algn="ctr">
              <a:solidFill>
                <a:schemeClr val="tx2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3" name="TextBox 22"/>
          <p:cNvSpPr txBox="1"/>
          <p:nvPr/>
        </p:nvSpPr>
        <p:spPr>
          <a:xfrm>
            <a:off x="-76200" y="6626225"/>
            <a:ext cx="22098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000000"/>
                </a:solidFill>
                <a:latin typeface="Arial"/>
                <a:cs typeface="+mn-cs"/>
              </a:rPr>
              <a:t>Kristen </a:t>
            </a:r>
            <a:r>
              <a:rPr lang="en-US" sz="1400" dirty="0" err="1">
                <a:solidFill>
                  <a:srgbClr val="000000"/>
                </a:solidFill>
                <a:latin typeface="Arial"/>
                <a:cs typeface="+mn-cs"/>
              </a:rPr>
              <a:t>Grauman</a:t>
            </a:r>
            <a:endParaRPr lang="en-US" sz="1400" dirty="0">
              <a:solidFill>
                <a:srgbClr val="000000"/>
              </a:solidFill>
              <a:latin typeface="Arial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Characteristics of good features</a:t>
            </a:r>
          </a:p>
        </p:txBody>
      </p:sp>
      <p:sp>
        <p:nvSpPr>
          <p:cNvPr id="1220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3276600"/>
            <a:ext cx="8001000" cy="35814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Char char="•"/>
            </a:pPr>
            <a:r>
              <a:rPr lang="en-US" altLang="en-US" sz="2400" smtClean="0"/>
              <a:t>Repeatability</a:t>
            </a:r>
          </a:p>
          <a:p>
            <a:pPr lvl="1">
              <a:lnSpc>
                <a:spcPct val="90000"/>
              </a:lnSpc>
            </a:pPr>
            <a:r>
              <a:rPr lang="en-US" altLang="en-US" sz="1800" smtClean="0"/>
              <a:t>The same feature can be found in several images despite geometric and photometric transformations 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altLang="en-US" sz="2400" smtClean="0"/>
              <a:t>Saliency</a:t>
            </a:r>
          </a:p>
          <a:p>
            <a:pPr lvl="1">
              <a:lnSpc>
                <a:spcPct val="90000"/>
              </a:lnSpc>
            </a:pPr>
            <a:r>
              <a:rPr lang="en-US" altLang="en-US" sz="1800" smtClean="0"/>
              <a:t>Each feature is distinctive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altLang="en-US" sz="2400" smtClean="0"/>
              <a:t>Compactness and efficiency</a:t>
            </a:r>
          </a:p>
          <a:p>
            <a:pPr lvl="1">
              <a:lnSpc>
                <a:spcPct val="90000"/>
              </a:lnSpc>
            </a:pPr>
            <a:r>
              <a:rPr lang="en-US" altLang="en-US" sz="1800" smtClean="0"/>
              <a:t>Many fewer features than image pixels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altLang="en-US" sz="2400" smtClean="0"/>
              <a:t>Locality</a:t>
            </a:r>
          </a:p>
          <a:p>
            <a:pPr lvl="1">
              <a:lnSpc>
                <a:spcPct val="90000"/>
              </a:lnSpc>
            </a:pPr>
            <a:r>
              <a:rPr lang="en-US" altLang="en-US" sz="1800" smtClean="0"/>
              <a:t>A feature occupies a relatively small area of the image; robust to clutter and occlusion</a:t>
            </a:r>
          </a:p>
        </p:txBody>
      </p:sp>
      <p:grpSp>
        <p:nvGrpSpPr>
          <p:cNvPr id="156676" name="Group 11"/>
          <p:cNvGrpSpPr>
            <a:grpSpLocks/>
          </p:cNvGrpSpPr>
          <p:nvPr/>
        </p:nvGrpSpPr>
        <p:grpSpPr bwMode="auto">
          <a:xfrm>
            <a:off x="1600200" y="990600"/>
            <a:ext cx="5791200" cy="2133600"/>
            <a:chOff x="528" y="624"/>
            <a:chExt cx="4715" cy="1678"/>
          </a:xfrm>
        </p:grpSpPr>
        <p:pic>
          <p:nvPicPr>
            <p:cNvPr id="156677" name="Picture 9" descr="SIFT2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624"/>
              <a:ext cx="2315" cy="1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6678" name="Picture 10" descr="SIFT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624"/>
              <a:ext cx="2315" cy="1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061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z="4000" smtClean="0"/>
              <a:t>Goal: interest operator repeatability</a:t>
            </a:r>
          </a:p>
        </p:txBody>
      </p:sp>
      <p:sp>
        <p:nvSpPr>
          <p:cNvPr id="576518" name="Rectangle 6"/>
          <p:cNvSpPr>
            <a:spLocks noChangeArrowheads="1"/>
          </p:cNvSpPr>
          <p:nvPr/>
        </p:nvSpPr>
        <p:spPr bwMode="auto">
          <a:xfrm>
            <a:off x="838200" y="1371600"/>
            <a:ext cx="7620000" cy="494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3363" indent="-2333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000000"/>
                </a:solidFill>
                <a:cs typeface="Times New Roman" panose="02020603050405020304" pitchFamily="18" charset="0"/>
              </a:rPr>
              <a:t>We want to detect (at least some of) the same points in both images.</a:t>
            </a:r>
          </a:p>
          <a:p>
            <a:pPr>
              <a:spcBef>
                <a:spcPct val="50000"/>
              </a:spcBef>
            </a:pPr>
            <a:endParaRPr lang="en-US" altLang="en-US" sz="28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28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28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28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4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000000"/>
                </a:solidFill>
                <a:cs typeface="Times New Roman" panose="02020603050405020304" pitchFamily="18" charset="0"/>
              </a:rPr>
              <a:t>Yet we have to be able to run the detection procedure </a:t>
            </a:r>
            <a:r>
              <a:rPr lang="en-US" altLang="en-US" sz="2800" i="1">
                <a:solidFill>
                  <a:srgbClr val="000000"/>
                </a:solidFill>
                <a:cs typeface="Times New Roman" panose="02020603050405020304" pitchFamily="18" charset="0"/>
              </a:rPr>
              <a:t>independently</a:t>
            </a:r>
            <a:r>
              <a:rPr lang="en-US" altLang="en-US" sz="2800">
                <a:solidFill>
                  <a:srgbClr val="000000"/>
                </a:solidFill>
                <a:cs typeface="Times New Roman" panose="02020603050405020304" pitchFamily="18" charset="0"/>
              </a:rPr>
              <a:t> per image.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838200" y="2514600"/>
            <a:ext cx="7488238" cy="2671763"/>
            <a:chOff x="838200" y="3429000"/>
            <a:chExt cx="7487497" cy="2671465"/>
          </a:xfrm>
        </p:grpSpPr>
        <p:grpSp>
          <p:nvGrpSpPr>
            <p:cNvPr id="158726" name="Group 20"/>
            <p:cNvGrpSpPr>
              <a:grpSpLocks noChangeAspect="1"/>
            </p:cNvGrpSpPr>
            <p:nvPr/>
          </p:nvGrpSpPr>
          <p:grpSpPr bwMode="auto">
            <a:xfrm>
              <a:off x="838200" y="3429000"/>
              <a:ext cx="3657600" cy="2133600"/>
              <a:chOff x="838200" y="3429000"/>
              <a:chExt cx="3265714" cy="1905000"/>
            </a:xfrm>
          </p:grpSpPr>
          <p:pic>
            <p:nvPicPr>
              <p:cNvPr id="158734" name="Picture 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8200" y="3429000"/>
                <a:ext cx="3265714" cy="1905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Oval 7"/>
              <p:cNvSpPr>
                <a:spLocks noChangeArrowheads="1"/>
              </p:cNvSpPr>
              <p:nvPr/>
            </p:nvSpPr>
            <p:spPr bwMode="auto">
              <a:xfrm>
                <a:off x="1998945" y="4010074"/>
                <a:ext cx="145978" cy="1445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11" name="Oval 8"/>
              <p:cNvSpPr>
                <a:spLocks noChangeArrowheads="1"/>
              </p:cNvSpPr>
              <p:nvPr/>
            </p:nvSpPr>
            <p:spPr bwMode="auto">
              <a:xfrm>
                <a:off x="1563842" y="4589730"/>
                <a:ext cx="144562" cy="14597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12" name="Oval 9"/>
              <p:cNvSpPr>
                <a:spLocks noChangeArrowheads="1"/>
              </p:cNvSpPr>
              <p:nvPr/>
            </p:nvSpPr>
            <p:spPr bwMode="auto">
              <a:xfrm>
                <a:off x="2144923" y="4880267"/>
                <a:ext cx="144562" cy="1445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13" name="Oval 10"/>
              <p:cNvSpPr>
                <a:spLocks noChangeArrowheads="1"/>
              </p:cNvSpPr>
              <p:nvPr/>
            </p:nvSpPr>
            <p:spPr bwMode="auto">
              <a:xfrm>
                <a:off x="2724587" y="4445171"/>
                <a:ext cx="145978" cy="1445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</p:grpSp>
        <p:grpSp>
          <p:nvGrpSpPr>
            <p:cNvPr id="158727" name="Group 18"/>
            <p:cNvGrpSpPr>
              <a:grpSpLocks noChangeAspect="1"/>
            </p:cNvGrpSpPr>
            <p:nvPr/>
          </p:nvGrpSpPr>
          <p:grpSpPr bwMode="auto">
            <a:xfrm>
              <a:off x="4648200" y="3490686"/>
              <a:ext cx="3677497" cy="1995714"/>
              <a:chOff x="5627914" y="3559629"/>
              <a:chExt cx="2975429" cy="1614714"/>
            </a:xfrm>
          </p:grpSpPr>
          <p:pic>
            <p:nvPicPr>
              <p:cNvPr id="158729" name="Picture 6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27914" y="3559629"/>
                <a:ext cx="2975429" cy="16147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" name="Oval 11"/>
              <p:cNvSpPr>
                <a:spLocks noChangeArrowheads="1"/>
              </p:cNvSpPr>
              <p:nvPr/>
            </p:nvSpPr>
            <p:spPr bwMode="auto">
              <a:xfrm>
                <a:off x="8094758" y="4299557"/>
                <a:ext cx="145126" cy="145124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15" name="Oval 12"/>
              <p:cNvSpPr>
                <a:spLocks noChangeArrowheads="1"/>
              </p:cNvSpPr>
              <p:nvPr/>
            </p:nvSpPr>
            <p:spPr bwMode="auto">
              <a:xfrm>
                <a:off x="7659379" y="4880055"/>
                <a:ext cx="145127" cy="145124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16" name="Oval 13"/>
              <p:cNvSpPr>
                <a:spLocks noChangeArrowheads="1"/>
              </p:cNvSpPr>
              <p:nvPr/>
            </p:nvSpPr>
            <p:spPr bwMode="auto">
              <a:xfrm>
                <a:off x="6933747" y="4154432"/>
                <a:ext cx="145126" cy="14512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17" name="Oval 14"/>
              <p:cNvSpPr>
                <a:spLocks noChangeArrowheads="1"/>
              </p:cNvSpPr>
              <p:nvPr/>
            </p:nvSpPr>
            <p:spPr bwMode="auto">
              <a:xfrm>
                <a:off x="5917862" y="4734930"/>
                <a:ext cx="145127" cy="14512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</p:grpSp>
        <p:sp>
          <p:nvSpPr>
            <p:cNvPr id="158728" name="Text Box 15"/>
            <p:cNvSpPr txBox="1">
              <a:spLocks noChangeArrowheads="1"/>
            </p:cNvSpPr>
            <p:nvPr/>
          </p:nvSpPr>
          <p:spPr bwMode="auto">
            <a:xfrm>
              <a:off x="2362200" y="5638800"/>
              <a:ext cx="453040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FF3300"/>
                  </a:solidFill>
                  <a:cs typeface="Times New Roman" panose="02020603050405020304" pitchFamily="18" charset="0"/>
                </a:rPr>
                <a:t>No chance to find true matches!</a:t>
              </a:r>
              <a:endParaRPr lang="ru-RU" altLang="en-US" sz="2400">
                <a:solidFill>
                  <a:srgbClr val="FF3300"/>
                </a:solidFill>
                <a:cs typeface="Times New Roman" panose="02020603050405020304" pitchFamily="18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-76200" y="6626225"/>
            <a:ext cx="22098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000000"/>
                </a:solidFill>
                <a:latin typeface="Arial"/>
                <a:cs typeface="+mn-cs"/>
              </a:rPr>
              <a:t>Kristen </a:t>
            </a:r>
            <a:r>
              <a:rPr lang="en-US" sz="1400" dirty="0" err="1">
                <a:solidFill>
                  <a:srgbClr val="000000"/>
                </a:solidFill>
                <a:latin typeface="Arial"/>
                <a:cs typeface="+mn-cs"/>
              </a:rPr>
              <a:t>Grauman</a:t>
            </a:r>
            <a:endParaRPr lang="en-US" sz="1400" dirty="0">
              <a:solidFill>
                <a:srgbClr val="000000"/>
              </a:solidFill>
              <a:latin typeface="Arial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39" t="33333" r="35683" b="40741"/>
          <a:stretch>
            <a:fillRect/>
          </a:stretch>
        </p:blipFill>
        <p:spPr bwMode="auto">
          <a:xfrm>
            <a:off x="6477000" y="3124200"/>
            <a:ext cx="60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Line 14"/>
          <p:cNvSpPr>
            <a:spLocks noChangeShapeType="1"/>
          </p:cNvSpPr>
          <p:nvPr/>
        </p:nvSpPr>
        <p:spPr bwMode="auto">
          <a:xfrm>
            <a:off x="1676400" y="3200400"/>
            <a:ext cx="5181600" cy="312738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lg" len="lg"/>
          </a:ln>
        </p:spPr>
        <p:txBody>
          <a:bodyPr/>
          <a:lstStyle/>
          <a:p>
            <a:pPr>
              <a:defRPr/>
            </a:pPr>
            <a:endParaRPr lang="en-US" sz="180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0" y="1524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4000" kern="0" dirty="0">
                <a:solidFill>
                  <a:srgbClr val="000000"/>
                </a:solidFill>
                <a:latin typeface="Arial"/>
                <a:cs typeface="+mn-cs"/>
              </a:rPr>
              <a:t>Goal: descriptor distinctiveness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838200" y="1371600"/>
            <a:ext cx="7620000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3363" indent="-2333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000000"/>
                </a:solidFill>
                <a:cs typeface="Times New Roman" panose="02020603050405020304" pitchFamily="18" charset="0"/>
              </a:rPr>
              <a:t>We want to be able to reliably determine which point goes with which.</a:t>
            </a:r>
          </a:p>
          <a:p>
            <a:pPr>
              <a:spcBef>
                <a:spcPct val="50000"/>
              </a:spcBef>
            </a:pPr>
            <a:endParaRPr lang="en-US" altLang="en-US" sz="28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28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28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28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000000"/>
                </a:solidFill>
                <a:cs typeface="Times New Roman" panose="02020603050405020304" pitchFamily="18" charset="0"/>
              </a:rPr>
              <a:t>Must provide some invariance to geometric and photometric differences between the two views.</a:t>
            </a:r>
          </a:p>
        </p:txBody>
      </p:sp>
      <p:grpSp>
        <p:nvGrpSpPr>
          <p:cNvPr id="2" name="Group 20"/>
          <p:cNvGrpSpPr>
            <a:grpSpLocks noChangeAspect="1"/>
          </p:cNvGrpSpPr>
          <p:nvPr/>
        </p:nvGrpSpPr>
        <p:grpSpPr bwMode="auto">
          <a:xfrm>
            <a:off x="479425" y="2514600"/>
            <a:ext cx="3463925" cy="2020888"/>
            <a:chOff x="1981200" y="3535362"/>
            <a:chExt cx="1714500" cy="1000125"/>
          </a:xfrm>
        </p:grpSpPr>
        <p:pic>
          <p:nvPicPr>
            <p:cNvPr id="160794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1200" y="3535362"/>
              <a:ext cx="1714500" cy="1000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Oval 6"/>
            <p:cNvSpPr>
              <a:spLocks noChangeArrowheads="1"/>
            </p:cNvSpPr>
            <p:nvPr/>
          </p:nvSpPr>
          <p:spPr bwMode="auto">
            <a:xfrm>
              <a:off x="2590940" y="3840192"/>
              <a:ext cx="76218" cy="762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auto">
            <a:xfrm>
              <a:off x="2362288" y="4145022"/>
              <a:ext cx="76217" cy="762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2667157" y="4297437"/>
              <a:ext cx="76217" cy="762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auto">
            <a:xfrm>
              <a:off x="2972027" y="4068814"/>
              <a:ext cx="76217" cy="7620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</p:grpSp>
      <p:grpSp>
        <p:nvGrpSpPr>
          <p:cNvPr id="3" name="Group 21"/>
          <p:cNvGrpSpPr>
            <a:grpSpLocks noChangeAspect="1"/>
          </p:cNvGrpSpPr>
          <p:nvPr/>
        </p:nvGrpSpPr>
        <p:grpSpPr bwMode="auto">
          <a:xfrm>
            <a:off x="4743450" y="2514600"/>
            <a:ext cx="3790950" cy="2057400"/>
            <a:chOff x="4495800" y="3611562"/>
            <a:chExt cx="1562100" cy="847725"/>
          </a:xfrm>
        </p:grpSpPr>
        <p:pic>
          <p:nvPicPr>
            <p:cNvPr id="160789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5800" y="3611562"/>
              <a:ext cx="1562100" cy="847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Oval 10"/>
            <p:cNvSpPr>
              <a:spLocks noChangeArrowheads="1"/>
            </p:cNvSpPr>
            <p:nvPr/>
          </p:nvSpPr>
          <p:spPr bwMode="auto">
            <a:xfrm>
              <a:off x="5367122" y="3992253"/>
              <a:ext cx="76535" cy="76531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" name="Oval 11"/>
            <p:cNvSpPr>
              <a:spLocks noChangeArrowheads="1"/>
            </p:cNvSpPr>
            <p:nvPr/>
          </p:nvSpPr>
          <p:spPr bwMode="auto">
            <a:xfrm>
              <a:off x="5000801" y="4192411"/>
              <a:ext cx="75881" cy="76531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4" name="Oval 12"/>
            <p:cNvSpPr>
              <a:spLocks noChangeArrowheads="1"/>
            </p:cNvSpPr>
            <p:nvPr/>
          </p:nvSpPr>
          <p:spPr bwMode="auto">
            <a:xfrm>
              <a:off x="4953048" y="3687439"/>
              <a:ext cx="75881" cy="76531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5" name="Oval 13"/>
            <p:cNvSpPr>
              <a:spLocks noChangeArrowheads="1"/>
            </p:cNvSpPr>
            <p:nvPr/>
          </p:nvSpPr>
          <p:spPr bwMode="auto">
            <a:xfrm>
              <a:off x="4724097" y="3992253"/>
              <a:ext cx="76535" cy="76531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</p:grpSp>
      <p:sp>
        <p:nvSpPr>
          <p:cNvPr id="16" name="Line 14"/>
          <p:cNvSpPr>
            <a:spLocks noChangeShapeType="1"/>
          </p:cNvSpPr>
          <p:nvPr/>
        </p:nvSpPr>
        <p:spPr bwMode="auto">
          <a:xfrm>
            <a:off x="1771650" y="3192463"/>
            <a:ext cx="5181600" cy="312737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lg" len="lg"/>
          </a:ln>
        </p:spPr>
        <p:txBody>
          <a:bodyPr/>
          <a:lstStyle/>
          <a:p>
            <a:pPr>
              <a:defRPr/>
            </a:pPr>
            <a:endParaRPr lang="en-US" sz="180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>
            <a:off x="1847850" y="3192463"/>
            <a:ext cx="3505200" cy="312737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lg" len="lg"/>
          </a:ln>
        </p:spPr>
        <p:txBody>
          <a:bodyPr/>
          <a:lstStyle/>
          <a:p>
            <a:pPr>
              <a:defRPr/>
            </a:pPr>
            <a:endParaRPr lang="en-US" sz="180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 flipV="1">
            <a:off x="1847850" y="2819400"/>
            <a:ext cx="3962400" cy="4572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lg" len="lg"/>
          </a:ln>
        </p:spPr>
        <p:txBody>
          <a:bodyPr/>
          <a:lstStyle/>
          <a:p>
            <a:pPr>
              <a:defRPr/>
            </a:pPr>
            <a:endParaRPr lang="en-US" sz="180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19" name="Line 17"/>
          <p:cNvSpPr>
            <a:spLocks noChangeShapeType="1"/>
          </p:cNvSpPr>
          <p:nvPr/>
        </p:nvSpPr>
        <p:spPr bwMode="auto">
          <a:xfrm>
            <a:off x="1771650" y="3225800"/>
            <a:ext cx="4267200" cy="8128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lg" len="lg"/>
          </a:ln>
        </p:spPr>
        <p:txBody>
          <a:bodyPr/>
          <a:lstStyle/>
          <a:p>
            <a:pPr>
              <a:defRPr/>
            </a:pPr>
            <a:endParaRPr lang="en-US" sz="180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4038600" y="3565525"/>
            <a:ext cx="609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60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altLang="en-US" sz="6000" b="1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08" r="59801" b="70370"/>
          <a:stretch>
            <a:fillRect/>
          </a:stretch>
        </p:blipFill>
        <p:spPr bwMode="auto">
          <a:xfrm>
            <a:off x="5410200" y="2743200"/>
            <a:ext cx="685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0" t="33333" r="71861" b="33333"/>
          <a:stretch>
            <a:fillRect/>
          </a:stretch>
        </p:blipFill>
        <p:spPr bwMode="auto">
          <a:xfrm>
            <a:off x="4648200" y="3124200"/>
            <a:ext cx="6096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39" t="62962" r="55782" b="7407"/>
          <a:stretch>
            <a:fillRect/>
          </a:stretch>
        </p:blipFill>
        <p:spPr bwMode="auto">
          <a:xfrm>
            <a:off x="5638800" y="37338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4" t="20818" r="56009" b="45247"/>
          <a:stretch>
            <a:fillRect/>
          </a:stretch>
        </p:blipFill>
        <p:spPr bwMode="auto">
          <a:xfrm>
            <a:off x="1447800" y="28956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Line 15"/>
          <p:cNvSpPr>
            <a:spLocks noChangeShapeType="1"/>
          </p:cNvSpPr>
          <p:nvPr/>
        </p:nvSpPr>
        <p:spPr bwMode="auto">
          <a:xfrm>
            <a:off x="1752600" y="3200400"/>
            <a:ext cx="2971800" cy="762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lg" len="lg"/>
          </a:ln>
        </p:spPr>
        <p:txBody>
          <a:bodyPr/>
          <a:lstStyle/>
          <a:p>
            <a:pPr>
              <a:defRPr/>
            </a:pPr>
            <a:endParaRPr lang="en-US" sz="180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47" name="Line 16"/>
          <p:cNvSpPr>
            <a:spLocks noChangeShapeType="1"/>
          </p:cNvSpPr>
          <p:nvPr/>
        </p:nvSpPr>
        <p:spPr bwMode="auto">
          <a:xfrm flipV="1">
            <a:off x="1752600" y="2827338"/>
            <a:ext cx="3962400" cy="4572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lg" len="lg"/>
          </a:ln>
        </p:spPr>
        <p:txBody>
          <a:bodyPr/>
          <a:lstStyle/>
          <a:p>
            <a:pPr>
              <a:defRPr/>
            </a:pPr>
            <a:endParaRPr lang="en-US" sz="180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48" name="Line 17"/>
          <p:cNvSpPr>
            <a:spLocks noChangeShapeType="1"/>
          </p:cNvSpPr>
          <p:nvPr/>
        </p:nvSpPr>
        <p:spPr bwMode="auto">
          <a:xfrm>
            <a:off x="1676400" y="3233738"/>
            <a:ext cx="4267200" cy="8128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lg" len="lg"/>
          </a:ln>
        </p:spPr>
        <p:txBody>
          <a:bodyPr/>
          <a:lstStyle/>
          <a:p>
            <a:pPr>
              <a:defRPr/>
            </a:pPr>
            <a:endParaRPr lang="en-US" sz="180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-76200" y="6626225"/>
            <a:ext cx="22098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000000"/>
                </a:solidFill>
                <a:latin typeface="Arial"/>
                <a:cs typeface="+mn-cs"/>
              </a:rPr>
              <a:t>Kristen </a:t>
            </a:r>
            <a:r>
              <a:rPr lang="en-US" sz="1400" dirty="0" err="1">
                <a:solidFill>
                  <a:srgbClr val="000000"/>
                </a:solidFill>
                <a:latin typeface="Arial"/>
                <a:cs typeface="+mn-cs"/>
              </a:rPr>
              <a:t>Grauman</a:t>
            </a:r>
            <a:endParaRPr lang="en-US" sz="1400" dirty="0">
              <a:solidFill>
                <a:srgbClr val="000000"/>
              </a:solidFill>
              <a:latin typeface="Arial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Local features: main components</a:t>
            </a:r>
          </a:p>
        </p:txBody>
      </p:sp>
      <p:sp>
        <p:nvSpPr>
          <p:cNvPr id="162819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4724400" cy="4525963"/>
          </a:xfrm>
        </p:spPr>
        <p:txBody>
          <a:bodyPr/>
          <a:lstStyle/>
          <a:p>
            <a:pPr marL="514350" indent="-514350" eaLnBrk="1" hangingPunct="1">
              <a:buFontTx/>
              <a:buAutoNum type="arabicParenR"/>
            </a:pPr>
            <a:r>
              <a:rPr lang="en-US" altLang="en-US" sz="2800" smtClean="0"/>
              <a:t>Detection: </a:t>
            </a:r>
            <a:r>
              <a:rPr lang="en-US" altLang="en-US" sz="2400" smtClean="0"/>
              <a:t>Identify the interest points</a:t>
            </a:r>
          </a:p>
          <a:p>
            <a:pPr marL="514350" indent="-514350" eaLnBrk="1" hangingPunct="1">
              <a:buFontTx/>
              <a:buAutoNum type="arabicParenR"/>
            </a:pPr>
            <a:endParaRPr lang="en-US" altLang="en-US" sz="1000" smtClean="0"/>
          </a:p>
          <a:p>
            <a:pPr marL="514350" indent="-514350" eaLnBrk="1" hangingPunct="1">
              <a:buFontTx/>
              <a:buAutoNum type="arabicParenR"/>
            </a:pPr>
            <a:endParaRPr lang="en-US" altLang="en-US" sz="1000" smtClean="0"/>
          </a:p>
          <a:p>
            <a:pPr marL="514350" indent="-514350" eaLnBrk="1" hangingPunct="1">
              <a:buFontTx/>
              <a:buAutoNum type="arabicParenR"/>
            </a:pPr>
            <a:endParaRPr lang="en-US" altLang="en-US" sz="1000" smtClean="0"/>
          </a:p>
          <a:p>
            <a:pPr marL="514350" indent="-514350" eaLnBrk="1" hangingPunct="1">
              <a:buFontTx/>
              <a:buAutoNum type="arabicParenR"/>
            </a:pPr>
            <a:endParaRPr lang="en-US" altLang="en-US" sz="1000" smtClean="0">
              <a:solidFill>
                <a:schemeClr val="bg2"/>
              </a:solidFill>
            </a:endParaRPr>
          </a:p>
          <a:p>
            <a:pPr marL="514350" indent="-514350" eaLnBrk="1" hangingPunct="1">
              <a:buFontTx/>
              <a:buAutoNum type="arabicParenR"/>
            </a:pPr>
            <a:r>
              <a:rPr lang="en-US" altLang="en-US" sz="2800" smtClean="0">
                <a:solidFill>
                  <a:schemeClr val="bg2"/>
                </a:solidFill>
              </a:rPr>
              <a:t>Description</a:t>
            </a:r>
            <a:r>
              <a:rPr lang="en-US" altLang="en-US" sz="2400" smtClean="0">
                <a:solidFill>
                  <a:schemeClr val="bg2"/>
                </a:solidFill>
              </a:rPr>
              <a:t>:Extract vector feature descriptor surrounding each interest point.</a:t>
            </a:r>
          </a:p>
          <a:p>
            <a:pPr marL="514350" indent="-514350" eaLnBrk="1" hangingPunct="1">
              <a:buFontTx/>
              <a:buAutoNum type="arabicParenR"/>
            </a:pPr>
            <a:endParaRPr lang="en-US" altLang="en-US" sz="1000" smtClean="0">
              <a:solidFill>
                <a:schemeClr val="bg2"/>
              </a:solidFill>
            </a:endParaRPr>
          </a:p>
          <a:p>
            <a:pPr marL="514350" indent="-514350" eaLnBrk="1" hangingPunct="1">
              <a:buFontTx/>
              <a:buAutoNum type="arabicParenR"/>
            </a:pPr>
            <a:endParaRPr lang="en-US" altLang="en-US" sz="1000" smtClean="0">
              <a:solidFill>
                <a:schemeClr val="bg2"/>
              </a:solidFill>
            </a:endParaRPr>
          </a:p>
          <a:p>
            <a:pPr marL="514350" indent="-514350" eaLnBrk="1" hangingPunct="1">
              <a:buFontTx/>
              <a:buAutoNum type="arabicParenR"/>
            </a:pPr>
            <a:endParaRPr lang="en-US" altLang="en-US" sz="1000" smtClean="0">
              <a:solidFill>
                <a:schemeClr val="bg2"/>
              </a:solidFill>
            </a:endParaRPr>
          </a:p>
          <a:p>
            <a:pPr marL="514350" indent="-514350" eaLnBrk="1" hangingPunct="1">
              <a:buFontTx/>
              <a:buAutoNum type="arabicParenR"/>
            </a:pPr>
            <a:endParaRPr lang="en-US" altLang="en-US" sz="1000" smtClean="0">
              <a:solidFill>
                <a:schemeClr val="bg2"/>
              </a:solidFill>
            </a:endParaRPr>
          </a:p>
          <a:p>
            <a:pPr marL="514350" indent="-514350" eaLnBrk="1" hangingPunct="1">
              <a:buFontTx/>
              <a:buAutoNum type="arabicParenR"/>
            </a:pPr>
            <a:r>
              <a:rPr lang="en-US" altLang="en-US" sz="2800" smtClean="0">
                <a:solidFill>
                  <a:schemeClr val="bg2"/>
                </a:solidFill>
              </a:rPr>
              <a:t>Matching: </a:t>
            </a:r>
            <a:r>
              <a:rPr lang="en-US" altLang="en-US" sz="2400" smtClean="0">
                <a:solidFill>
                  <a:schemeClr val="bg2"/>
                </a:solidFill>
              </a:rPr>
              <a:t>Determine correspondence between descriptors in two views</a:t>
            </a:r>
          </a:p>
        </p:txBody>
      </p:sp>
      <p:pic>
        <p:nvPicPr>
          <p:cNvPr id="162820" name="Picture 4" descr="SIFT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066800"/>
            <a:ext cx="2438400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Many Existing Detectors Available</a:t>
            </a:r>
            <a:endParaRPr lang="de-CH" altLang="en-US" smtClean="0"/>
          </a:p>
        </p:txBody>
      </p:sp>
      <p:sp>
        <p:nvSpPr>
          <p:cNvPr id="2867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K. Grauman, B. Leibe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4495800"/>
          </a:xfrm>
        </p:spPr>
        <p:txBody>
          <a:bodyPr/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2400" kern="0" dirty="0" smtClean="0">
              <a:solidFill>
                <a:srgbClr val="000099"/>
              </a:solidFill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2400" kern="0" dirty="0" smtClean="0">
                <a:solidFill>
                  <a:srgbClr val="000099"/>
                </a:solidFill>
              </a:rPr>
              <a:t>Hessian &amp; Harris		</a:t>
            </a:r>
            <a:r>
              <a:rPr lang="en-US" sz="2800" kern="0" dirty="0" smtClean="0">
                <a:solidFill>
                  <a:sysClr val="windowText" lastClr="000000"/>
                </a:solidFill>
              </a:rPr>
              <a:t>[</a:t>
            </a:r>
            <a:r>
              <a:rPr lang="en-US" sz="2800" kern="0" dirty="0" err="1" smtClean="0">
                <a:solidFill>
                  <a:sysClr val="windowText" lastClr="000000"/>
                </a:solidFill>
              </a:rPr>
              <a:t>Beaudet</a:t>
            </a:r>
            <a:r>
              <a:rPr lang="en-US" sz="2800" kern="0" dirty="0" smtClean="0">
                <a:solidFill>
                  <a:sysClr val="windowText" lastClr="000000"/>
                </a:solidFill>
              </a:rPr>
              <a:t> ‘78], [Harris ‘88]</a:t>
            </a:r>
            <a:endParaRPr lang="en-US" sz="2400" kern="0" dirty="0" smtClean="0">
              <a:solidFill>
                <a:sysClr val="windowText" lastClr="000000"/>
              </a:solidFill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2400" kern="0" dirty="0" err="1" smtClean="0"/>
              <a:t>Laplacian</a:t>
            </a:r>
            <a:r>
              <a:rPr lang="en-US" sz="2400" kern="0" dirty="0" smtClean="0"/>
              <a:t>, </a:t>
            </a:r>
            <a:r>
              <a:rPr lang="en-US" sz="2400" kern="0" dirty="0" err="1" smtClean="0"/>
              <a:t>DoG</a:t>
            </a:r>
            <a:r>
              <a:rPr lang="en-US" sz="2400" kern="0" dirty="0" smtClean="0"/>
              <a:t> 		</a:t>
            </a:r>
            <a:r>
              <a:rPr lang="en-US" sz="2800" kern="0" dirty="0" smtClean="0"/>
              <a:t>[</a:t>
            </a:r>
            <a:r>
              <a:rPr lang="en-US" sz="2800" kern="0" dirty="0" err="1" smtClean="0"/>
              <a:t>Lindeberg</a:t>
            </a:r>
            <a:r>
              <a:rPr lang="en-US" sz="2800" kern="0" dirty="0" smtClean="0"/>
              <a:t> ‘98], [Lowe 1999]</a:t>
            </a:r>
            <a:endParaRPr lang="en-US" sz="2400" kern="0" dirty="0" smtClean="0"/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2400" kern="0" dirty="0" smtClean="0"/>
              <a:t>Harris-/Hessian-Laplace       </a:t>
            </a:r>
            <a:r>
              <a:rPr lang="en-US" sz="2400" kern="0" dirty="0" smtClean="0">
                <a:solidFill>
                  <a:sysClr val="windowText" lastClr="000000"/>
                </a:solidFill>
              </a:rPr>
              <a:t>	</a:t>
            </a:r>
            <a:r>
              <a:rPr lang="en-US" sz="2800" kern="0" dirty="0" smtClean="0">
                <a:solidFill>
                  <a:sysClr val="windowText" lastClr="000000"/>
                </a:solidFill>
              </a:rPr>
              <a:t>[</a:t>
            </a:r>
            <a:r>
              <a:rPr lang="en-US" sz="2800" kern="0" dirty="0" err="1" smtClean="0">
                <a:solidFill>
                  <a:sysClr val="windowText" lastClr="000000"/>
                </a:solidFill>
              </a:rPr>
              <a:t>Mikolajczyk</a:t>
            </a:r>
            <a:r>
              <a:rPr lang="en-US" sz="2800" kern="0" dirty="0" smtClean="0">
                <a:solidFill>
                  <a:sysClr val="windowText" lastClr="000000"/>
                </a:solidFill>
              </a:rPr>
              <a:t> &amp; </a:t>
            </a:r>
            <a:r>
              <a:rPr lang="en-US" sz="2800" kern="0" dirty="0" err="1" smtClean="0">
                <a:solidFill>
                  <a:sysClr val="windowText" lastClr="000000"/>
                </a:solidFill>
              </a:rPr>
              <a:t>Schmid</a:t>
            </a:r>
            <a:r>
              <a:rPr lang="en-US" sz="2800" kern="0" dirty="0" smtClean="0">
                <a:solidFill>
                  <a:sysClr val="windowText" lastClr="000000"/>
                </a:solidFill>
              </a:rPr>
              <a:t> ‘01]</a:t>
            </a:r>
            <a:endParaRPr lang="en-US" sz="2400" kern="0" dirty="0" smtClean="0">
              <a:solidFill>
                <a:sysClr val="windowText" lastClr="000000"/>
              </a:solidFill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2400" kern="0" dirty="0" smtClean="0">
                <a:solidFill>
                  <a:sysClr val="windowText" lastClr="000000"/>
                </a:solidFill>
              </a:rPr>
              <a:t>Harris-/Hessian-Affine	</a:t>
            </a:r>
            <a:r>
              <a:rPr lang="en-US" sz="2800" kern="0" dirty="0" smtClean="0">
                <a:solidFill>
                  <a:sysClr val="windowText" lastClr="000000"/>
                </a:solidFill>
              </a:rPr>
              <a:t>[</a:t>
            </a:r>
            <a:r>
              <a:rPr lang="en-US" sz="2800" kern="0" dirty="0" err="1" smtClean="0">
                <a:solidFill>
                  <a:sysClr val="windowText" lastClr="000000"/>
                </a:solidFill>
              </a:rPr>
              <a:t>Mikolajczyk</a:t>
            </a:r>
            <a:r>
              <a:rPr lang="en-US" sz="2800" kern="0" dirty="0" smtClean="0">
                <a:solidFill>
                  <a:sysClr val="windowText" lastClr="000000"/>
                </a:solidFill>
              </a:rPr>
              <a:t> &amp; </a:t>
            </a:r>
            <a:r>
              <a:rPr lang="en-US" sz="2800" kern="0" dirty="0" err="1" smtClean="0">
                <a:solidFill>
                  <a:sysClr val="windowText" lastClr="000000"/>
                </a:solidFill>
              </a:rPr>
              <a:t>Schmid</a:t>
            </a:r>
            <a:r>
              <a:rPr lang="en-US" sz="2800" kern="0" dirty="0" smtClean="0">
                <a:solidFill>
                  <a:sysClr val="windowText" lastClr="000000"/>
                </a:solidFill>
              </a:rPr>
              <a:t> ‘04]</a:t>
            </a:r>
            <a:endParaRPr lang="en-US" sz="2400" kern="0" dirty="0" smtClean="0">
              <a:solidFill>
                <a:sysClr val="windowText" lastClr="000000"/>
              </a:solidFill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2400" kern="0" dirty="0" smtClean="0">
                <a:solidFill>
                  <a:sysClr val="windowText" lastClr="000000"/>
                </a:solidFill>
              </a:rPr>
              <a:t>EBR and IBR	 		</a:t>
            </a:r>
            <a:r>
              <a:rPr lang="en-US" sz="2800" kern="0" dirty="0" smtClean="0">
                <a:solidFill>
                  <a:sysClr val="windowText" lastClr="000000"/>
                </a:solidFill>
              </a:rPr>
              <a:t>[Tuytelaars &amp; Van </a:t>
            </a:r>
            <a:r>
              <a:rPr lang="en-US" sz="2800" kern="0" dirty="0" err="1" smtClean="0">
                <a:solidFill>
                  <a:sysClr val="windowText" lastClr="000000"/>
                </a:solidFill>
              </a:rPr>
              <a:t>Gool</a:t>
            </a:r>
            <a:r>
              <a:rPr lang="en-US" sz="2800" kern="0" dirty="0" smtClean="0">
                <a:solidFill>
                  <a:sysClr val="windowText" lastClr="000000"/>
                </a:solidFill>
              </a:rPr>
              <a:t> ‘04]</a:t>
            </a:r>
            <a:r>
              <a:rPr lang="en-US" sz="2400" kern="0" dirty="0" smtClean="0">
                <a:solidFill>
                  <a:sysClr val="windowText" lastClr="000000"/>
                </a:solidFill>
              </a:rPr>
              <a:t>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2400" kern="0" dirty="0" smtClean="0">
                <a:solidFill>
                  <a:srgbClr val="000099"/>
                </a:solidFill>
              </a:rPr>
              <a:t>MSER</a:t>
            </a:r>
            <a:r>
              <a:rPr lang="en-US" sz="2400" kern="0" dirty="0" smtClean="0">
                <a:solidFill>
                  <a:sysClr val="windowText" lastClr="000000"/>
                </a:solidFill>
              </a:rPr>
              <a:t>				</a:t>
            </a:r>
            <a:r>
              <a:rPr lang="en-US" sz="2800" kern="0" dirty="0" smtClean="0">
                <a:solidFill>
                  <a:sysClr val="windowText" lastClr="000000"/>
                </a:solidFill>
              </a:rPr>
              <a:t>[</a:t>
            </a:r>
            <a:r>
              <a:rPr lang="en-US" sz="2800" kern="0" dirty="0" err="1" smtClean="0">
                <a:solidFill>
                  <a:sysClr val="windowText" lastClr="000000"/>
                </a:solidFill>
              </a:rPr>
              <a:t>Matas</a:t>
            </a:r>
            <a:r>
              <a:rPr lang="en-US" sz="2800" kern="0" dirty="0" smtClean="0">
                <a:solidFill>
                  <a:sysClr val="windowText" lastClr="000000"/>
                </a:solidFill>
              </a:rPr>
              <a:t> ‘02]</a:t>
            </a:r>
            <a:endParaRPr lang="en-US" sz="2400" kern="0" dirty="0" smtClean="0">
              <a:solidFill>
                <a:sysClr val="windowText" lastClr="000000"/>
              </a:solidFill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2400" kern="0" dirty="0" smtClean="0">
                <a:solidFill>
                  <a:sysClr val="windowText" lastClr="000000"/>
                </a:solidFill>
              </a:rPr>
              <a:t>Salient Regions		</a:t>
            </a:r>
            <a:r>
              <a:rPr lang="en-US" sz="2800" kern="0" dirty="0" smtClean="0">
                <a:solidFill>
                  <a:sysClr val="windowText" lastClr="000000"/>
                </a:solidFill>
              </a:rPr>
              <a:t>[</a:t>
            </a:r>
            <a:r>
              <a:rPr lang="en-US" sz="2800" kern="0" dirty="0" err="1" smtClean="0">
                <a:solidFill>
                  <a:sysClr val="windowText" lastClr="000000"/>
                </a:solidFill>
              </a:rPr>
              <a:t>Kadir</a:t>
            </a:r>
            <a:r>
              <a:rPr lang="en-US" sz="2800" kern="0" dirty="0" smtClean="0">
                <a:solidFill>
                  <a:sysClr val="windowText" lastClr="000000"/>
                </a:solidFill>
              </a:rPr>
              <a:t> &amp; Brady ‘01] </a:t>
            </a:r>
            <a:endParaRPr lang="en-US" sz="2400" kern="0" dirty="0" smtClean="0">
              <a:solidFill>
                <a:sysClr val="windowText" lastClr="000000"/>
              </a:solidFill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2400" kern="0" dirty="0" smtClean="0">
                <a:solidFill>
                  <a:sysClr val="windowText" lastClr="000000"/>
                </a:solidFill>
              </a:rPr>
              <a:t>Others…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de-CH" sz="2400" kern="0" dirty="0" smtClean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797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143000"/>
            <a:ext cx="6858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533400"/>
          </a:xfrm>
        </p:spPr>
        <p:txBody>
          <a:bodyPr/>
          <a:lstStyle/>
          <a:p>
            <a:r>
              <a:rPr lang="en-US" altLang="en-US" sz="3000" smtClean="0"/>
              <a:t>Corner Detection: Basic Idea</a:t>
            </a:r>
            <a:endParaRPr lang="ru-RU" altLang="en-US" sz="3000" smtClean="0"/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467600" cy="1828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Char char="•"/>
            </a:pPr>
            <a:r>
              <a:rPr lang="en-US" altLang="en-US" smtClean="0"/>
              <a:t>We should easily recognize the point by looking through a small window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altLang="en-US" smtClean="0"/>
              <a:t>Shifting a window in </a:t>
            </a:r>
            <a:r>
              <a:rPr lang="en-US" altLang="en-US" i="1" smtClean="0"/>
              <a:t>any</a:t>
            </a:r>
            <a:r>
              <a:rPr lang="en-US" altLang="en-US" smtClean="0"/>
              <a:t> </a:t>
            </a:r>
            <a:r>
              <a:rPr lang="en-US" altLang="en-US" i="1" smtClean="0"/>
              <a:t>direction</a:t>
            </a:r>
            <a:r>
              <a:rPr lang="en-US" altLang="en-US" smtClean="0"/>
              <a:t> should give </a:t>
            </a:r>
            <a:r>
              <a:rPr lang="en-US" altLang="en-US" i="1" smtClean="0"/>
              <a:t>a large change</a:t>
            </a:r>
            <a:r>
              <a:rPr lang="en-US" altLang="en-US" smtClean="0"/>
              <a:t> in intensity</a:t>
            </a:r>
            <a:endParaRPr lang="ru-RU" altLang="en-US" smtClean="0"/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3429000" y="2895600"/>
            <a:ext cx="2438400" cy="3870325"/>
            <a:chOff x="2160" y="1824"/>
            <a:chExt cx="1536" cy="2438"/>
          </a:xfrm>
        </p:grpSpPr>
        <p:pic>
          <p:nvPicPr>
            <p:cNvPr id="165910" name="Picture 8" descr="corn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1824"/>
              <a:ext cx="1440" cy="14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5911" name="Text Box 11"/>
            <p:cNvSpPr txBox="1">
              <a:spLocks noChangeArrowheads="1"/>
            </p:cNvSpPr>
            <p:nvPr/>
          </p:nvSpPr>
          <p:spPr bwMode="auto">
            <a:xfrm>
              <a:off x="2160" y="3284"/>
              <a:ext cx="1536" cy="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en-US" sz="2400">
                  <a:solidFill>
                    <a:srgbClr val="003399"/>
                  </a:solidFill>
                  <a:latin typeface="Arial Unicode MS" panose="020B0604020202020204" pitchFamily="34" charset="-128"/>
                  <a:cs typeface="Times New Roman" panose="02020603050405020304" pitchFamily="18" charset="0"/>
                </a:rPr>
                <a:t>“edge”</a:t>
              </a:r>
              <a:r>
                <a:rPr lang="en-US" altLang="en-US" sz="2400">
                  <a:latin typeface="Arial Unicode MS" panose="020B0604020202020204" pitchFamily="34" charset="-128"/>
                  <a:cs typeface="Times New Roman" panose="02020603050405020304" pitchFamily="18" charset="0"/>
                </a:rPr>
                <a:t>:</a:t>
              </a:r>
              <a:br>
                <a:rPr lang="en-US" altLang="en-US" sz="2400">
                  <a:latin typeface="Arial Unicode MS" panose="020B0604020202020204" pitchFamily="34" charset="-128"/>
                  <a:cs typeface="Times New Roman" panose="02020603050405020304" pitchFamily="18" charset="0"/>
                </a:rPr>
              </a:br>
              <a:r>
                <a:rPr lang="en-US" altLang="en-US" sz="2400">
                  <a:latin typeface="Arial Unicode MS" panose="020B0604020202020204" pitchFamily="34" charset="-128"/>
                  <a:cs typeface="Times New Roman" panose="02020603050405020304" pitchFamily="18" charset="0"/>
                </a:rPr>
                <a:t>no change along the edge direction</a:t>
              </a:r>
              <a:endParaRPr lang="ru-RU" altLang="en-US" sz="2400">
                <a:latin typeface="Arial Unicode MS" panose="020B0604020202020204" pitchFamily="34" charset="-128"/>
                <a:cs typeface="Times New Roman" panose="02020603050405020304" pitchFamily="18" charset="0"/>
              </a:endParaRPr>
            </a:p>
          </p:txBody>
        </p:sp>
        <p:sp>
          <p:nvSpPr>
            <p:cNvPr id="165912" name="Rectangle 14"/>
            <p:cNvSpPr>
              <a:spLocks noChangeArrowheads="1"/>
            </p:cNvSpPr>
            <p:nvPr/>
          </p:nvSpPr>
          <p:spPr bwMode="auto">
            <a:xfrm>
              <a:off x="2496" y="2496"/>
              <a:ext cx="432" cy="432"/>
            </a:xfrm>
            <a:prstGeom prst="rect">
              <a:avLst/>
            </a:prstGeom>
            <a:solidFill>
              <a:srgbClr val="FFCC99">
                <a:alpha val="3999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/>
            </a:p>
          </p:txBody>
        </p:sp>
        <p:sp>
          <p:nvSpPr>
            <p:cNvPr id="165913" name="Line 16"/>
            <p:cNvSpPr>
              <a:spLocks noChangeShapeType="1"/>
            </p:cNvSpPr>
            <p:nvPr/>
          </p:nvSpPr>
          <p:spPr bwMode="auto">
            <a:xfrm flipV="1">
              <a:off x="2352" y="254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6019800" y="2895600"/>
            <a:ext cx="2667000" cy="3870325"/>
            <a:chOff x="3792" y="1824"/>
            <a:chExt cx="1680" cy="2438"/>
          </a:xfrm>
        </p:grpSpPr>
        <p:pic>
          <p:nvPicPr>
            <p:cNvPr id="165903" name="Picture 9" descr="corn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2" y="1824"/>
              <a:ext cx="1440" cy="14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5904" name="Text Box 12"/>
            <p:cNvSpPr txBox="1">
              <a:spLocks noChangeArrowheads="1"/>
            </p:cNvSpPr>
            <p:nvPr/>
          </p:nvSpPr>
          <p:spPr bwMode="auto">
            <a:xfrm>
              <a:off x="3936" y="3284"/>
              <a:ext cx="1536" cy="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en-US" sz="2400">
                  <a:solidFill>
                    <a:srgbClr val="003399"/>
                  </a:solidFill>
                  <a:latin typeface="Arial Unicode MS" panose="020B0604020202020204" pitchFamily="34" charset="-128"/>
                  <a:cs typeface="Times New Roman" panose="02020603050405020304" pitchFamily="18" charset="0"/>
                </a:rPr>
                <a:t>“corner”</a:t>
              </a:r>
              <a:r>
                <a:rPr lang="en-US" altLang="en-US" sz="2400">
                  <a:latin typeface="Arial Unicode MS" panose="020B0604020202020204" pitchFamily="34" charset="-128"/>
                  <a:cs typeface="Times New Roman" panose="02020603050405020304" pitchFamily="18" charset="0"/>
                </a:rPr>
                <a:t>:</a:t>
              </a:r>
              <a:br>
                <a:rPr lang="en-US" altLang="en-US" sz="2400">
                  <a:latin typeface="Arial Unicode MS" panose="020B0604020202020204" pitchFamily="34" charset="-128"/>
                  <a:cs typeface="Times New Roman" panose="02020603050405020304" pitchFamily="18" charset="0"/>
                </a:rPr>
              </a:br>
              <a:r>
                <a:rPr lang="en-US" altLang="en-US" sz="2400">
                  <a:latin typeface="Arial Unicode MS" panose="020B0604020202020204" pitchFamily="34" charset="-128"/>
                  <a:cs typeface="Times New Roman" panose="02020603050405020304" pitchFamily="18" charset="0"/>
                </a:rPr>
                <a:t>significant change in all directions</a:t>
              </a:r>
              <a:endParaRPr lang="ru-RU" altLang="en-US" sz="2400">
                <a:latin typeface="Arial Unicode MS" panose="020B0604020202020204" pitchFamily="34" charset="-128"/>
                <a:cs typeface="Times New Roman" panose="02020603050405020304" pitchFamily="18" charset="0"/>
              </a:endParaRPr>
            </a:p>
          </p:txBody>
        </p:sp>
        <p:sp>
          <p:nvSpPr>
            <p:cNvPr id="165905" name="Rectangle 17"/>
            <p:cNvSpPr>
              <a:spLocks noChangeArrowheads="1"/>
            </p:cNvSpPr>
            <p:nvPr/>
          </p:nvSpPr>
          <p:spPr bwMode="auto">
            <a:xfrm>
              <a:off x="4224" y="2016"/>
              <a:ext cx="432" cy="432"/>
            </a:xfrm>
            <a:prstGeom prst="rect">
              <a:avLst/>
            </a:prstGeom>
            <a:solidFill>
              <a:srgbClr val="FFCC99">
                <a:alpha val="3999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/>
            </a:p>
          </p:txBody>
        </p:sp>
        <p:sp>
          <p:nvSpPr>
            <p:cNvPr id="165906" name="Line 18"/>
            <p:cNvSpPr>
              <a:spLocks noChangeShapeType="1"/>
            </p:cNvSpPr>
            <p:nvPr/>
          </p:nvSpPr>
          <p:spPr bwMode="auto">
            <a:xfrm flipH="1">
              <a:off x="4080" y="2448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07" name="Line 20"/>
            <p:cNvSpPr>
              <a:spLocks noChangeShapeType="1"/>
            </p:cNvSpPr>
            <p:nvPr/>
          </p:nvSpPr>
          <p:spPr bwMode="auto">
            <a:xfrm flipH="1" flipV="1">
              <a:off x="4080" y="1872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08" name="Line 21"/>
            <p:cNvSpPr>
              <a:spLocks noChangeShapeType="1"/>
            </p:cNvSpPr>
            <p:nvPr/>
          </p:nvSpPr>
          <p:spPr bwMode="auto">
            <a:xfrm>
              <a:off x="4656" y="2448"/>
              <a:ext cx="144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09" name="Line 22"/>
            <p:cNvSpPr>
              <a:spLocks noChangeShapeType="1"/>
            </p:cNvSpPr>
            <p:nvPr/>
          </p:nvSpPr>
          <p:spPr bwMode="auto">
            <a:xfrm flipV="1">
              <a:off x="4656" y="1872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762000" y="2895600"/>
            <a:ext cx="2362200" cy="3505200"/>
            <a:chOff x="480" y="1824"/>
            <a:chExt cx="1488" cy="2208"/>
          </a:xfrm>
        </p:grpSpPr>
        <p:pic>
          <p:nvPicPr>
            <p:cNvPr id="165896" name="Picture 7" descr="corn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1824"/>
              <a:ext cx="1440" cy="14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5897" name="Text Box 10"/>
            <p:cNvSpPr txBox="1">
              <a:spLocks noChangeArrowheads="1"/>
            </p:cNvSpPr>
            <p:nvPr/>
          </p:nvSpPr>
          <p:spPr bwMode="auto">
            <a:xfrm>
              <a:off x="480" y="3284"/>
              <a:ext cx="1296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en-US" sz="2400">
                  <a:solidFill>
                    <a:srgbClr val="003399"/>
                  </a:solidFill>
                  <a:latin typeface="Arial Unicode MS" panose="020B0604020202020204" pitchFamily="34" charset="-128"/>
                  <a:cs typeface="Times New Roman" panose="02020603050405020304" pitchFamily="18" charset="0"/>
                </a:rPr>
                <a:t>“flat”</a:t>
              </a:r>
              <a:r>
                <a:rPr lang="en-US" altLang="en-US" sz="2400">
                  <a:latin typeface="Arial Unicode MS" panose="020B0604020202020204" pitchFamily="34" charset="-128"/>
                  <a:cs typeface="Times New Roman" panose="02020603050405020304" pitchFamily="18" charset="0"/>
                </a:rPr>
                <a:t> region:</a:t>
              </a:r>
              <a:br>
                <a:rPr lang="en-US" altLang="en-US" sz="2400">
                  <a:latin typeface="Arial Unicode MS" panose="020B0604020202020204" pitchFamily="34" charset="-128"/>
                  <a:cs typeface="Times New Roman" panose="02020603050405020304" pitchFamily="18" charset="0"/>
                </a:rPr>
              </a:br>
              <a:r>
                <a:rPr lang="en-US" altLang="en-US" sz="2400">
                  <a:latin typeface="Arial Unicode MS" panose="020B0604020202020204" pitchFamily="34" charset="-128"/>
                  <a:cs typeface="Times New Roman" panose="02020603050405020304" pitchFamily="18" charset="0"/>
                </a:rPr>
                <a:t>no change in all directions</a:t>
              </a:r>
              <a:endParaRPr lang="ru-RU" altLang="en-US" sz="2400">
                <a:latin typeface="Arial Unicode MS" panose="020B0604020202020204" pitchFamily="34" charset="-128"/>
                <a:cs typeface="Times New Roman" panose="02020603050405020304" pitchFamily="18" charset="0"/>
              </a:endParaRPr>
            </a:p>
          </p:txBody>
        </p:sp>
        <p:sp>
          <p:nvSpPr>
            <p:cNvPr id="165898" name="Rectangle 13"/>
            <p:cNvSpPr>
              <a:spLocks noChangeArrowheads="1"/>
            </p:cNvSpPr>
            <p:nvPr/>
          </p:nvSpPr>
          <p:spPr bwMode="auto">
            <a:xfrm>
              <a:off x="1344" y="2496"/>
              <a:ext cx="432" cy="432"/>
            </a:xfrm>
            <a:prstGeom prst="rect">
              <a:avLst/>
            </a:prstGeom>
            <a:solidFill>
              <a:srgbClr val="FFCC99">
                <a:alpha val="3999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/>
            </a:p>
          </p:txBody>
        </p:sp>
        <p:sp>
          <p:nvSpPr>
            <p:cNvPr id="165899" name="Line 23"/>
            <p:cNvSpPr>
              <a:spLocks noChangeShapeType="1"/>
            </p:cNvSpPr>
            <p:nvPr/>
          </p:nvSpPr>
          <p:spPr bwMode="auto">
            <a:xfrm>
              <a:off x="1776" y="2928"/>
              <a:ext cx="144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00" name="Line 24"/>
            <p:cNvSpPr>
              <a:spLocks noChangeShapeType="1"/>
            </p:cNvSpPr>
            <p:nvPr/>
          </p:nvSpPr>
          <p:spPr bwMode="auto">
            <a:xfrm flipH="1">
              <a:off x="1200" y="2928"/>
              <a:ext cx="144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01" name="Line 25"/>
            <p:cNvSpPr>
              <a:spLocks noChangeShapeType="1"/>
            </p:cNvSpPr>
            <p:nvPr/>
          </p:nvSpPr>
          <p:spPr bwMode="auto">
            <a:xfrm flipH="1" flipV="1">
              <a:off x="1200" y="2352"/>
              <a:ext cx="144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902" name="Line 26"/>
            <p:cNvSpPr>
              <a:spLocks noChangeShapeType="1"/>
            </p:cNvSpPr>
            <p:nvPr/>
          </p:nvSpPr>
          <p:spPr bwMode="auto">
            <a:xfrm flipV="1">
              <a:off x="1776" y="2352"/>
              <a:ext cx="144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5895" name="Text Box 27"/>
          <p:cNvSpPr txBox="1">
            <a:spLocks noChangeArrowheads="1"/>
          </p:cNvSpPr>
          <p:nvPr/>
        </p:nvSpPr>
        <p:spPr bwMode="auto">
          <a:xfrm>
            <a:off x="47625" y="6553200"/>
            <a:ext cx="14763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1400"/>
              <a:t>Source: A. Efros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Finding Corners</a:t>
            </a:r>
          </a:p>
        </p:txBody>
      </p:sp>
      <p:sp>
        <p:nvSpPr>
          <p:cNvPr id="115917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600" y="3352800"/>
            <a:ext cx="7772400" cy="22860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altLang="en-US" smtClean="0"/>
              <a:t>Key property: in the region around a corner, image gradient has two or more dominant directions</a:t>
            </a:r>
          </a:p>
          <a:p>
            <a:pPr>
              <a:buFontTx/>
              <a:buChar char="•"/>
            </a:pPr>
            <a:r>
              <a:rPr lang="en-US" altLang="en-US" smtClean="0"/>
              <a:t>Corners are repeatable and distinctive</a:t>
            </a:r>
          </a:p>
        </p:txBody>
      </p:sp>
      <p:graphicFrame>
        <p:nvGraphicFramePr>
          <p:cNvPr id="167940" name="Object 12"/>
          <p:cNvGraphicFramePr>
            <a:graphicFrameLocks noChangeAspect="1"/>
          </p:cNvGraphicFramePr>
          <p:nvPr>
            <p:ph sz="half" idx="4294967295"/>
          </p:nvPr>
        </p:nvGraphicFramePr>
        <p:xfrm>
          <a:off x="1447800" y="935038"/>
          <a:ext cx="6248400" cy="2265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943" name="Bitmap Image" r:id="rId4" imgW="7411485" imgH="2685714" progId="PBrush">
                  <p:embed/>
                </p:oleObj>
              </mc:Choice>
              <mc:Fallback>
                <p:oleObj name="Bitmap Image" r:id="rId4" imgW="7411485" imgH="2685714" progId="PBrush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935038"/>
                        <a:ext cx="6248400" cy="2265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7941" name="Rectangle 14"/>
          <p:cNvSpPr>
            <a:spLocks noChangeArrowheads="1"/>
          </p:cNvSpPr>
          <p:nvPr/>
        </p:nvSpPr>
        <p:spPr bwMode="auto">
          <a:xfrm>
            <a:off x="457200" y="5759450"/>
            <a:ext cx="8305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000"/>
              <a:t>C.Harris and M.Stephens. </a:t>
            </a:r>
            <a:r>
              <a:rPr lang="en-US" altLang="en-US" sz="2000">
                <a:hlinkClick r:id="rId6"/>
              </a:rPr>
              <a:t>"A Combined Corner and Edge Detector.“</a:t>
            </a:r>
            <a:r>
              <a:rPr lang="en-US" altLang="en-US" sz="2000"/>
              <a:t> </a:t>
            </a:r>
            <a:r>
              <a:rPr lang="en-US" altLang="en-US" sz="2000" i="1"/>
              <a:t>Proceedings of the 4th Alvey Vision Conference</a:t>
            </a:r>
            <a:r>
              <a:rPr lang="en-US" altLang="en-US" sz="2000"/>
              <a:t>: pages 147--151. 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917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Corner Detection: Mathematics</a:t>
            </a:r>
            <a:endParaRPr lang="ru-RU" altLang="en-US" smtClean="0"/>
          </a:p>
        </p:txBody>
      </p:sp>
      <p:graphicFrame>
        <p:nvGraphicFramePr>
          <p:cNvPr id="169987" name="Object 3"/>
          <p:cNvGraphicFramePr>
            <a:graphicFrameLocks noChangeAspect="1"/>
          </p:cNvGraphicFramePr>
          <p:nvPr/>
        </p:nvGraphicFramePr>
        <p:xfrm>
          <a:off x="1219200" y="1981200"/>
          <a:ext cx="6934200" cy="95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999" name="Equation" r:id="rId4" imgW="2768600" imgH="381000" progId="">
                  <p:embed/>
                </p:oleObj>
              </mc:Choice>
              <mc:Fallback>
                <p:oleObj name="Equation" r:id="rId4" imgW="2768600" imgH="38100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981200"/>
                        <a:ext cx="6934200" cy="954088"/>
                      </a:xfrm>
                      <a:prstGeom prst="rect">
                        <a:avLst/>
                      </a:prstGeom>
                      <a:solidFill>
                        <a:srgbClr val="67D967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9988" name="Text Box 4"/>
          <p:cNvSpPr txBox="1">
            <a:spLocks noChangeArrowheads="1"/>
          </p:cNvSpPr>
          <p:nvPr/>
        </p:nvSpPr>
        <p:spPr bwMode="auto">
          <a:xfrm>
            <a:off x="1360488" y="914400"/>
            <a:ext cx="668496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>
                <a:cs typeface="Times New Roman" panose="02020603050405020304" pitchFamily="18" charset="0"/>
              </a:rPr>
              <a:t>Change in appearance of window </a:t>
            </a:r>
            <a:r>
              <a:rPr lang="en-US" altLang="en-US" i="1">
                <a:cs typeface="Times New Roman" panose="02020603050405020304" pitchFamily="18" charset="0"/>
              </a:rPr>
              <a:t>w</a:t>
            </a:r>
            <a:r>
              <a:rPr lang="en-US" altLang="en-US">
                <a:cs typeface="Times New Roman" panose="02020603050405020304" pitchFamily="18" charset="0"/>
              </a:rPr>
              <a:t>(</a:t>
            </a:r>
            <a:r>
              <a:rPr lang="en-US" altLang="en-US" i="1">
                <a:cs typeface="Times New Roman" panose="02020603050405020304" pitchFamily="18" charset="0"/>
              </a:rPr>
              <a:t>x</a:t>
            </a:r>
            <a:r>
              <a:rPr lang="en-US" altLang="en-US">
                <a:cs typeface="Times New Roman" panose="02020603050405020304" pitchFamily="18" charset="0"/>
              </a:rPr>
              <a:t>,</a:t>
            </a:r>
            <a:r>
              <a:rPr lang="en-US" altLang="en-US" i="1">
                <a:cs typeface="Times New Roman" panose="02020603050405020304" pitchFamily="18" charset="0"/>
              </a:rPr>
              <a:t>y</a:t>
            </a:r>
            <a:r>
              <a:rPr lang="en-US" altLang="en-US">
                <a:cs typeface="Times New Roman" panose="02020603050405020304" pitchFamily="18" charset="0"/>
              </a:rPr>
              <a:t>) </a:t>
            </a:r>
          </a:p>
          <a:p>
            <a:pPr algn="ctr" eaLnBrk="1" hangingPunct="1">
              <a:spcBef>
                <a:spcPct val="0"/>
              </a:spcBef>
            </a:pPr>
            <a:r>
              <a:rPr lang="en-US" altLang="en-US">
                <a:cs typeface="Times New Roman" panose="02020603050405020304" pitchFamily="18" charset="0"/>
              </a:rPr>
              <a:t>for the shift [</a:t>
            </a:r>
            <a:r>
              <a:rPr lang="en-US" altLang="en-US" i="1">
                <a:cs typeface="Times New Roman" panose="02020603050405020304" pitchFamily="18" charset="0"/>
              </a:rPr>
              <a:t>u,v</a:t>
            </a:r>
            <a:r>
              <a:rPr lang="en-US" altLang="en-US">
                <a:cs typeface="Times New Roman" panose="02020603050405020304" pitchFamily="18" charset="0"/>
              </a:rPr>
              <a:t>]:</a:t>
            </a:r>
            <a:endParaRPr lang="ru-RU" altLang="en-US">
              <a:cs typeface="Times New Roman" panose="02020603050405020304" pitchFamily="18" charset="0"/>
            </a:endParaRPr>
          </a:p>
        </p:txBody>
      </p:sp>
      <p:pic>
        <p:nvPicPr>
          <p:cNvPr id="16998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810000"/>
            <a:ext cx="278130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999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191000"/>
            <a:ext cx="1971675" cy="19812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9991" name="Rectangle 10"/>
          <p:cNvSpPr>
            <a:spLocks noChangeArrowheads="1"/>
          </p:cNvSpPr>
          <p:nvPr/>
        </p:nvSpPr>
        <p:spPr bwMode="auto">
          <a:xfrm>
            <a:off x="2265363" y="4452938"/>
            <a:ext cx="1462087" cy="1463675"/>
          </a:xfrm>
          <a:prstGeom prst="rect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69992" name="TextBox 11"/>
          <p:cNvSpPr txBox="1">
            <a:spLocks noChangeArrowheads="1"/>
          </p:cNvSpPr>
          <p:nvPr/>
        </p:nvSpPr>
        <p:spPr bwMode="auto">
          <a:xfrm>
            <a:off x="2514600" y="3276600"/>
            <a:ext cx="10429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69993" name="TextBox 12"/>
          <p:cNvSpPr txBox="1">
            <a:spLocks noChangeArrowheads="1"/>
          </p:cNvSpPr>
          <p:nvPr/>
        </p:nvSpPr>
        <p:spPr bwMode="auto">
          <a:xfrm>
            <a:off x="6196013" y="3590925"/>
            <a:ext cx="11636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651125" y="4191000"/>
            <a:ext cx="1463675" cy="1463675"/>
          </a:xfrm>
          <a:prstGeom prst="rect">
            <a:avLst/>
          </a:prstGeom>
          <a:noFill/>
          <a:ln w="25400" algn="ctr">
            <a:solidFill>
              <a:srgbClr val="00FF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7159625" y="4745038"/>
            <a:ext cx="174625" cy="174625"/>
          </a:xfrm>
          <a:prstGeom prst="rect">
            <a:avLst/>
          </a:prstGeom>
          <a:noFill/>
          <a:ln w="25400" algn="ctr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858000" y="4876800"/>
            <a:ext cx="7159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600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en-US" sz="1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(3,2)</a:t>
            </a:r>
          </a:p>
        </p:txBody>
      </p:sp>
      <p:sp>
        <p:nvSpPr>
          <p:cNvPr id="169997" name="TextBox 11"/>
          <p:cNvSpPr txBox="1">
            <a:spLocks noChangeArrowheads="1"/>
          </p:cNvSpPr>
          <p:nvPr/>
        </p:nvSpPr>
        <p:spPr bwMode="auto">
          <a:xfrm>
            <a:off x="2514600" y="5876925"/>
            <a:ext cx="11604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altLang="en-US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Corner Detection: Mathematics</a:t>
            </a:r>
            <a:endParaRPr lang="ru-RU" altLang="en-US" smtClean="0"/>
          </a:p>
        </p:txBody>
      </p:sp>
      <p:graphicFrame>
        <p:nvGraphicFramePr>
          <p:cNvPr id="172035" name="Object 3"/>
          <p:cNvGraphicFramePr>
            <a:graphicFrameLocks noChangeAspect="1"/>
          </p:cNvGraphicFramePr>
          <p:nvPr/>
        </p:nvGraphicFramePr>
        <p:xfrm>
          <a:off x="1219200" y="1981200"/>
          <a:ext cx="6934200" cy="95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046" name="Equation" r:id="rId4" imgW="2768600" imgH="381000" progId="">
                  <p:embed/>
                </p:oleObj>
              </mc:Choice>
              <mc:Fallback>
                <p:oleObj name="Equation" r:id="rId4" imgW="2768600" imgH="38100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981200"/>
                        <a:ext cx="6934200" cy="954088"/>
                      </a:xfrm>
                      <a:prstGeom prst="rect">
                        <a:avLst/>
                      </a:prstGeom>
                      <a:solidFill>
                        <a:srgbClr val="67D967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2036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810000"/>
            <a:ext cx="278130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2037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191000"/>
            <a:ext cx="1971675" cy="19812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2038" name="Rectangle 10"/>
          <p:cNvSpPr>
            <a:spLocks noChangeArrowheads="1"/>
          </p:cNvSpPr>
          <p:nvPr/>
        </p:nvSpPr>
        <p:spPr bwMode="auto">
          <a:xfrm>
            <a:off x="2265363" y="4452938"/>
            <a:ext cx="1462087" cy="1463675"/>
          </a:xfrm>
          <a:prstGeom prst="rect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72039" name="TextBox 11"/>
          <p:cNvSpPr txBox="1">
            <a:spLocks noChangeArrowheads="1"/>
          </p:cNvSpPr>
          <p:nvPr/>
        </p:nvSpPr>
        <p:spPr bwMode="auto">
          <a:xfrm>
            <a:off x="2514600" y="3276600"/>
            <a:ext cx="10429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72040" name="TextBox 12"/>
          <p:cNvSpPr txBox="1">
            <a:spLocks noChangeArrowheads="1"/>
          </p:cNvSpPr>
          <p:nvPr/>
        </p:nvSpPr>
        <p:spPr bwMode="auto">
          <a:xfrm>
            <a:off x="6196013" y="3590925"/>
            <a:ext cx="11636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72041" name="Rectangle 15"/>
          <p:cNvSpPr>
            <a:spLocks noChangeArrowheads="1"/>
          </p:cNvSpPr>
          <p:nvPr/>
        </p:nvSpPr>
        <p:spPr bwMode="auto">
          <a:xfrm>
            <a:off x="6629400" y="5084763"/>
            <a:ext cx="173038" cy="173037"/>
          </a:xfrm>
          <a:prstGeom prst="rect">
            <a:avLst/>
          </a:prstGeom>
          <a:noFill/>
          <a:ln w="25400" algn="ctr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72042" name="TextBox 16"/>
          <p:cNvSpPr txBox="1">
            <a:spLocks noChangeArrowheads="1"/>
          </p:cNvSpPr>
          <p:nvPr/>
        </p:nvSpPr>
        <p:spPr bwMode="auto">
          <a:xfrm>
            <a:off x="6324600" y="5224463"/>
            <a:ext cx="7159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600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en-US" sz="1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(0,0)</a:t>
            </a:r>
          </a:p>
        </p:txBody>
      </p:sp>
      <p:sp>
        <p:nvSpPr>
          <p:cNvPr id="172043" name="TextBox 11"/>
          <p:cNvSpPr txBox="1">
            <a:spLocks noChangeArrowheads="1"/>
          </p:cNvSpPr>
          <p:nvPr/>
        </p:nvSpPr>
        <p:spPr bwMode="auto">
          <a:xfrm>
            <a:off x="2514600" y="5876925"/>
            <a:ext cx="11604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altLang="en-US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72044" name="Text Box 4"/>
          <p:cNvSpPr txBox="1">
            <a:spLocks noChangeArrowheads="1"/>
          </p:cNvSpPr>
          <p:nvPr/>
        </p:nvSpPr>
        <p:spPr bwMode="auto">
          <a:xfrm>
            <a:off x="1360488" y="914400"/>
            <a:ext cx="668496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>
                <a:cs typeface="Times New Roman" panose="02020603050405020304" pitchFamily="18" charset="0"/>
              </a:rPr>
              <a:t>Change in appearance of window </a:t>
            </a:r>
            <a:r>
              <a:rPr lang="en-US" altLang="en-US" i="1">
                <a:cs typeface="Times New Roman" panose="02020603050405020304" pitchFamily="18" charset="0"/>
              </a:rPr>
              <a:t>w</a:t>
            </a:r>
            <a:r>
              <a:rPr lang="en-US" altLang="en-US">
                <a:cs typeface="Times New Roman" panose="02020603050405020304" pitchFamily="18" charset="0"/>
              </a:rPr>
              <a:t>(</a:t>
            </a:r>
            <a:r>
              <a:rPr lang="en-US" altLang="en-US" i="1">
                <a:cs typeface="Times New Roman" panose="02020603050405020304" pitchFamily="18" charset="0"/>
              </a:rPr>
              <a:t>x</a:t>
            </a:r>
            <a:r>
              <a:rPr lang="en-US" altLang="en-US">
                <a:cs typeface="Times New Roman" panose="02020603050405020304" pitchFamily="18" charset="0"/>
              </a:rPr>
              <a:t>,</a:t>
            </a:r>
            <a:r>
              <a:rPr lang="en-US" altLang="en-US" i="1">
                <a:cs typeface="Times New Roman" panose="02020603050405020304" pitchFamily="18" charset="0"/>
              </a:rPr>
              <a:t>y</a:t>
            </a:r>
            <a:r>
              <a:rPr lang="en-US" altLang="en-US">
                <a:cs typeface="Times New Roman" panose="02020603050405020304" pitchFamily="18" charset="0"/>
              </a:rPr>
              <a:t>) </a:t>
            </a:r>
          </a:p>
          <a:p>
            <a:pPr algn="ctr" eaLnBrk="1" hangingPunct="1">
              <a:spcBef>
                <a:spcPct val="0"/>
              </a:spcBef>
            </a:pPr>
            <a:r>
              <a:rPr lang="en-US" altLang="en-US">
                <a:cs typeface="Times New Roman" panose="02020603050405020304" pitchFamily="18" charset="0"/>
              </a:rPr>
              <a:t>for the shift [</a:t>
            </a:r>
            <a:r>
              <a:rPr lang="en-US" altLang="en-US" i="1">
                <a:cs typeface="Times New Roman" panose="02020603050405020304" pitchFamily="18" charset="0"/>
              </a:rPr>
              <a:t>u,v</a:t>
            </a:r>
            <a:r>
              <a:rPr lang="en-US" altLang="en-US">
                <a:cs typeface="Times New Roman" panose="02020603050405020304" pitchFamily="18" charset="0"/>
              </a:rPr>
              <a:t>]:</a:t>
            </a:r>
            <a:endParaRPr lang="ru-RU" altLang="en-US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Corner Detection: Mathematics</a:t>
            </a:r>
            <a:endParaRPr lang="ru-RU" altLang="en-US" smtClean="0"/>
          </a:p>
        </p:txBody>
      </p:sp>
      <p:graphicFrame>
        <p:nvGraphicFramePr>
          <p:cNvPr id="174083" name="Object 3"/>
          <p:cNvGraphicFramePr>
            <a:graphicFrameLocks noChangeAspect="1"/>
          </p:cNvGraphicFramePr>
          <p:nvPr/>
        </p:nvGraphicFramePr>
        <p:xfrm>
          <a:off x="1219200" y="1981200"/>
          <a:ext cx="6934200" cy="95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17" name="Equation" r:id="rId4" imgW="2768600" imgH="381000" progId="">
                  <p:embed/>
                </p:oleObj>
              </mc:Choice>
              <mc:Fallback>
                <p:oleObj name="Equation" r:id="rId4" imgW="2768600" imgH="38100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981200"/>
                        <a:ext cx="6934200" cy="954088"/>
                      </a:xfrm>
                      <a:prstGeom prst="rect">
                        <a:avLst/>
                      </a:prstGeom>
                      <a:solidFill>
                        <a:srgbClr val="67D967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477000" y="2514600"/>
            <a:ext cx="1371600" cy="1371600"/>
            <a:chOff x="4080" y="1920"/>
            <a:chExt cx="864" cy="864"/>
          </a:xfrm>
        </p:grpSpPr>
        <p:sp>
          <p:nvSpPr>
            <p:cNvPr id="174113" name="Line 6"/>
            <p:cNvSpPr>
              <a:spLocks noChangeShapeType="1"/>
            </p:cNvSpPr>
            <p:nvPr/>
          </p:nvSpPr>
          <p:spPr bwMode="auto">
            <a:xfrm flipH="1" flipV="1">
              <a:off x="4368" y="1920"/>
              <a:ext cx="96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14" name="AutoShape 7"/>
            <p:cNvSpPr>
              <a:spLocks noChangeArrowheads="1"/>
            </p:cNvSpPr>
            <p:nvPr/>
          </p:nvSpPr>
          <p:spPr bwMode="auto">
            <a:xfrm>
              <a:off x="4080" y="2448"/>
              <a:ext cx="864" cy="336"/>
            </a:xfrm>
            <a:prstGeom prst="roundRect">
              <a:avLst>
                <a:gd name="adj" fmla="val 45486"/>
              </a:avLst>
            </a:prstGeom>
            <a:solidFill>
              <a:srgbClr val="B3FFB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/>
            </a:p>
          </p:txBody>
        </p:sp>
        <p:sp>
          <p:nvSpPr>
            <p:cNvPr id="174115" name="Text Box 8"/>
            <p:cNvSpPr txBox="1">
              <a:spLocks noChangeArrowheads="1"/>
            </p:cNvSpPr>
            <p:nvPr/>
          </p:nvSpPr>
          <p:spPr bwMode="auto">
            <a:xfrm>
              <a:off x="4080" y="2486"/>
              <a:ext cx="86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>
                  <a:latin typeface="Tahoma" panose="020B0604030504040204" pitchFamily="34" charset="0"/>
                  <a:cs typeface="Tahoma" panose="020B0604030504040204" pitchFamily="34" charset="0"/>
                </a:rPr>
                <a:t>Intensity</a:t>
              </a:r>
              <a:endParaRPr lang="ru-RU" altLang="en-US" sz="20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4114800" y="2667000"/>
            <a:ext cx="1385888" cy="1371600"/>
            <a:chOff x="2592" y="2016"/>
            <a:chExt cx="873" cy="864"/>
          </a:xfrm>
        </p:grpSpPr>
        <p:sp>
          <p:nvSpPr>
            <p:cNvPr id="174110" name="AutoShape 10"/>
            <p:cNvSpPr>
              <a:spLocks noChangeArrowheads="1"/>
            </p:cNvSpPr>
            <p:nvPr/>
          </p:nvSpPr>
          <p:spPr bwMode="auto">
            <a:xfrm>
              <a:off x="2592" y="2400"/>
              <a:ext cx="864" cy="480"/>
            </a:xfrm>
            <a:prstGeom prst="roundRect">
              <a:avLst>
                <a:gd name="adj" fmla="val 45486"/>
              </a:avLst>
            </a:prstGeom>
            <a:solidFill>
              <a:srgbClr val="B3FFB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/>
            </a:p>
          </p:txBody>
        </p:sp>
        <p:sp>
          <p:nvSpPr>
            <p:cNvPr id="174111" name="Text Box 11"/>
            <p:cNvSpPr txBox="1">
              <a:spLocks noChangeArrowheads="1"/>
            </p:cNvSpPr>
            <p:nvPr/>
          </p:nvSpPr>
          <p:spPr bwMode="auto">
            <a:xfrm>
              <a:off x="2601" y="2427"/>
              <a:ext cx="864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>
                  <a:latin typeface="Tahoma" panose="020B0604030504040204" pitchFamily="34" charset="0"/>
                  <a:cs typeface="Tahoma" panose="020B0604030504040204" pitchFamily="34" charset="0"/>
                </a:rPr>
                <a:t>Shifted intensity</a:t>
              </a:r>
              <a:endParaRPr lang="ru-RU" altLang="en-US" sz="20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4112" name="Line 12"/>
            <p:cNvSpPr>
              <a:spLocks noChangeShapeType="1"/>
            </p:cNvSpPr>
            <p:nvPr/>
          </p:nvSpPr>
          <p:spPr bwMode="auto">
            <a:xfrm flipH="1" flipV="1">
              <a:off x="2928" y="2016"/>
              <a:ext cx="48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1905000" y="2590800"/>
            <a:ext cx="1385888" cy="1447800"/>
            <a:chOff x="1200" y="1968"/>
            <a:chExt cx="873" cy="912"/>
          </a:xfrm>
        </p:grpSpPr>
        <p:sp>
          <p:nvSpPr>
            <p:cNvPr id="174107" name="AutoShape 14"/>
            <p:cNvSpPr>
              <a:spLocks noChangeArrowheads="1"/>
            </p:cNvSpPr>
            <p:nvPr/>
          </p:nvSpPr>
          <p:spPr bwMode="auto">
            <a:xfrm>
              <a:off x="1200" y="2400"/>
              <a:ext cx="864" cy="480"/>
            </a:xfrm>
            <a:prstGeom prst="roundRect">
              <a:avLst>
                <a:gd name="adj" fmla="val 45486"/>
              </a:avLst>
            </a:prstGeom>
            <a:solidFill>
              <a:srgbClr val="B3FFB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/>
            </a:p>
          </p:txBody>
        </p:sp>
        <p:sp>
          <p:nvSpPr>
            <p:cNvPr id="174108" name="Text Box 15"/>
            <p:cNvSpPr txBox="1">
              <a:spLocks noChangeArrowheads="1"/>
            </p:cNvSpPr>
            <p:nvPr/>
          </p:nvSpPr>
          <p:spPr bwMode="auto">
            <a:xfrm>
              <a:off x="1209" y="2427"/>
              <a:ext cx="864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000">
                  <a:latin typeface="Tahoma" panose="020B0604030504040204" pitchFamily="34" charset="0"/>
                  <a:cs typeface="Tahoma" panose="020B0604030504040204" pitchFamily="34" charset="0"/>
                </a:rPr>
                <a:t>Window function</a:t>
              </a:r>
              <a:endParaRPr lang="ru-RU" altLang="en-US" sz="200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4109" name="Line 16"/>
            <p:cNvSpPr>
              <a:spLocks noChangeShapeType="1"/>
            </p:cNvSpPr>
            <p:nvPr/>
          </p:nvSpPr>
          <p:spPr bwMode="auto">
            <a:xfrm flipV="1">
              <a:off x="1728" y="1968"/>
              <a:ext cx="336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152400" y="4876800"/>
            <a:ext cx="8758238" cy="1281113"/>
            <a:chOff x="99" y="3312"/>
            <a:chExt cx="5517" cy="807"/>
          </a:xfrm>
        </p:grpSpPr>
        <p:grpSp>
          <p:nvGrpSpPr>
            <p:cNvPr id="174090" name="Group 18"/>
            <p:cNvGrpSpPr>
              <a:grpSpLocks/>
            </p:cNvGrpSpPr>
            <p:nvPr/>
          </p:nvGrpSpPr>
          <p:grpSpPr bwMode="auto">
            <a:xfrm>
              <a:off x="4128" y="3312"/>
              <a:ext cx="1488" cy="432"/>
              <a:chOff x="3696" y="3264"/>
              <a:chExt cx="1920" cy="624"/>
            </a:xfrm>
          </p:grpSpPr>
          <p:grpSp>
            <p:nvGrpSpPr>
              <p:cNvPr id="174100" name="Group 19"/>
              <p:cNvGrpSpPr>
                <a:grpSpLocks/>
              </p:cNvGrpSpPr>
              <p:nvPr/>
            </p:nvGrpSpPr>
            <p:grpSpPr bwMode="auto">
              <a:xfrm>
                <a:off x="3696" y="3648"/>
                <a:ext cx="1920" cy="240"/>
                <a:chOff x="3408" y="3648"/>
                <a:chExt cx="1920" cy="240"/>
              </a:xfrm>
            </p:grpSpPr>
            <p:sp>
              <p:nvSpPr>
                <p:cNvPr id="174105" name="AutoShape 20"/>
                <p:cNvSpPr>
                  <a:spLocks noChangeArrowheads="1"/>
                </p:cNvSpPr>
                <p:nvPr/>
              </p:nvSpPr>
              <p:spPr bwMode="auto">
                <a:xfrm>
                  <a:off x="3408" y="3648"/>
                  <a:ext cx="1920" cy="240"/>
                </a:xfrm>
                <a:prstGeom prst="parallelogram">
                  <a:avLst>
                    <a:gd name="adj" fmla="val 200000"/>
                  </a:avLst>
                </a:prstGeom>
                <a:solidFill>
                  <a:srgbClr val="C0C0C0"/>
                </a:solidFill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–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»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</a:pPr>
                  <a:endParaRPr lang="en-US" altLang="en-US"/>
                </a:p>
              </p:txBody>
            </p:sp>
            <p:sp>
              <p:nvSpPr>
                <p:cNvPr id="174106" name="Freeform 21"/>
                <p:cNvSpPr>
                  <a:spLocks/>
                </p:cNvSpPr>
                <p:nvPr/>
              </p:nvSpPr>
              <p:spPr bwMode="auto">
                <a:xfrm>
                  <a:off x="3840" y="3696"/>
                  <a:ext cx="960" cy="144"/>
                </a:xfrm>
                <a:custGeom>
                  <a:avLst/>
                  <a:gdLst>
                    <a:gd name="T0" fmla="*/ 0 w 960"/>
                    <a:gd name="T1" fmla="*/ 144 h 144"/>
                    <a:gd name="T2" fmla="*/ 240 w 960"/>
                    <a:gd name="T3" fmla="*/ 0 h 144"/>
                    <a:gd name="T4" fmla="*/ 960 w 960"/>
                    <a:gd name="T5" fmla="*/ 96 h 144"/>
                    <a:gd name="T6" fmla="*/ 0 60000 65536"/>
                    <a:gd name="T7" fmla="*/ 0 60000 65536"/>
                    <a:gd name="T8" fmla="*/ 0 60000 65536"/>
                    <a:gd name="T9" fmla="*/ 0 w 960"/>
                    <a:gd name="T10" fmla="*/ 0 h 144"/>
                    <a:gd name="T11" fmla="*/ 960 w 960"/>
                    <a:gd name="T12" fmla="*/ 144 h 14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960" h="144">
                      <a:moveTo>
                        <a:pt x="0" y="144"/>
                      </a:moveTo>
                      <a:lnTo>
                        <a:pt x="240" y="0"/>
                      </a:lnTo>
                      <a:lnTo>
                        <a:pt x="960" y="96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4101" name="Group 22"/>
              <p:cNvGrpSpPr>
                <a:grpSpLocks/>
              </p:cNvGrpSpPr>
              <p:nvPr/>
            </p:nvGrpSpPr>
            <p:grpSpPr bwMode="auto">
              <a:xfrm>
                <a:off x="3744" y="3264"/>
                <a:ext cx="1824" cy="528"/>
                <a:chOff x="1680" y="3312"/>
                <a:chExt cx="2640" cy="816"/>
              </a:xfrm>
            </p:grpSpPr>
            <p:sp>
              <p:nvSpPr>
                <p:cNvPr id="174102" name="Freeform 23"/>
                <p:cNvSpPr>
                  <a:spLocks/>
                </p:cNvSpPr>
                <p:nvPr/>
              </p:nvSpPr>
              <p:spPr bwMode="auto">
                <a:xfrm>
                  <a:off x="1680" y="3312"/>
                  <a:ext cx="1248" cy="816"/>
                </a:xfrm>
                <a:custGeom>
                  <a:avLst/>
                  <a:gdLst>
                    <a:gd name="T0" fmla="*/ 0 w 1248"/>
                    <a:gd name="T1" fmla="*/ 816 h 816"/>
                    <a:gd name="T2" fmla="*/ 336 w 1248"/>
                    <a:gd name="T3" fmla="*/ 720 h 816"/>
                    <a:gd name="T4" fmla="*/ 768 w 1248"/>
                    <a:gd name="T5" fmla="*/ 288 h 816"/>
                    <a:gd name="T6" fmla="*/ 1008 w 1248"/>
                    <a:gd name="T7" fmla="*/ 96 h 816"/>
                    <a:gd name="T8" fmla="*/ 1248 w 1248"/>
                    <a:gd name="T9" fmla="*/ 0 h 8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48"/>
                    <a:gd name="T16" fmla="*/ 0 h 816"/>
                    <a:gd name="T17" fmla="*/ 1248 w 1248"/>
                    <a:gd name="T18" fmla="*/ 816 h 8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48" h="816">
                      <a:moveTo>
                        <a:pt x="0" y="816"/>
                      </a:moveTo>
                      <a:cubicBezTo>
                        <a:pt x="104" y="812"/>
                        <a:pt x="208" y="808"/>
                        <a:pt x="336" y="720"/>
                      </a:cubicBezTo>
                      <a:cubicBezTo>
                        <a:pt x="464" y="632"/>
                        <a:pt x="656" y="392"/>
                        <a:pt x="768" y="288"/>
                      </a:cubicBezTo>
                      <a:cubicBezTo>
                        <a:pt x="880" y="184"/>
                        <a:pt x="928" y="144"/>
                        <a:pt x="1008" y="96"/>
                      </a:cubicBezTo>
                      <a:cubicBezTo>
                        <a:pt x="1088" y="48"/>
                        <a:pt x="1208" y="16"/>
                        <a:pt x="1248" y="0"/>
                      </a:cubicBezTo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103" name="Freeform 24"/>
                <p:cNvSpPr>
                  <a:spLocks/>
                </p:cNvSpPr>
                <p:nvPr/>
              </p:nvSpPr>
              <p:spPr bwMode="auto">
                <a:xfrm flipH="1">
                  <a:off x="3072" y="3312"/>
                  <a:ext cx="1248" cy="816"/>
                </a:xfrm>
                <a:custGeom>
                  <a:avLst/>
                  <a:gdLst>
                    <a:gd name="T0" fmla="*/ 0 w 1248"/>
                    <a:gd name="T1" fmla="*/ 816 h 816"/>
                    <a:gd name="T2" fmla="*/ 336 w 1248"/>
                    <a:gd name="T3" fmla="*/ 720 h 816"/>
                    <a:gd name="T4" fmla="*/ 768 w 1248"/>
                    <a:gd name="T5" fmla="*/ 288 h 816"/>
                    <a:gd name="T6" fmla="*/ 1008 w 1248"/>
                    <a:gd name="T7" fmla="*/ 96 h 816"/>
                    <a:gd name="T8" fmla="*/ 1248 w 1248"/>
                    <a:gd name="T9" fmla="*/ 0 h 81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48"/>
                    <a:gd name="T16" fmla="*/ 0 h 816"/>
                    <a:gd name="T17" fmla="*/ 1248 w 1248"/>
                    <a:gd name="T18" fmla="*/ 816 h 81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48" h="816">
                      <a:moveTo>
                        <a:pt x="0" y="816"/>
                      </a:moveTo>
                      <a:cubicBezTo>
                        <a:pt x="104" y="812"/>
                        <a:pt x="208" y="808"/>
                        <a:pt x="336" y="720"/>
                      </a:cubicBezTo>
                      <a:cubicBezTo>
                        <a:pt x="464" y="632"/>
                        <a:pt x="656" y="392"/>
                        <a:pt x="768" y="288"/>
                      </a:cubicBezTo>
                      <a:cubicBezTo>
                        <a:pt x="880" y="184"/>
                        <a:pt x="928" y="144"/>
                        <a:pt x="1008" y="96"/>
                      </a:cubicBezTo>
                      <a:cubicBezTo>
                        <a:pt x="1088" y="48"/>
                        <a:pt x="1208" y="16"/>
                        <a:pt x="1248" y="0"/>
                      </a:cubicBezTo>
                    </a:path>
                  </a:pathLst>
                </a:cu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104" name="Line 25"/>
                <p:cNvSpPr>
                  <a:spLocks noChangeShapeType="1"/>
                </p:cNvSpPr>
                <p:nvPr/>
              </p:nvSpPr>
              <p:spPr bwMode="auto">
                <a:xfrm>
                  <a:off x="2928" y="3312"/>
                  <a:ext cx="144" cy="0"/>
                </a:xfrm>
                <a:prstGeom prst="line">
                  <a:avLst/>
                </a:prstGeom>
                <a:noFill/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74091" name="Group 26"/>
            <p:cNvGrpSpPr>
              <a:grpSpLocks/>
            </p:cNvGrpSpPr>
            <p:nvPr/>
          </p:nvGrpSpPr>
          <p:grpSpPr bwMode="auto">
            <a:xfrm>
              <a:off x="2208" y="3360"/>
              <a:ext cx="1632" cy="432"/>
              <a:chOff x="1296" y="3360"/>
              <a:chExt cx="2112" cy="528"/>
            </a:xfrm>
          </p:grpSpPr>
          <p:grpSp>
            <p:nvGrpSpPr>
              <p:cNvPr id="174096" name="Group 27"/>
              <p:cNvGrpSpPr>
                <a:grpSpLocks/>
              </p:cNvGrpSpPr>
              <p:nvPr/>
            </p:nvGrpSpPr>
            <p:grpSpPr bwMode="auto">
              <a:xfrm>
                <a:off x="1488" y="3648"/>
                <a:ext cx="1920" cy="240"/>
                <a:chOff x="3408" y="3648"/>
                <a:chExt cx="1920" cy="240"/>
              </a:xfrm>
            </p:grpSpPr>
            <p:sp>
              <p:nvSpPr>
                <p:cNvPr id="174098" name="AutoShape 28"/>
                <p:cNvSpPr>
                  <a:spLocks noChangeArrowheads="1"/>
                </p:cNvSpPr>
                <p:nvPr/>
              </p:nvSpPr>
              <p:spPr bwMode="auto">
                <a:xfrm>
                  <a:off x="3408" y="3648"/>
                  <a:ext cx="1920" cy="240"/>
                </a:xfrm>
                <a:prstGeom prst="parallelogram">
                  <a:avLst>
                    <a:gd name="adj" fmla="val 200000"/>
                  </a:avLst>
                </a:prstGeom>
                <a:solidFill>
                  <a:srgbClr val="C0C0C0"/>
                </a:solidFill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–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»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</a:pPr>
                  <a:endParaRPr lang="en-US" altLang="en-US"/>
                </a:p>
              </p:txBody>
            </p:sp>
            <p:sp>
              <p:nvSpPr>
                <p:cNvPr id="174099" name="Freeform 29"/>
                <p:cNvSpPr>
                  <a:spLocks/>
                </p:cNvSpPr>
                <p:nvPr/>
              </p:nvSpPr>
              <p:spPr bwMode="auto">
                <a:xfrm>
                  <a:off x="3840" y="3696"/>
                  <a:ext cx="960" cy="144"/>
                </a:xfrm>
                <a:custGeom>
                  <a:avLst/>
                  <a:gdLst>
                    <a:gd name="T0" fmla="*/ 0 w 960"/>
                    <a:gd name="T1" fmla="*/ 144 h 144"/>
                    <a:gd name="T2" fmla="*/ 240 w 960"/>
                    <a:gd name="T3" fmla="*/ 0 h 144"/>
                    <a:gd name="T4" fmla="*/ 960 w 960"/>
                    <a:gd name="T5" fmla="*/ 96 h 144"/>
                    <a:gd name="T6" fmla="*/ 0 60000 65536"/>
                    <a:gd name="T7" fmla="*/ 0 60000 65536"/>
                    <a:gd name="T8" fmla="*/ 0 60000 65536"/>
                    <a:gd name="T9" fmla="*/ 0 w 960"/>
                    <a:gd name="T10" fmla="*/ 0 h 144"/>
                    <a:gd name="T11" fmla="*/ 960 w 960"/>
                    <a:gd name="T12" fmla="*/ 144 h 14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960" h="144">
                      <a:moveTo>
                        <a:pt x="0" y="144"/>
                      </a:moveTo>
                      <a:lnTo>
                        <a:pt x="240" y="0"/>
                      </a:lnTo>
                      <a:lnTo>
                        <a:pt x="960" y="96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74097" name="Freeform 30"/>
              <p:cNvSpPr>
                <a:spLocks/>
              </p:cNvSpPr>
              <p:nvPr/>
            </p:nvSpPr>
            <p:spPr bwMode="auto">
              <a:xfrm>
                <a:off x="1296" y="3360"/>
                <a:ext cx="2064" cy="432"/>
              </a:xfrm>
              <a:custGeom>
                <a:avLst/>
                <a:gdLst>
                  <a:gd name="T0" fmla="*/ 0 w 2064"/>
                  <a:gd name="T1" fmla="*/ 432 h 432"/>
                  <a:gd name="T2" fmla="*/ 384 w 2064"/>
                  <a:gd name="T3" fmla="*/ 432 h 432"/>
                  <a:gd name="T4" fmla="*/ 384 w 2064"/>
                  <a:gd name="T5" fmla="*/ 0 h 432"/>
                  <a:gd name="T6" fmla="*/ 1824 w 2064"/>
                  <a:gd name="T7" fmla="*/ 0 h 432"/>
                  <a:gd name="T8" fmla="*/ 1824 w 2064"/>
                  <a:gd name="T9" fmla="*/ 432 h 432"/>
                  <a:gd name="T10" fmla="*/ 2064 w 2064"/>
                  <a:gd name="T11" fmla="*/ 432 h 4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64"/>
                  <a:gd name="T19" fmla="*/ 0 h 432"/>
                  <a:gd name="T20" fmla="*/ 2064 w 2064"/>
                  <a:gd name="T21" fmla="*/ 432 h 43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64" h="432">
                    <a:moveTo>
                      <a:pt x="0" y="432"/>
                    </a:moveTo>
                    <a:lnTo>
                      <a:pt x="384" y="432"/>
                    </a:lnTo>
                    <a:lnTo>
                      <a:pt x="384" y="0"/>
                    </a:lnTo>
                    <a:lnTo>
                      <a:pt x="1824" y="0"/>
                    </a:lnTo>
                    <a:lnTo>
                      <a:pt x="1824" y="432"/>
                    </a:lnTo>
                    <a:lnTo>
                      <a:pt x="2064" y="432"/>
                    </a:lnTo>
                  </a:path>
                </a:pathLst>
              </a:cu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4092" name="Text Box 31"/>
            <p:cNvSpPr txBox="1">
              <a:spLocks noChangeArrowheads="1"/>
            </p:cNvSpPr>
            <p:nvPr/>
          </p:nvSpPr>
          <p:spPr bwMode="auto">
            <a:xfrm>
              <a:off x="3923" y="3389"/>
              <a:ext cx="25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en-US" sz="2000">
                  <a:cs typeface="Times New Roman" panose="02020603050405020304" pitchFamily="18" charset="0"/>
                </a:rPr>
                <a:t>or</a:t>
              </a:r>
              <a:endParaRPr lang="ru-RU" altLang="en-US" sz="2000">
                <a:cs typeface="Times New Roman" panose="02020603050405020304" pitchFamily="18" charset="0"/>
              </a:endParaRPr>
            </a:p>
          </p:txBody>
        </p:sp>
        <p:sp>
          <p:nvSpPr>
            <p:cNvPr id="174093" name="Text Box 32"/>
            <p:cNvSpPr txBox="1">
              <a:spLocks noChangeArrowheads="1"/>
            </p:cNvSpPr>
            <p:nvPr/>
          </p:nvSpPr>
          <p:spPr bwMode="auto">
            <a:xfrm>
              <a:off x="99" y="3360"/>
              <a:ext cx="201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en-US" sz="2000">
                  <a:cs typeface="Times New Roman" panose="02020603050405020304" pitchFamily="18" charset="0"/>
                </a:rPr>
                <a:t>Window function </a:t>
              </a:r>
              <a:r>
                <a:rPr lang="en-US" altLang="en-US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w(x,y)</a:t>
              </a:r>
              <a:r>
                <a:rPr lang="en-US" altLang="en-US" sz="2000">
                  <a:latin typeface="Times New Roman" panose="02020603050405020304" pitchFamily="18" charset="0"/>
                  <a:cs typeface="Times New Roman" panose="02020603050405020304" pitchFamily="18" charset="0"/>
                </a:rPr>
                <a:t> =</a:t>
              </a:r>
              <a:endParaRPr lang="ru-RU" alt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4094" name="Text Box 33"/>
            <p:cNvSpPr txBox="1">
              <a:spLocks noChangeArrowheads="1"/>
            </p:cNvSpPr>
            <p:nvPr/>
          </p:nvSpPr>
          <p:spPr bwMode="auto">
            <a:xfrm>
              <a:off x="4478" y="3869"/>
              <a:ext cx="79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en-US" sz="2000">
                  <a:cs typeface="Times New Roman" panose="02020603050405020304" pitchFamily="18" charset="0"/>
                </a:rPr>
                <a:t>Gaussian</a:t>
              </a:r>
              <a:endParaRPr lang="ru-RU" altLang="en-US" sz="2000">
                <a:cs typeface="Times New Roman" panose="02020603050405020304" pitchFamily="18" charset="0"/>
              </a:endParaRPr>
            </a:p>
          </p:txBody>
        </p:sp>
        <p:sp>
          <p:nvSpPr>
            <p:cNvPr id="174095" name="Text Box 34"/>
            <p:cNvSpPr txBox="1">
              <a:spLocks noChangeArrowheads="1"/>
            </p:cNvSpPr>
            <p:nvPr/>
          </p:nvSpPr>
          <p:spPr bwMode="auto">
            <a:xfrm>
              <a:off x="2154" y="3869"/>
              <a:ext cx="169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en-US" sz="2000">
                  <a:cs typeface="Times New Roman" panose="02020603050405020304" pitchFamily="18" charset="0"/>
                </a:rPr>
                <a:t>1 in window, 0 outside</a:t>
              </a:r>
              <a:endParaRPr lang="ru-RU" altLang="en-US" sz="2000">
                <a:cs typeface="Times New Roman" panose="02020603050405020304" pitchFamily="18" charset="0"/>
              </a:endParaRPr>
            </a:p>
          </p:txBody>
        </p:sp>
      </p:grpSp>
      <p:sp>
        <p:nvSpPr>
          <p:cNvPr id="174088" name="Text Box 35"/>
          <p:cNvSpPr txBox="1">
            <a:spLocks noChangeArrowheads="1"/>
          </p:cNvSpPr>
          <p:nvPr/>
        </p:nvSpPr>
        <p:spPr bwMode="auto">
          <a:xfrm>
            <a:off x="7504113" y="6477000"/>
            <a:ext cx="16748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1400"/>
              <a:t>Source: R. Szeliski</a:t>
            </a:r>
          </a:p>
        </p:txBody>
      </p:sp>
      <p:sp>
        <p:nvSpPr>
          <p:cNvPr id="174089" name="Text Box 4"/>
          <p:cNvSpPr txBox="1">
            <a:spLocks noChangeArrowheads="1"/>
          </p:cNvSpPr>
          <p:nvPr/>
        </p:nvSpPr>
        <p:spPr bwMode="auto">
          <a:xfrm>
            <a:off x="1360488" y="914400"/>
            <a:ext cx="668496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>
                <a:cs typeface="Times New Roman" panose="02020603050405020304" pitchFamily="18" charset="0"/>
              </a:rPr>
              <a:t>Change in appearance of window </a:t>
            </a:r>
            <a:r>
              <a:rPr lang="en-US" altLang="en-US" i="1">
                <a:cs typeface="Times New Roman" panose="02020603050405020304" pitchFamily="18" charset="0"/>
              </a:rPr>
              <a:t>w</a:t>
            </a:r>
            <a:r>
              <a:rPr lang="en-US" altLang="en-US">
                <a:cs typeface="Times New Roman" panose="02020603050405020304" pitchFamily="18" charset="0"/>
              </a:rPr>
              <a:t>(</a:t>
            </a:r>
            <a:r>
              <a:rPr lang="en-US" altLang="en-US" i="1">
                <a:cs typeface="Times New Roman" panose="02020603050405020304" pitchFamily="18" charset="0"/>
              </a:rPr>
              <a:t>x</a:t>
            </a:r>
            <a:r>
              <a:rPr lang="en-US" altLang="en-US">
                <a:cs typeface="Times New Roman" panose="02020603050405020304" pitchFamily="18" charset="0"/>
              </a:rPr>
              <a:t>,</a:t>
            </a:r>
            <a:r>
              <a:rPr lang="en-US" altLang="en-US" i="1">
                <a:cs typeface="Times New Roman" panose="02020603050405020304" pitchFamily="18" charset="0"/>
              </a:rPr>
              <a:t>y</a:t>
            </a:r>
            <a:r>
              <a:rPr lang="en-US" altLang="en-US">
                <a:cs typeface="Times New Roman" panose="02020603050405020304" pitchFamily="18" charset="0"/>
              </a:rPr>
              <a:t>) </a:t>
            </a:r>
          </a:p>
          <a:p>
            <a:pPr algn="ctr" eaLnBrk="1" hangingPunct="1">
              <a:spcBef>
                <a:spcPct val="0"/>
              </a:spcBef>
            </a:pPr>
            <a:r>
              <a:rPr lang="en-US" altLang="en-US">
                <a:cs typeface="Times New Roman" panose="02020603050405020304" pitchFamily="18" charset="0"/>
              </a:rPr>
              <a:t>for the shift [</a:t>
            </a:r>
            <a:r>
              <a:rPr lang="en-US" altLang="en-US" i="1">
                <a:cs typeface="Times New Roman" panose="02020603050405020304" pitchFamily="18" charset="0"/>
              </a:rPr>
              <a:t>u,v</a:t>
            </a:r>
            <a:r>
              <a:rPr lang="en-US" altLang="en-US">
                <a:cs typeface="Times New Roman" panose="02020603050405020304" pitchFamily="18" charset="0"/>
              </a:rPr>
              <a:t>]:</a:t>
            </a:r>
            <a:endParaRPr lang="ru-RU" altLang="en-US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Corner Detection: Mathematics</a:t>
            </a:r>
            <a:endParaRPr lang="ru-RU" altLang="en-US" smtClean="0"/>
          </a:p>
        </p:txBody>
      </p:sp>
      <p:graphicFrame>
        <p:nvGraphicFramePr>
          <p:cNvPr id="176131" name="Object 3"/>
          <p:cNvGraphicFramePr>
            <a:graphicFrameLocks noChangeAspect="1"/>
          </p:cNvGraphicFramePr>
          <p:nvPr/>
        </p:nvGraphicFramePr>
        <p:xfrm>
          <a:off x="1219200" y="1981200"/>
          <a:ext cx="6934200" cy="95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137" name="Equation" r:id="rId4" imgW="2768600" imgH="381000" progId="">
                  <p:embed/>
                </p:oleObj>
              </mc:Choice>
              <mc:Fallback>
                <p:oleObj name="Equation" r:id="rId4" imgW="2768600" imgH="38100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981200"/>
                        <a:ext cx="6934200" cy="954088"/>
                      </a:xfrm>
                      <a:prstGeom prst="rect">
                        <a:avLst/>
                      </a:prstGeom>
                      <a:solidFill>
                        <a:srgbClr val="67D967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6132" name="Text Box 4"/>
          <p:cNvSpPr txBox="1">
            <a:spLocks noChangeArrowheads="1"/>
          </p:cNvSpPr>
          <p:nvPr/>
        </p:nvSpPr>
        <p:spPr bwMode="auto">
          <a:xfrm>
            <a:off x="457200" y="3133725"/>
            <a:ext cx="82835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>
                <a:cs typeface="Times New Roman" panose="02020603050405020304" pitchFamily="18" charset="0"/>
              </a:rPr>
              <a:t>We want to find out how this function behaves for small shifts</a:t>
            </a:r>
            <a:endParaRPr lang="ru-RU" altLang="en-US">
              <a:cs typeface="Times New Roman" panose="02020603050405020304" pitchFamily="18" charset="0"/>
            </a:endParaRPr>
          </a:p>
        </p:txBody>
      </p:sp>
      <p:sp>
        <p:nvSpPr>
          <p:cNvPr id="176133" name="Text Box 4"/>
          <p:cNvSpPr txBox="1">
            <a:spLocks noChangeArrowheads="1"/>
          </p:cNvSpPr>
          <p:nvPr/>
        </p:nvSpPr>
        <p:spPr bwMode="auto">
          <a:xfrm>
            <a:off x="1360488" y="914400"/>
            <a:ext cx="668496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>
                <a:cs typeface="Times New Roman" panose="02020603050405020304" pitchFamily="18" charset="0"/>
              </a:rPr>
              <a:t>Change in appearance of window </a:t>
            </a:r>
            <a:r>
              <a:rPr lang="en-US" altLang="en-US" i="1">
                <a:cs typeface="Times New Roman" panose="02020603050405020304" pitchFamily="18" charset="0"/>
              </a:rPr>
              <a:t>w</a:t>
            </a:r>
            <a:r>
              <a:rPr lang="en-US" altLang="en-US">
                <a:cs typeface="Times New Roman" panose="02020603050405020304" pitchFamily="18" charset="0"/>
              </a:rPr>
              <a:t>(</a:t>
            </a:r>
            <a:r>
              <a:rPr lang="en-US" altLang="en-US" i="1">
                <a:cs typeface="Times New Roman" panose="02020603050405020304" pitchFamily="18" charset="0"/>
              </a:rPr>
              <a:t>x</a:t>
            </a:r>
            <a:r>
              <a:rPr lang="en-US" altLang="en-US">
                <a:cs typeface="Times New Roman" panose="02020603050405020304" pitchFamily="18" charset="0"/>
              </a:rPr>
              <a:t>,</a:t>
            </a:r>
            <a:r>
              <a:rPr lang="en-US" altLang="en-US" i="1">
                <a:cs typeface="Times New Roman" panose="02020603050405020304" pitchFamily="18" charset="0"/>
              </a:rPr>
              <a:t>y</a:t>
            </a:r>
            <a:r>
              <a:rPr lang="en-US" altLang="en-US">
                <a:cs typeface="Times New Roman" panose="02020603050405020304" pitchFamily="18" charset="0"/>
              </a:rPr>
              <a:t>) </a:t>
            </a:r>
          </a:p>
          <a:p>
            <a:pPr algn="ctr" eaLnBrk="1" hangingPunct="1">
              <a:spcBef>
                <a:spcPct val="0"/>
              </a:spcBef>
            </a:pPr>
            <a:r>
              <a:rPr lang="en-US" altLang="en-US">
                <a:cs typeface="Times New Roman" panose="02020603050405020304" pitchFamily="18" charset="0"/>
              </a:rPr>
              <a:t>for the shift [</a:t>
            </a:r>
            <a:r>
              <a:rPr lang="en-US" altLang="en-US" i="1">
                <a:cs typeface="Times New Roman" panose="02020603050405020304" pitchFamily="18" charset="0"/>
              </a:rPr>
              <a:t>u,v</a:t>
            </a:r>
            <a:r>
              <a:rPr lang="en-US" altLang="en-US">
                <a:cs typeface="Times New Roman" panose="02020603050405020304" pitchFamily="18" charset="0"/>
              </a:rPr>
              <a:t>]:</a:t>
            </a:r>
            <a:endParaRPr lang="ru-RU" altLang="en-US">
              <a:cs typeface="Times New Roman" panose="02020603050405020304" pitchFamily="18" charset="0"/>
            </a:endParaRPr>
          </a:p>
        </p:txBody>
      </p:sp>
      <p:pic>
        <p:nvPicPr>
          <p:cNvPr id="17613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495800"/>
            <a:ext cx="1971675" cy="19812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6135" name="TextBox 12"/>
          <p:cNvSpPr txBox="1">
            <a:spLocks noChangeArrowheads="1"/>
          </p:cNvSpPr>
          <p:nvPr/>
        </p:nvSpPr>
        <p:spPr bwMode="auto">
          <a:xfrm>
            <a:off x="4291013" y="3895725"/>
            <a:ext cx="11636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Corner Detection: Mathematics</a:t>
            </a:r>
            <a:endParaRPr lang="ru-RU" altLang="en-US" smtClean="0"/>
          </a:p>
        </p:txBody>
      </p:sp>
      <p:graphicFrame>
        <p:nvGraphicFramePr>
          <p:cNvPr id="178179" name="Object 3"/>
          <p:cNvGraphicFramePr>
            <a:graphicFrameLocks noChangeAspect="1"/>
          </p:cNvGraphicFramePr>
          <p:nvPr/>
        </p:nvGraphicFramePr>
        <p:xfrm>
          <a:off x="1219200" y="1981200"/>
          <a:ext cx="6934200" cy="95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185" name="Equation" r:id="rId4" imgW="2768600" imgH="381000" progId="">
                  <p:embed/>
                </p:oleObj>
              </mc:Choice>
              <mc:Fallback>
                <p:oleObj name="Equation" r:id="rId4" imgW="2768600" imgH="38100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981200"/>
                        <a:ext cx="6934200" cy="954088"/>
                      </a:xfrm>
                      <a:prstGeom prst="rect">
                        <a:avLst/>
                      </a:prstGeom>
                      <a:solidFill>
                        <a:srgbClr val="67D967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8180" name="Text Box 4"/>
          <p:cNvSpPr txBox="1">
            <a:spLocks noChangeArrowheads="1"/>
          </p:cNvSpPr>
          <p:nvPr/>
        </p:nvSpPr>
        <p:spPr bwMode="auto">
          <a:xfrm>
            <a:off x="457200" y="3133725"/>
            <a:ext cx="82835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>
                <a:cs typeface="Times New Roman" panose="02020603050405020304" pitchFamily="18" charset="0"/>
              </a:rPr>
              <a:t>We want to find out how this function behaves for small shifts</a:t>
            </a:r>
            <a:endParaRPr lang="ru-RU" altLang="en-US">
              <a:cs typeface="Times New Roman" panose="02020603050405020304" pitchFamily="18" charset="0"/>
            </a:endParaRPr>
          </a:p>
        </p:txBody>
      </p:sp>
      <p:sp>
        <p:nvSpPr>
          <p:cNvPr id="178181" name="Text Box 4"/>
          <p:cNvSpPr txBox="1">
            <a:spLocks noChangeArrowheads="1"/>
          </p:cNvSpPr>
          <p:nvPr/>
        </p:nvSpPr>
        <p:spPr bwMode="auto">
          <a:xfrm>
            <a:off x="1360488" y="914400"/>
            <a:ext cx="668496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>
                <a:cs typeface="Times New Roman" panose="02020603050405020304" pitchFamily="18" charset="0"/>
              </a:rPr>
              <a:t>Change in appearance of window </a:t>
            </a:r>
            <a:r>
              <a:rPr lang="en-US" altLang="en-US" i="1">
                <a:cs typeface="Times New Roman" panose="02020603050405020304" pitchFamily="18" charset="0"/>
              </a:rPr>
              <a:t>w</a:t>
            </a:r>
            <a:r>
              <a:rPr lang="en-US" altLang="en-US">
                <a:cs typeface="Times New Roman" panose="02020603050405020304" pitchFamily="18" charset="0"/>
              </a:rPr>
              <a:t>(</a:t>
            </a:r>
            <a:r>
              <a:rPr lang="en-US" altLang="en-US" i="1">
                <a:cs typeface="Times New Roman" panose="02020603050405020304" pitchFamily="18" charset="0"/>
              </a:rPr>
              <a:t>x</a:t>
            </a:r>
            <a:r>
              <a:rPr lang="en-US" altLang="en-US">
                <a:cs typeface="Times New Roman" panose="02020603050405020304" pitchFamily="18" charset="0"/>
              </a:rPr>
              <a:t>,</a:t>
            </a:r>
            <a:r>
              <a:rPr lang="en-US" altLang="en-US" i="1">
                <a:cs typeface="Times New Roman" panose="02020603050405020304" pitchFamily="18" charset="0"/>
              </a:rPr>
              <a:t>y</a:t>
            </a:r>
            <a:r>
              <a:rPr lang="en-US" altLang="en-US">
                <a:cs typeface="Times New Roman" panose="02020603050405020304" pitchFamily="18" charset="0"/>
              </a:rPr>
              <a:t>) </a:t>
            </a:r>
          </a:p>
          <a:p>
            <a:pPr algn="ctr" eaLnBrk="1" hangingPunct="1">
              <a:spcBef>
                <a:spcPct val="0"/>
              </a:spcBef>
            </a:pPr>
            <a:r>
              <a:rPr lang="en-US" altLang="en-US">
                <a:cs typeface="Times New Roman" panose="02020603050405020304" pitchFamily="18" charset="0"/>
              </a:rPr>
              <a:t>for the shift [</a:t>
            </a:r>
            <a:r>
              <a:rPr lang="en-US" altLang="en-US" i="1">
                <a:cs typeface="Times New Roman" panose="02020603050405020304" pitchFamily="18" charset="0"/>
              </a:rPr>
              <a:t>u,v</a:t>
            </a:r>
            <a:r>
              <a:rPr lang="en-US" altLang="en-US">
                <a:cs typeface="Times New Roman" panose="02020603050405020304" pitchFamily="18" charset="0"/>
              </a:rPr>
              <a:t>]:</a:t>
            </a:r>
            <a:endParaRPr lang="ru-RU" altLang="en-US">
              <a:cs typeface="Times New Roman" panose="02020603050405020304" pitchFamily="18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57200" y="4648200"/>
            <a:ext cx="86106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>
                <a:cs typeface="Times New Roman" panose="02020603050405020304" pitchFamily="18" charset="0"/>
              </a:rPr>
              <a:t>But this is very slow to compute naively.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cs typeface="Times New Roman" panose="02020603050405020304" pitchFamily="18" charset="0"/>
              </a:rPr>
              <a:t>O(window_width</a:t>
            </a:r>
            <a:r>
              <a:rPr lang="en-US" altLang="en-US" baseline="30000">
                <a:cs typeface="Times New Roman" panose="02020603050405020304" pitchFamily="18" charset="0"/>
              </a:rPr>
              <a:t>2</a:t>
            </a:r>
            <a:r>
              <a:rPr lang="en-US" altLang="en-US">
                <a:cs typeface="Times New Roman" panose="02020603050405020304" pitchFamily="18" charset="0"/>
              </a:rPr>
              <a:t> * shift_range</a:t>
            </a:r>
            <a:r>
              <a:rPr lang="en-US" altLang="en-US" baseline="30000">
                <a:cs typeface="Times New Roman" panose="02020603050405020304" pitchFamily="18" charset="0"/>
              </a:rPr>
              <a:t>2</a:t>
            </a:r>
            <a:r>
              <a:rPr lang="en-US" altLang="en-US">
                <a:cs typeface="Times New Roman" panose="02020603050405020304" pitchFamily="18" charset="0"/>
              </a:rPr>
              <a:t> * image_width</a:t>
            </a:r>
            <a:r>
              <a:rPr lang="en-US" altLang="en-US" baseline="30000">
                <a:cs typeface="Times New Roman" panose="02020603050405020304" pitchFamily="18" charset="0"/>
              </a:rPr>
              <a:t>2</a:t>
            </a:r>
            <a:r>
              <a:rPr lang="en-US" altLang="en-US">
                <a:cs typeface="Times New Roman" panose="02020603050405020304" pitchFamily="18" charset="0"/>
              </a:rPr>
              <a:t>)</a:t>
            </a:r>
          </a:p>
          <a:p>
            <a:pPr eaLnBrk="1" hangingPunct="1">
              <a:spcBef>
                <a:spcPct val="0"/>
              </a:spcBef>
            </a:pPr>
            <a:endParaRPr lang="en-US" altLang="en-US"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cs typeface="Times New Roman" panose="02020603050405020304" pitchFamily="18" charset="0"/>
              </a:rPr>
              <a:t>O( 11</a:t>
            </a:r>
            <a:r>
              <a:rPr lang="en-US" altLang="en-US" baseline="30000">
                <a:cs typeface="Times New Roman" panose="02020603050405020304" pitchFamily="18" charset="0"/>
              </a:rPr>
              <a:t>2</a:t>
            </a:r>
            <a:r>
              <a:rPr lang="en-US" altLang="en-US">
                <a:cs typeface="Times New Roman" panose="02020603050405020304" pitchFamily="18" charset="0"/>
              </a:rPr>
              <a:t> * 11</a:t>
            </a:r>
            <a:r>
              <a:rPr lang="en-US" altLang="en-US" baseline="30000">
                <a:cs typeface="Times New Roman" panose="02020603050405020304" pitchFamily="18" charset="0"/>
              </a:rPr>
              <a:t>2</a:t>
            </a:r>
            <a:r>
              <a:rPr lang="en-US" altLang="en-US">
                <a:cs typeface="Times New Roman" panose="02020603050405020304" pitchFamily="18" charset="0"/>
              </a:rPr>
              <a:t> * 600</a:t>
            </a:r>
            <a:r>
              <a:rPr lang="en-US" altLang="en-US" baseline="30000">
                <a:cs typeface="Times New Roman" panose="02020603050405020304" pitchFamily="18" charset="0"/>
              </a:rPr>
              <a:t>2</a:t>
            </a:r>
            <a:r>
              <a:rPr lang="en-US" altLang="en-US">
                <a:cs typeface="Times New Roman" panose="02020603050405020304" pitchFamily="18" charset="0"/>
              </a:rPr>
              <a:t> ) = 5.2 billion of these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cs typeface="Times New Roman" panose="02020603050405020304" pitchFamily="18" charset="0"/>
              </a:rPr>
              <a:t>14.6 thousand per pixel in your image</a:t>
            </a:r>
            <a:endParaRPr lang="ru-RU" altLang="en-US">
              <a:cs typeface="Times New Roman" panose="02020603050405020304" pitchFamily="18" charset="0"/>
            </a:endParaRPr>
          </a:p>
        </p:txBody>
      </p:sp>
      <p:sp>
        <p:nvSpPr>
          <p:cNvPr id="2" name="Curved Right Arrow 1"/>
          <p:cNvSpPr>
            <a:spLocks noChangeArrowheads="1"/>
          </p:cNvSpPr>
          <p:nvPr/>
        </p:nvSpPr>
        <p:spPr bwMode="auto">
          <a:xfrm rot="-10115051">
            <a:off x="7529513" y="2435225"/>
            <a:ext cx="1143000" cy="4114800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Corner Detection: Mathematics</a:t>
            </a:r>
            <a:endParaRPr lang="ru-RU" altLang="en-US" smtClean="0"/>
          </a:p>
        </p:txBody>
      </p:sp>
      <p:graphicFrame>
        <p:nvGraphicFramePr>
          <p:cNvPr id="180227" name="Object 3"/>
          <p:cNvGraphicFramePr>
            <a:graphicFrameLocks noChangeAspect="1"/>
          </p:cNvGraphicFramePr>
          <p:nvPr/>
        </p:nvGraphicFramePr>
        <p:xfrm>
          <a:off x="1219200" y="1981200"/>
          <a:ext cx="6934200" cy="95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233" name="Equation" r:id="rId4" imgW="2768600" imgH="381000" progId="">
                  <p:embed/>
                </p:oleObj>
              </mc:Choice>
              <mc:Fallback>
                <p:oleObj name="Equation" r:id="rId4" imgW="2768600" imgH="38100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981200"/>
                        <a:ext cx="6934200" cy="954088"/>
                      </a:xfrm>
                      <a:prstGeom prst="rect">
                        <a:avLst/>
                      </a:prstGeom>
                      <a:solidFill>
                        <a:srgbClr val="67D967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0228" name="Text Box 4"/>
          <p:cNvSpPr txBox="1">
            <a:spLocks noChangeArrowheads="1"/>
          </p:cNvSpPr>
          <p:nvPr/>
        </p:nvSpPr>
        <p:spPr bwMode="auto">
          <a:xfrm>
            <a:off x="457200" y="3133725"/>
            <a:ext cx="82835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>
                <a:cs typeface="Times New Roman" panose="02020603050405020304" pitchFamily="18" charset="0"/>
              </a:rPr>
              <a:t>We want to find out how this function behaves for small shifts</a:t>
            </a:r>
            <a:endParaRPr lang="ru-RU" altLang="en-US">
              <a:cs typeface="Times New Roman" panose="02020603050405020304" pitchFamily="18" charset="0"/>
            </a:endParaRPr>
          </a:p>
        </p:txBody>
      </p:sp>
      <p:sp>
        <p:nvSpPr>
          <p:cNvPr id="180229" name="Text Box 4"/>
          <p:cNvSpPr txBox="1">
            <a:spLocks noChangeArrowheads="1"/>
          </p:cNvSpPr>
          <p:nvPr/>
        </p:nvSpPr>
        <p:spPr bwMode="auto">
          <a:xfrm>
            <a:off x="1360488" y="914400"/>
            <a:ext cx="668496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>
                <a:cs typeface="Times New Roman" panose="02020603050405020304" pitchFamily="18" charset="0"/>
              </a:rPr>
              <a:t>Change in appearance of window </a:t>
            </a:r>
            <a:r>
              <a:rPr lang="en-US" altLang="en-US" i="1">
                <a:cs typeface="Times New Roman" panose="02020603050405020304" pitchFamily="18" charset="0"/>
              </a:rPr>
              <a:t>w</a:t>
            </a:r>
            <a:r>
              <a:rPr lang="en-US" altLang="en-US">
                <a:cs typeface="Times New Roman" panose="02020603050405020304" pitchFamily="18" charset="0"/>
              </a:rPr>
              <a:t>(</a:t>
            </a:r>
            <a:r>
              <a:rPr lang="en-US" altLang="en-US" i="1">
                <a:cs typeface="Times New Roman" panose="02020603050405020304" pitchFamily="18" charset="0"/>
              </a:rPr>
              <a:t>x</a:t>
            </a:r>
            <a:r>
              <a:rPr lang="en-US" altLang="en-US">
                <a:cs typeface="Times New Roman" panose="02020603050405020304" pitchFamily="18" charset="0"/>
              </a:rPr>
              <a:t>,</a:t>
            </a:r>
            <a:r>
              <a:rPr lang="en-US" altLang="en-US" i="1">
                <a:cs typeface="Times New Roman" panose="02020603050405020304" pitchFamily="18" charset="0"/>
              </a:rPr>
              <a:t>y</a:t>
            </a:r>
            <a:r>
              <a:rPr lang="en-US" altLang="en-US">
                <a:cs typeface="Times New Roman" panose="02020603050405020304" pitchFamily="18" charset="0"/>
              </a:rPr>
              <a:t>) </a:t>
            </a:r>
          </a:p>
          <a:p>
            <a:pPr algn="ctr" eaLnBrk="1" hangingPunct="1">
              <a:spcBef>
                <a:spcPct val="0"/>
              </a:spcBef>
            </a:pPr>
            <a:r>
              <a:rPr lang="en-US" altLang="en-US">
                <a:cs typeface="Times New Roman" panose="02020603050405020304" pitchFamily="18" charset="0"/>
              </a:rPr>
              <a:t>for the shift [</a:t>
            </a:r>
            <a:r>
              <a:rPr lang="en-US" altLang="en-US" i="1">
                <a:cs typeface="Times New Roman" panose="02020603050405020304" pitchFamily="18" charset="0"/>
              </a:rPr>
              <a:t>u,v</a:t>
            </a:r>
            <a:r>
              <a:rPr lang="en-US" altLang="en-US">
                <a:cs typeface="Times New Roman" panose="02020603050405020304" pitchFamily="18" charset="0"/>
              </a:rPr>
              <a:t>]:</a:t>
            </a:r>
            <a:endParaRPr lang="ru-RU" altLang="en-US">
              <a:cs typeface="Times New Roman" panose="02020603050405020304" pitchFamily="18" charset="0"/>
            </a:endParaRPr>
          </a:p>
        </p:txBody>
      </p:sp>
      <p:pic>
        <p:nvPicPr>
          <p:cNvPr id="180230" name="Content Placeholder 5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3888" y="5608638"/>
            <a:ext cx="7950200" cy="685800"/>
          </a:xfrm>
        </p:spPr>
      </p:pic>
      <p:sp>
        <p:nvSpPr>
          <p:cNvPr id="180231" name="Text Box 4"/>
          <p:cNvSpPr txBox="1">
            <a:spLocks noChangeArrowheads="1"/>
          </p:cNvSpPr>
          <p:nvPr/>
        </p:nvSpPr>
        <p:spPr bwMode="auto">
          <a:xfrm>
            <a:off x="436563" y="4286250"/>
            <a:ext cx="82835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>
                <a:cs typeface="Times New Roman" panose="02020603050405020304" pitchFamily="18" charset="0"/>
              </a:rPr>
              <a:t>Recall Taylor series expansion. A function f can be approximated at point a as</a:t>
            </a:r>
            <a:endParaRPr lang="ru-RU" altLang="en-US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Recall: Taylor series expansion</a:t>
            </a:r>
          </a:p>
        </p:txBody>
      </p:sp>
      <p:sp>
        <p:nvSpPr>
          <p:cNvPr id="182275" name="Text Box 4"/>
          <p:cNvSpPr txBox="1">
            <a:spLocks noChangeArrowheads="1"/>
          </p:cNvSpPr>
          <p:nvPr/>
        </p:nvSpPr>
        <p:spPr bwMode="auto">
          <a:xfrm>
            <a:off x="430213" y="1173163"/>
            <a:ext cx="82835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>
                <a:cs typeface="Times New Roman" panose="02020603050405020304" pitchFamily="18" charset="0"/>
              </a:rPr>
              <a:t>A function f can be approximated as</a:t>
            </a:r>
            <a:endParaRPr lang="ru-RU" altLang="en-US">
              <a:cs typeface="Times New Roman" panose="02020603050405020304" pitchFamily="18" charset="0"/>
            </a:endParaRPr>
          </a:p>
        </p:txBody>
      </p:sp>
      <p:pic>
        <p:nvPicPr>
          <p:cNvPr id="182276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20875"/>
            <a:ext cx="794861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2277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895600"/>
            <a:ext cx="27813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2278" name="Text Box 4"/>
          <p:cNvSpPr txBox="1">
            <a:spLocks noChangeArrowheads="1"/>
          </p:cNvSpPr>
          <p:nvPr/>
        </p:nvSpPr>
        <p:spPr bwMode="auto">
          <a:xfrm>
            <a:off x="463550" y="4038600"/>
            <a:ext cx="43434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>
                <a:cs typeface="Times New Roman" panose="02020603050405020304" pitchFamily="18" charset="0"/>
              </a:rPr>
              <a:t>Approximation of </a:t>
            </a:r>
            <a:br>
              <a:rPr lang="en-US" altLang="en-US">
                <a:cs typeface="Times New Roman" panose="02020603050405020304" pitchFamily="18" charset="0"/>
              </a:rPr>
            </a:br>
            <a:r>
              <a:rPr lang="en-US" altLang="en-US">
                <a:cs typeface="Times New Roman" panose="02020603050405020304" pitchFamily="18" charset="0"/>
              </a:rPr>
              <a:t>f(x) = e</a:t>
            </a:r>
            <a:r>
              <a:rPr lang="en-US" altLang="en-US" baseline="30000">
                <a:cs typeface="Times New Roman" panose="02020603050405020304" pitchFamily="18" charset="0"/>
              </a:rPr>
              <a:t>x </a:t>
            </a:r>
            <a:br>
              <a:rPr lang="en-US" altLang="en-US" baseline="30000">
                <a:cs typeface="Times New Roman" panose="02020603050405020304" pitchFamily="18" charset="0"/>
              </a:rPr>
            </a:br>
            <a:r>
              <a:rPr lang="en-US" altLang="en-US">
                <a:cs typeface="Times New Roman" panose="02020603050405020304" pitchFamily="18" charset="0"/>
              </a:rPr>
              <a:t>centered at f(0)</a:t>
            </a:r>
            <a:endParaRPr lang="ru-RU" altLang="en-US" baseline="30000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Corner Detection: Mathematics</a:t>
            </a:r>
            <a:endParaRPr lang="ru-RU" altLang="en-US" smtClean="0"/>
          </a:p>
        </p:txBody>
      </p:sp>
      <p:graphicFrame>
        <p:nvGraphicFramePr>
          <p:cNvPr id="183299" name="Object 3"/>
          <p:cNvGraphicFramePr>
            <a:graphicFrameLocks noChangeAspect="1"/>
          </p:cNvGraphicFramePr>
          <p:nvPr/>
        </p:nvGraphicFramePr>
        <p:xfrm>
          <a:off x="1219200" y="1981200"/>
          <a:ext cx="6934200" cy="95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06" name="Equation" r:id="rId4" imgW="2768600" imgH="381000" progId="">
                  <p:embed/>
                </p:oleObj>
              </mc:Choice>
              <mc:Fallback>
                <p:oleObj name="Equation" r:id="rId4" imgW="2768600" imgH="38100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981200"/>
                        <a:ext cx="6934200" cy="954088"/>
                      </a:xfrm>
                      <a:prstGeom prst="rect">
                        <a:avLst/>
                      </a:prstGeom>
                      <a:solidFill>
                        <a:srgbClr val="67D967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3300" name="Text Box 35"/>
          <p:cNvSpPr txBox="1">
            <a:spLocks noChangeArrowheads="1"/>
          </p:cNvSpPr>
          <p:nvPr/>
        </p:nvSpPr>
        <p:spPr bwMode="auto">
          <a:xfrm>
            <a:off x="457200" y="4191000"/>
            <a:ext cx="8421688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>
                <a:cs typeface="Times New Roman" panose="02020603050405020304" pitchFamily="18" charset="0"/>
              </a:rPr>
              <a:t>Local quadratic approximation of </a:t>
            </a:r>
            <a:r>
              <a:rPr lang="en-US" altLang="en-US" i="1">
                <a:cs typeface="Times New Roman" panose="02020603050405020304" pitchFamily="18" charset="0"/>
              </a:rPr>
              <a:t>E</a:t>
            </a:r>
            <a:r>
              <a:rPr lang="en-US" altLang="en-US">
                <a:cs typeface="Times New Roman" panose="02020603050405020304" pitchFamily="18" charset="0"/>
              </a:rPr>
              <a:t>(</a:t>
            </a:r>
            <a:r>
              <a:rPr lang="en-US" altLang="en-US" i="1">
                <a:cs typeface="Times New Roman" panose="02020603050405020304" pitchFamily="18" charset="0"/>
              </a:rPr>
              <a:t>u</a:t>
            </a:r>
            <a:r>
              <a:rPr lang="en-US" altLang="en-US">
                <a:cs typeface="Times New Roman" panose="02020603050405020304" pitchFamily="18" charset="0"/>
              </a:rPr>
              <a:t>,</a:t>
            </a:r>
            <a:r>
              <a:rPr lang="en-US" altLang="en-US" i="1">
                <a:cs typeface="Times New Roman" panose="02020603050405020304" pitchFamily="18" charset="0"/>
              </a:rPr>
              <a:t>v</a:t>
            </a:r>
            <a:r>
              <a:rPr lang="en-US" altLang="en-US">
                <a:cs typeface="Times New Roman" panose="02020603050405020304" pitchFamily="18" charset="0"/>
              </a:rPr>
              <a:t>) in the neighborhood of (0,0) is given by the </a:t>
            </a:r>
            <a:r>
              <a:rPr lang="en-US" altLang="en-US" i="1">
                <a:cs typeface="Times New Roman" panose="02020603050405020304" pitchFamily="18" charset="0"/>
              </a:rPr>
              <a:t>second-order Taylor expansion</a:t>
            </a:r>
            <a:r>
              <a:rPr lang="en-US" altLang="en-US">
                <a:cs typeface="Times New Roman" panose="02020603050405020304" pitchFamily="18" charset="0"/>
              </a:rPr>
              <a:t>:</a:t>
            </a:r>
            <a:endParaRPr lang="ru-RU" altLang="en-US">
              <a:cs typeface="Times New Roman" panose="02020603050405020304" pitchFamily="18" charset="0"/>
            </a:endParaRPr>
          </a:p>
        </p:txBody>
      </p:sp>
      <p:graphicFrame>
        <p:nvGraphicFramePr>
          <p:cNvPr id="183301" name="Object 36"/>
          <p:cNvGraphicFramePr>
            <a:graphicFrameLocks noChangeAspect="1"/>
          </p:cNvGraphicFramePr>
          <p:nvPr>
            <p:ph idx="1"/>
          </p:nvPr>
        </p:nvGraphicFramePr>
        <p:xfrm>
          <a:off x="334963" y="5622925"/>
          <a:ext cx="8550275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07" name="Equation" r:id="rId6" imgW="4102100" imgH="482600" progId="Equation.3">
                  <p:embed/>
                </p:oleObj>
              </mc:Choice>
              <mc:Fallback>
                <p:oleObj name="Equation" r:id="rId6" imgW="4102100" imgH="482600" progId="Equation.3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963" y="5622925"/>
                        <a:ext cx="8550275" cy="1006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3302" name="Text Box 4"/>
          <p:cNvSpPr txBox="1">
            <a:spLocks noChangeArrowheads="1"/>
          </p:cNvSpPr>
          <p:nvPr/>
        </p:nvSpPr>
        <p:spPr bwMode="auto">
          <a:xfrm>
            <a:off x="457200" y="3133725"/>
            <a:ext cx="82835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>
                <a:cs typeface="Times New Roman" panose="02020603050405020304" pitchFamily="18" charset="0"/>
              </a:rPr>
              <a:t>We want to find out how this function behaves for small shifts</a:t>
            </a:r>
            <a:endParaRPr lang="ru-RU" altLang="en-US">
              <a:cs typeface="Times New Roman" panose="02020603050405020304" pitchFamily="18" charset="0"/>
            </a:endParaRPr>
          </a:p>
        </p:txBody>
      </p:sp>
      <p:sp>
        <p:nvSpPr>
          <p:cNvPr id="183303" name="Text Box 4"/>
          <p:cNvSpPr txBox="1">
            <a:spLocks noChangeArrowheads="1"/>
          </p:cNvSpPr>
          <p:nvPr/>
        </p:nvSpPr>
        <p:spPr bwMode="auto">
          <a:xfrm>
            <a:off x="1360488" y="914400"/>
            <a:ext cx="668496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>
                <a:cs typeface="Times New Roman" panose="02020603050405020304" pitchFamily="18" charset="0"/>
              </a:rPr>
              <a:t>Change in appearance of window </a:t>
            </a:r>
            <a:r>
              <a:rPr lang="en-US" altLang="en-US" i="1">
                <a:cs typeface="Times New Roman" panose="02020603050405020304" pitchFamily="18" charset="0"/>
              </a:rPr>
              <a:t>w</a:t>
            </a:r>
            <a:r>
              <a:rPr lang="en-US" altLang="en-US">
                <a:cs typeface="Times New Roman" panose="02020603050405020304" pitchFamily="18" charset="0"/>
              </a:rPr>
              <a:t>(</a:t>
            </a:r>
            <a:r>
              <a:rPr lang="en-US" altLang="en-US" i="1">
                <a:cs typeface="Times New Roman" panose="02020603050405020304" pitchFamily="18" charset="0"/>
              </a:rPr>
              <a:t>x</a:t>
            </a:r>
            <a:r>
              <a:rPr lang="en-US" altLang="en-US">
                <a:cs typeface="Times New Roman" panose="02020603050405020304" pitchFamily="18" charset="0"/>
              </a:rPr>
              <a:t>,</a:t>
            </a:r>
            <a:r>
              <a:rPr lang="en-US" altLang="en-US" i="1">
                <a:cs typeface="Times New Roman" panose="02020603050405020304" pitchFamily="18" charset="0"/>
              </a:rPr>
              <a:t>y</a:t>
            </a:r>
            <a:r>
              <a:rPr lang="en-US" altLang="en-US">
                <a:cs typeface="Times New Roman" panose="02020603050405020304" pitchFamily="18" charset="0"/>
              </a:rPr>
              <a:t>) </a:t>
            </a:r>
          </a:p>
          <a:p>
            <a:pPr algn="ctr" eaLnBrk="1" hangingPunct="1">
              <a:spcBef>
                <a:spcPct val="0"/>
              </a:spcBef>
            </a:pPr>
            <a:r>
              <a:rPr lang="en-US" altLang="en-US">
                <a:cs typeface="Times New Roman" panose="02020603050405020304" pitchFamily="18" charset="0"/>
              </a:rPr>
              <a:t>for the shift [</a:t>
            </a:r>
            <a:r>
              <a:rPr lang="en-US" altLang="en-US" i="1">
                <a:cs typeface="Times New Roman" panose="02020603050405020304" pitchFamily="18" charset="0"/>
              </a:rPr>
              <a:t>u,v</a:t>
            </a:r>
            <a:r>
              <a:rPr lang="en-US" altLang="en-US">
                <a:cs typeface="Times New Roman" panose="02020603050405020304" pitchFamily="18" charset="0"/>
              </a:rPr>
              <a:t>]:</a:t>
            </a:r>
            <a:endParaRPr lang="ru-RU" altLang="en-US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Title 1"/>
          <p:cNvSpPr>
            <a:spLocks noGrp="1"/>
          </p:cNvSpPr>
          <p:nvPr>
            <p:ph type="ctrTitle"/>
          </p:nvPr>
        </p:nvSpPr>
        <p:spPr>
          <a:xfrm>
            <a:off x="685800" y="1295400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smtClean="0"/>
              <a:t>Interest Points and Corners</a:t>
            </a:r>
          </a:p>
        </p:txBody>
      </p:sp>
      <p:sp>
        <p:nvSpPr>
          <p:cNvPr id="140291" name="Subtitle 2"/>
          <p:cNvSpPr>
            <a:spLocks noGrp="1"/>
          </p:cNvSpPr>
          <p:nvPr>
            <p:ph type="subTitle" idx="1"/>
          </p:nvPr>
        </p:nvSpPr>
        <p:spPr>
          <a:xfrm>
            <a:off x="1447800" y="3352800"/>
            <a:ext cx="6400800" cy="29718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tx1"/>
                </a:solidFill>
              </a:rPr>
              <a:t>Computer Vision</a:t>
            </a:r>
          </a:p>
          <a:p>
            <a:pPr eaLnBrk="1" hangingPunct="1"/>
            <a:endParaRPr lang="en-US" altLang="en-US" smtClean="0">
              <a:solidFill>
                <a:schemeClr val="tx1"/>
              </a:solidFill>
            </a:endParaRPr>
          </a:p>
          <a:p>
            <a:pPr eaLnBrk="1" hangingPunct="1"/>
            <a:r>
              <a:rPr lang="en-US" altLang="en-US" smtClean="0">
                <a:solidFill>
                  <a:schemeClr val="tx1"/>
                </a:solidFill>
              </a:rPr>
              <a:t>James Hays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0" y="6550025"/>
            <a:ext cx="84582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/>
                <a:cs typeface="+mn-cs"/>
              </a:rPr>
              <a:t>Slides from Rick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Arial"/>
                <a:cs typeface="+mn-cs"/>
              </a:rPr>
              <a:t>Szeliski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/>
                <a:cs typeface="+mn-cs"/>
              </a:rPr>
              <a:t>, Svetlana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Arial"/>
                <a:cs typeface="+mn-cs"/>
              </a:rPr>
              <a:t>Lazebnik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/>
                <a:cs typeface="+mn-cs"/>
              </a:rPr>
              <a:t>, Derek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Arial"/>
                <a:cs typeface="+mn-cs"/>
              </a:rPr>
              <a:t>Hoiem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/>
                <a:cs typeface="+mn-cs"/>
              </a:rPr>
              <a:t> and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Arial" charset="0"/>
                <a:cs typeface="Arial" charset="0"/>
              </a:rPr>
              <a:t>Grauman&amp;Leibe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charset="0"/>
                <a:cs typeface="Arial" charset="0"/>
              </a:rPr>
              <a:t> 2008 AAAI Tutorial</a:t>
            </a:r>
            <a:endParaRPr lang="en-US" sz="1400" dirty="0">
              <a:solidFill>
                <a:schemeClr val="bg1">
                  <a:lumMod val="75000"/>
                </a:schemeClr>
              </a:solidFill>
              <a:latin typeface="Arial"/>
              <a:cs typeface="+mn-cs"/>
            </a:endParaRPr>
          </a:p>
        </p:txBody>
      </p:sp>
      <p:sp>
        <p:nvSpPr>
          <p:cNvPr id="140293" name="TextBox 1"/>
          <p:cNvSpPr txBox="1">
            <a:spLocks noChangeArrowheads="1"/>
          </p:cNvSpPr>
          <p:nvPr/>
        </p:nvSpPr>
        <p:spPr bwMode="auto">
          <a:xfrm>
            <a:off x="6215063" y="2438400"/>
            <a:ext cx="2895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  <a:latin typeface="Arial" panose="020B0604020202020204" pitchFamily="34" charset="0"/>
              </a:rPr>
              <a:t>Read Szeliski 4.1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Corner Detection: Mathematics</a:t>
            </a:r>
            <a:endParaRPr lang="ru-RU" altLang="en-US" smtClean="0"/>
          </a:p>
        </p:txBody>
      </p:sp>
      <p:sp>
        <p:nvSpPr>
          <p:cNvPr id="185347" name="Text Box 35"/>
          <p:cNvSpPr txBox="1">
            <a:spLocks noChangeArrowheads="1"/>
          </p:cNvSpPr>
          <p:nvPr/>
        </p:nvSpPr>
        <p:spPr bwMode="auto">
          <a:xfrm>
            <a:off x="457200" y="1143000"/>
            <a:ext cx="8421688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>
                <a:cs typeface="Times New Roman" panose="02020603050405020304" pitchFamily="18" charset="0"/>
              </a:rPr>
              <a:t>Local quadratic approximation of </a:t>
            </a:r>
            <a:r>
              <a:rPr lang="en-US" altLang="en-US" i="1">
                <a:cs typeface="Times New Roman" panose="02020603050405020304" pitchFamily="18" charset="0"/>
              </a:rPr>
              <a:t>E</a:t>
            </a:r>
            <a:r>
              <a:rPr lang="en-US" altLang="en-US">
                <a:cs typeface="Times New Roman" panose="02020603050405020304" pitchFamily="18" charset="0"/>
              </a:rPr>
              <a:t>(</a:t>
            </a:r>
            <a:r>
              <a:rPr lang="en-US" altLang="en-US" i="1">
                <a:cs typeface="Times New Roman" panose="02020603050405020304" pitchFamily="18" charset="0"/>
              </a:rPr>
              <a:t>u</a:t>
            </a:r>
            <a:r>
              <a:rPr lang="en-US" altLang="en-US">
                <a:cs typeface="Times New Roman" panose="02020603050405020304" pitchFamily="18" charset="0"/>
              </a:rPr>
              <a:t>,</a:t>
            </a:r>
            <a:r>
              <a:rPr lang="en-US" altLang="en-US" i="1">
                <a:cs typeface="Times New Roman" panose="02020603050405020304" pitchFamily="18" charset="0"/>
              </a:rPr>
              <a:t>v</a:t>
            </a:r>
            <a:r>
              <a:rPr lang="en-US" altLang="en-US">
                <a:cs typeface="Times New Roman" panose="02020603050405020304" pitchFamily="18" charset="0"/>
              </a:rPr>
              <a:t>) in the neighborhood of (0,0) is given by the </a:t>
            </a:r>
            <a:r>
              <a:rPr lang="en-US" altLang="en-US" i="1">
                <a:cs typeface="Times New Roman" panose="02020603050405020304" pitchFamily="18" charset="0"/>
              </a:rPr>
              <a:t>second-order Taylor expansion</a:t>
            </a:r>
            <a:r>
              <a:rPr lang="en-US" altLang="en-US">
                <a:cs typeface="Times New Roman" panose="02020603050405020304" pitchFamily="18" charset="0"/>
              </a:rPr>
              <a:t>:</a:t>
            </a:r>
            <a:endParaRPr lang="ru-RU" altLang="en-US">
              <a:cs typeface="Times New Roman" panose="02020603050405020304" pitchFamily="18" charset="0"/>
            </a:endParaRPr>
          </a:p>
        </p:txBody>
      </p:sp>
      <p:graphicFrame>
        <p:nvGraphicFramePr>
          <p:cNvPr id="185348" name="Object 36"/>
          <p:cNvGraphicFramePr>
            <a:graphicFrameLocks noChangeAspect="1"/>
          </p:cNvGraphicFramePr>
          <p:nvPr>
            <p:ph idx="1"/>
          </p:nvPr>
        </p:nvGraphicFramePr>
        <p:xfrm>
          <a:off x="334963" y="2574925"/>
          <a:ext cx="8550275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56" name="Equation" r:id="rId4" imgW="4102100" imgH="482600" progId="Equation.3">
                  <p:embed/>
                </p:oleObj>
              </mc:Choice>
              <mc:Fallback>
                <p:oleObj name="Equation" r:id="rId4" imgW="4102100" imgH="482600" progId="Equation.3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963" y="2574925"/>
                        <a:ext cx="8550275" cy="1006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4495800"/>
            <a:ext cx="1971675" cy="19812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12"/>
          <p:cNvSpPr txBox="1">
            <a:spLocks noChangeArrowheads="1"/>
          </p:cNvSpPr>
          <p:nvPr/>
        </p:nvSpPr>
        <p:spPr bwMode="auto">
          <a:xfrm>
            <a:off x="6781800" y="3895725"/>
            <a:ext cx="11636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0" name="Text Box 35"/>
          <p:cNvSpPr txBox="1">
            <a:spLocks noChangeArrowheads="1"/>
          </p:cNvSpPr>
          <p:nvPr/>
        </p:nvSpPr>
        <p:spPr bwMode="auto">
          <a:xfrm>
            <a:off x="1219200" y="4090988"/>
            <a:ext cx="17526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>
                <a:cs typeface="Times New Roman" panose="02020603050405020304" pitchFamily="18" charset="0"/>
              </a:rPr>
              <a:t>Always 0</a:t>
            </a:r>
            <a:endParaRPr lang="ru-RU" altLang="en-US">
              <a:cs typeface="Times New Roman" panose="02020603050405020304" pitchFamily="18" charset="0"/>
            </a:endParaRPr>
          </a:p>
        </p:txBody>
      </p:sp>
      <p:sp>
        <p:nvSpPr>
          <p:cNvPr id="11" name="Text Box 35"/>
          <p:cNvSpPr txBox="1">
            <a:spLocks noChangeArrowheads="1"/>
          </p:cNvSpPr>
          <p:nvPr/>
        </p:nvSpPr>
        <p:spPr bwMode="auto">
          <a:xfrm>
            <a:off x="3124200" y="4371975"/>
            <a:ext cx="1752600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>
                <a:cs typeface="Times New Roman" panose="02020603050405020304" pitchFamily="18" charset="0"/>
              </a:rPr>
              <a:t>First derivative is 0</a:t>
            </a:r>
            <a:endParaRPr lang="ru-RU" altLang="en-US">
              <a:cs typeface="Times New Roman" panose="02020603050405020304" pitchFamily="18" charset="0"/>
            </a:endParaRPr>
          </a:p>
        </p:txBody>
      </p:sp>
      <p:sp>
        <p:nvSpPr>
          <p:cNvPr id="2" name="Up Arrow 1"/>
          <p:cNvSpPr>
            <a:spLocks noChangeArrowheads="1"/>
          </p:cNvSpPr>
          <p:nvPr/>
        </p:nvSpPr>
        <p:spPr bwMode="auto">
          <a:xfrm>
            <a:off x="1752600" y="3400425"/>
            <a:ext cx="457200" cy="638175"/>
          </a:xfrm>
          <a:prstGeom prst="upArrow">
            <a:avLst>
              <a:gd name="adj1" fmla="val 50000"/>
              <a:gd name="adj2" fmla="val 50024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3" name="Up Arrow 12"/>
          <p:cNvSpPr>
            <a:spLocks noChangeArrowheads="1"/>
          </p:cNvSpPr>
          <p:nvPr/>
        </p:nvSpPr>
        <p:spPr bwMode="auto">
          <a:xfrm>
            <a:off x="3657600" y="3719513"/>
            <a:ext cx="457200" cy="638175"/>
          </a:xfrm>
          <a:prstGeom prst="upArrow">
            <a:avLst>
              <a:gd name="adj1" fmla="val 50000"/>
              <a:gd name="adj2" fmla="val 50024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2" grpId="0" animBg="1"/>
      <p:bldP spid="1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Corner Detection: Mathematics</a:t>
            </a:r>
            <a:endParaRPr lang="ru-RU" altLang="en-US" smtClean="0"/>
          </a:p>
        </p:txBody>
      </p:sp>
      <p:graphicFrame>
        <p:nvGraphicFramePr>
          <p:cNvPr id="187395" name="Object 3"/>
          <p:cNvGraphicFramePr>
            <a:graphicFrameLocks noChangeAspect="1"/>
          </p:cNvGraphicFramePr>
          <p:nvPr/>
        </p:nvGraphicFramePr>
        <p:xfrm>
          <a:off x="1219200" y="914400"/>
          <a:ext cx="6934200" cy="95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02" name="Equation" r:id="rId4" imgW="2768600" imgH="381000" progId="">
                  <p:embed/>
                </p:oleObj>
              </mc:Choice>
              <mc:Fallback>
                <p:oleObj name="Equation" r:id="rId4" imgW="2768600" imgH="38100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914400"/>
                        <a:ext cx="6934200" cy="954088"/>
                      </a:xfrm>
                      <a:prstGeom prst="rect">
                        <a:avLst/>
                      </a:prstGeom>
                      <a:solidFill>
                        <a:srgbClr val="67D967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7396" name="Text Box 35"/>
          <p:cNvSpPr txBox="1">
            <a:spLocks noChangeArrowheads="1"/>
          </p:cNvSpPr>
          <p:nvPr/>
        </p:nvSpPr>
        <p:spPr bwMode="auto">
          <a:xfrm>
            <a:off x="381000" y="1905000"/>
            <a:ext cx="86566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>
                <a:cs typeface="Times New Roman" panose="02020603050405020304" pitchFamily="18" charset="0"/>
              </a:rPr>
              <a:t>Second-order Taylor expansion of </a:t>
            </a:r>
            <a:r>
              <a:rPr lang="en-US" altLang="en-US" i="1">
                <a:cs typeface="Times New Roman" panose="02020603050405020304" pitchFamily="18" charset="0"/>
              </a:rPr>
              <a:t>E</a:t>
            </a:r>
            <a:r>
              <a:rPr lang="en-US" altLang="en-US">
                <a:cs typeface="Times New Roman" panose="02020603050405020304" pitchFamily="18" charset="0"/>
              </a:rPr>
              <a:t>(</a:t>
            </a:r>
            <a:r>
              <a:rPr lang="en-US" altLang="en-US" i="1">
                <a:cs typeface="Times New Roman" panose="02020603050405020304" pitchFamily="18" charset="0"/>
              </a:rPr>
              <a:t>u</a:t>
            </a:r>
            <a:r>
              <a:rPr lang="en-US" altLang="en-US">
                <a:cs typeface="Times New Roman" panose="02020603050405020304" pitchFamily="18" charset="0"/>
              </a:rPr>
              <a:t>,</a:t>
            </a:r>
            <a:r>
              <a:rPr lang="en-US" altLang="en-US" i="1">
                <a:cs typeface="Times New Roman" panose="02020603050405020304" pitchFamily="18" charset="0"/>
              </a:rPr>
              <a:t>v</a:t>
            </a:r>
            <a:r>
              <a:rPr lang="en-US" altLang="en-US">
                <a:cs typeface="Times New Roman" panose="02020603050405020304" pitchFamily="18" charset="0"/>
              </a:rPr>
              <a:t>) about (0,0):</a:t>
            </a:r>
            <a:endParaRPr lang="ru-RU" altLang="en-US">
              <a:cs typeface="Times New Roman" panose="02020603050405020304" pitchFamily="18" charset="0"/>
            </a:endParaRPr>
          </a:p>
        </p:txBody>
      </p:sp>
      <p:graphicFrame>
        <p:nvGraphicFramePr>
          <p:cNvPr id="187397" name="Object 36"/>
          <p:cNvGraphicFramePr>
            <a:graphicFrameLocks noChangeAspect="1"/>
          </p:cNvGraphicFramePr>
          <p:nvPr>
            <p:ph idx="1"/>
          </p:nvPr>
        </p:nvGraphicFramePr>
        <p:xfrm>
          <a:off x="563563" y="2424113"/>
          <a:ext cx="7894637" cy="92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03" name="Equation" r:id="rId6" imgW="4102100" imgH="482600" progId="Equation.3">
                  <p:embed/>
                </p:oleObj>
              </mc:Choice>
              <mc:Fallback>
                <p:oleObj name="Equation" r:id="rId6" imgW="4102100" imgH="482600" progId="Equation.3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563" y="2424113"/>
                        <a:ext cx="7894637" cy="928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7398" name="Object 4"/>
          <p:cNvGraphicFramePr>
            <a:graphicFrameLocks noChangeAspect="1"/>
          </p:cNvGraphicFramePr>
          <p:nvPr/>
        </p:nvGraphicFramePr>
        <p:xfrm>
          <a:off x="838200" y="3424238"/>
          <a:ext cx="7032625" cy="343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04" name="Equation" r:id="rId8" imgW="3797300" imgH="1854200" progId="Equation.3">
                  <p:embed/>
                </p:oleObj>
              </mc:Choice>
              <mc:Fallback>
                <p:oleObj name="Equation" r:id="rId8" imgW="3797300" imgH="1854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424238"/>
                        <a:ext cx="7032625" cy="3433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Corner Detection: Mathematics</a:t>
            </a:r>
            <a:endParaRPr lang="ru-RU" altLang="en-US" smtClean="0"/>
          </a:p>
        </p:txBody>
      </p:sp>
      <p:graphicFrame>
        <p:nvGraphicFramePr>
          <p:cNvPr id="189443" name="Object 3"/>
          <p:cNvGraphicFramePr>
            <a:graphicFrameLocks noChangeAspect="1"/>
          </p:cNvGraphicFramePr>
          <p:nvPr/>
        </p:nvGraphicFramePr>
        <p:xfrm>
          <a:off x="1219200" y="914400"/>
          <a:ext cx="6934200" cy="95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450" name="Equation" r:id="rId4" imgW="2768600" imgH="381000" progId="">
                  <p:embed/>
                </p:oleObj>
              </mc:Choice>
              <mc:Fallback>
                <p:oleObj name="Equation" r:id="rId4" imgW="2768600" imgH="38100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914400"/>
                        <a:ext cx="6934200" cy="954088"/>
                      </a:xfrm>
                      <a:prstGeom prst="rect">
                        <a:avLst/>
                      </a:prstGeom>
                      <a:solidFill>
                        <a:srgbClr val="67D967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9444" name="Text Box 35"/>
          <p:cNvSpPr txBox="1">
            <a:spLocks noChangeArrowheads="1"/>
          </p:cNvSpPr>
          <p:nvPr/>
        </p:nvSpPr>
        <p:spPr bwMode="auto">
          <a:xfrm>
            <a:off x="381000" y="1905000"/>
            <a:ext cx="86566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>
                <a:cs typeface="Times New Roman" panose="02020603050405020304" pitchFamily="18" charset="0"/>
              </a:rPr>
              <a:t>Second-order Taylor expansion of </a:t>
            </a:r>
            <a:r>
              <a:rPr lang="en-US" altLang="en-US" i="1">
                <a:cs typeface="Times New Roman" panose="02020603050405020304" pitchFamily="18" charset="0"/>
              </a:rPr>
              <a:t>E</a:t>
            </a:r>
            <a:r>
              <a:rPr lang="en-US" altLang="en-US">
                <a:cs typeface="Times New Roman" panose="02020603050405020304" pitchFamily="18" charset="0"/>
              </a:rPr>
              <a:t>(</a:t>
            </a:r>
            <a:r>
              <a:rPr lang="en-US" altLang="en-US" i="1">
                <a:cs typeface="Times New Roman" panose="02020603050405020304" pitchFamily="18" charset="0"/>
              </a:rPr>
              <a:t>u</a:t>
            </a:r>
            <a:r>
              <a:rPr lang="en-US" altLang="en-US">
                <a:cs typeface="Times New Roman" panose="02020603050405020304" pitchFamily="18" charset="0"/>
              </a:rPr>
              <a:t>,</a:t>
            </a:r>
            <a:r>
              <a:rPr lang="en-US" altLang="en-US" i="1">
                <a:cs typeface="Times New Roman" panose="02020603050405020304" pitchFamily="18" charset="0"/>
              </a:rPr>
              <a:t>v</a:t>
            </a:r>
            <a:r>
              <a:rPr lang="en-US" altLang="en-US">
                <a:cs typeface="Times New Roman" panose="02020603050405020304" pitchFamily="18" charset="0"/>
              </a:rPr>
              <a:t>) about (0,0):</a:t>
            </a:r>
            <a:endParaRPr lang="ru-RU" altLang="en-US">
              <a:cs typeface="Times New Roman" panose="02020603050405020304" pitchFamily="18" charset="0"/>
            </a:endParaRPr>
          </a:p>
        </p:txBody>
      </p:sp>
      <p:graphicFrame>
        <p:nvGraphicFramePr>
          <p:cNvPr id="189445" name="Object 4"/>
          <p:cNvGraphicFramePr>
            <a:graphicFrameLocks noChangeAspect="1"/>
          </p:cNvGraphicFramePr>
          <p:nvPr/>
        </p:nvGraphicFramePr>
        <p:xfrm>
          <a:off x="2514600" y="3519488"/>
          <a:ext cx="4256088" cy="333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451" name="Equation" r:id="rId6" imgW="2298700" imgH="1803400" progId="Equation.3">
                  <p:embed/>
                </p:oleObj>
              </mc:Choice>
              <mc:Fallback>
                <p:oleObj name="Equation" r:id="rId6" imgW="2298700" imgH="18034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519488"/>
                        <a:ext cx="4256088" cy="3338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9446" name="Object 36"/>
          <p:cNvGraphicFramePr>
            <a:graphicFrameLocks noChangeAspect="1"/>
          </p:cNvGraphicFramePr>
          <p:nvPr/>
        </p:nvGraphicFramePr>
        <p:xfrm>
          <a:off x="563563" y="2424113"/>
          <a:ext cx="7894637" cy="92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452" name="Equation" r:id="rId8" imgW="4102100" imgH="482600" progId="Equation.3">
                  <p:embed/>
                </p:oleObj>
              </mc:Choice>
              <mc:Fallback>
                <p:oleObj name="Equation" r:id="rId8" imgW="4102100" imgH="482600" progId="Equation.3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563" y="2424113"/>
                        <a:ext cx="7894637" cy="928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Corner Detection: Mathematics</a:t>
            </a:r>
            <a:endParaRPr lang="ru-RU" altLang="en-US" smtClean="0"/>
          </a:p>
        </p:txBody>
      </p:sp>
      <p:graphicFrame>
        <p:nvGraphicFramePr>
          <p:cNvPr id="191491" name="Object 3"/>
          <p:cNvGraphicFramePr>
            <a:graphicFrameLocks noChangeAspect="1"/>
          </p:cNvGraphicFramePr>
          <p:nvPr/>
        </p:nvGraphicFramePr>
        <p:xfrm>
          <a:off x="1219200" y="914400"/>
          <a:ext cx="6934200" cy="95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498" name="Equation" r:id="rId4" imgW="2768600" imgH="381000" progId="">
                  <p:embed/>
                </p:oleObj>
              </mc:Choice>
              <mc:Fallback>
                <p:oleObj name="Equation" r:id="rId4" imgW="2768600" imgH="38100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914400"/>
                        <a:ext cx="6934200" cy="954088"/>
                      </a:xfrm>
                      <a:prstGeom prst="rect">
                        <a:avLst/>
                      </a:prstGeom>
                      <a:solidFill>
                        <a:srgbClr val="67D967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1492" name="Text Box 35"/>
          <p:cNvSpPr txBox="1">
            <a:spLocks noChangeArrowheads="1"/>
          </p:cNvSpPr>
          <p:nvPr/>
        </p:nvSpPr>
        <p:spPr bwMode="auto">
          <a:xfrm>
            <a:off x="381000" y="1905000"/>
            <a:ext cx="86566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>
                <a:cs typeface="Times New Roman" panose="02020603050405020304" pitchFamily="18" charset="0"/>
              </a:rPr>
              <a:t>Second-order Taylor expansion of </a:t>
            </a:r>
            <a:r>
              <a:rPr lang="en-US" altLang="en-US" i="1">
                <a:cs typeface="Times New Roman" panose="02020603050405020304" pitchFamily="18" charset="0"/>
              </a:rPr>
              <a:t>E</a:t>
            </a:r>
            <a:r>
              <a:rPr lang="en-US" altLang="en-US">
                <a:cs typeface="Times New Roman" panose="02020603050405020304" pitchFamily="18" charset="0"/>
              </a:rPr>
              <a:t>(</a:t>
            </a:r>
            <a:r>
              <a:rPr lang="en-US" altLang="en-US" i="1">
                <a:cs typeface="Times New Roman" panose="02020603050405020304" pitchFamily="18" charset="0"/>
              </a:rPr>
              <a:t>u</a:t>
            </a:r>
            <a:r>
              <a:rPr lang="en-US" altLang="en-US">
                <a:cs typeface="Times New Roman" panose="02020603050405020304" pitchFamily="18" charset="0"/>
              </a:rPr>
              <a:t>,</a:t>
            </a:r>
            <a:r>
              <a:rPr lang="en-US" altLang="en-US" i="1">
                <a:cs typeface="Times New Roman" panose="02020603050405020304" pitchFamily="18" charset="0"/>
              </a:rPr>
              <a:t>v</a:t>
            </a:r>
            <a:r>
              <a:rPr lang="en-US" altLang="en-US">
                <a:cs typeface="Times New Roman" panose="02020603050405020304" pitchFamily="18" charset="0"/>
              </a:rPr>
              <a:t>) about (0,0):</a:t>
            </a:r>
            <a:endParaRPr lang="ru-RU" altLang="en-US">
              <a:cs typeface="Times New Roman" panose="02020603050405020304" pitchFamily="18" charset="0"/>
            </a:endParaRPr>
          </a:p>
        </p:txBody>
      </p:sp>
      <p:graphicFrame>
        <p:nvGraphicFramePr>
          <p:cNvPr id="191493" name="Object 36"/>
          <p:cNvGraphicFramePr>
            <a:graphicFrameLocks noChangeAspect="1"/>
          </p:cNvGraphicFramePr>
          <p:nvPr>
            <p:ph idx="1"/>
          </p:nvPr>
        </p:nvGraphicFramePr>
        <p:xfrm>
          <a:off x="685800" y="2362200"/>
          <a:ext cx="7805738" cy="123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499" name="Equation" r:id="rId6" imgW="4508500" imgH="711200" progId="Equation.3">
                  <p:embed/>
                </p:oleObj>
              </mc:Choice>
              <mc:Fallback>
                <p:oleObj name="Equation" r:id="rId6" imgW="4508500" imgH="711200" progId="Equation.3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362200"/>
                        <a:ext cx="7805738" cy="1231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1494" name="Object 4"/>
          <p:cNvGraphicFramePr>
            <a:graphicFrameLocks noChangeAspect="1"/>
          </p:cNvGraphicFramePr>
          <p:nvPr/>
        </p:nvGraphicFramePr>
        <p:xfrm>
          <a:off x="2514600" y="3519488"/>
          <a:ext cx="4256088" cy="333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500" name="Equation" r:id="rId8" imgW="2298700" imgH="1803400" progId="Equation.3">
                  <p:embed/>
                </p:oleObj>
              </mc:Choice>
              <mc:Fallback>
                <p:oleObj name="Equation" r:id="rId8" imgW="2298700" imgH="18034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519488"/>
                        <a:ext cx="4256088" cy="3338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10"/>
          <p:cNvSpPr>
            <a:spLocks noChangeArrowheads="1"/>
          </p:cNvSpPr>
          <p:nvPr/>
        </p:nvSpPr>
        <p:spPr bwMode="auto">
          <a:xfrm>
            <a:off x="2286000" y="1524000"/>
            <a:ext cx="4038600" cy="1295400"/>
          </a:xfrm>
          <a:prstGeom prst="rect">
            <a:avLst/>
          </a:prstGeom>
          <a:solidFill>
            <a:srgbClr val="62D8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935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Corner Detection: Mathematics</a:t>
            </a:r>
            <a:endParaRPr lang="ru-RU" altLang="en-US" smtClean="0"/>
          </a:p>
        </p:txBody>
      </p:sp>
      <p:sp>
        <p:nvSpPr>
          <p:cNvPr id="193540" name="Text Box 4"/>
          <p:cNvSpPr txBox="1">
            <a:spLocks noChangeArrowheads="1"/>
          </p:cNvSpPr>
          <p:nvPr/>
        </p:nvSpPr>
        <p:spPr bwMode="auto">
          <a:xfrm>
            <a:off x="381000" y="914400"/>
            <a:ext cx="853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cs typeface="Times New Roman" panose="02020603050405020304" pitchFamily="18" charset="0"/>
              </a:rPr>
              <a:t>The quadratic approximation simplifies to</a:t>
            </a:r>
            <a:endParaRPr lang="ru-RU" altLang="en-US" sz="2400">
              <a:cs typeface="Times New Roman" panose="02020603050405020304" pitchFamily="18" charset="0"/>
            </a:endParaRPr>
          </a:p>
        </p:txBody>
      </p:sp>
      <p:graphicFrame>
        <p:nvGraphicFramePr>
          <p:cNvPr id="193541" name="Object 5"/>
          <p:cNvGraphicFramePr>
            <a:graphicFrameLocks noChangeAspect="1"/>
          </p:cNvGraphicFramePr>
          <p:nvPr/>
        </p:nvGraphicFramePr>
        <p:xfrm>
          <a:off x="2286000" y="4140200"/>
          <a:ext cx="4422775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549" name="Equation" r:id="rId5" imgW="1765300" imgH="508000" progId="">
                  <p:embed/>
                </p:oleObj>
              </mc:Choice>
              <mc:Fallback>
                <p:oleObj name="Equation" r:id="rId5" imgW="1765300" imgH="508000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140200"/>
                        <a:ext cx="4422775" cy="1270000"/>
                      </a:xfrm>
                      <a:prstGeom prst="rect">
                        <a:avLst/>
                      </a:prstGeom>
                      <a:solidFill>
                        <a:srgbClr val="67D967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3542" name="Text Box 6"/>
          <p:cNvSpPr txBox="1">
            <a:spLocks noChangeArrowheads="1"/>
          </p:cNvSpPr>
          <p:nvPr/>
        </p:nvSpPr>
        <p:spPr bwMode="auto">
          <a:xfrm>
            <a:off x="381000" y="3208338"/>
            <a:ext cx="85344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cs typeface="Times New Roman" panose="02020603050405020304" pitchFamily="18" charset="0"/>
              </a:rPr>
              <a:t>where </a:t>
            </a:r>
            <a:r>
              <a:rPr lang="en-US" altLang="en-US" sz="2400" i="1">
                <a:cs typeface="Times New Roman" panose="02020603050405020304" pitchFamily="18" charset="0"/>
              </a:rPr>
              <a:t>M</a:t>
            </a:r>
            <a:r>
              <a:rPr lang="en-US" altLang="en-US" sz="2400">
                <a:cs typeface="Times New Roman" panose="02020603050405020304" pitchFamily="18" charset="0"/>
              </a:rPr>
              <a:t> is a </a:t>
            </a:r>
            <a:r>
              <a:rPr lang="en-US" altLang="en-US" sz="2400" i="1">
                <a:cs typeface="Times New Roman" panose="02020603050405020304" pitchFamily="18" charset="0"/>
              </a:rPr>
              <a:t>second moment matrix</a:t>
            </a:r>
            <a:r>
              <a:rPr lang="en-US" altLang="en-US" sz="2400">
                <a:cs typeface="Times New Roman" panose="02020603050405020304" pitchFamily="18" charset="0"/>
              </a:rPr>
              <a:t> </a:t>
            </a:r>
            <a:r>
              <a:rPr lang="en-US" altLang="en-US" sz="2400">
                <a:cs typeface="Times New Roman" panose="02020603050405020304" pitchFamily="18" charset="0"/>
                <a:sym typeface="Symbol" panose="05050102010706020507" pitchFamily="18" charset="2"/>
              </a:rPr>
              <a:t>computed from image derivatives:</a:t>
            </a:r>
            <a:endParaRPr lang="ru-RU" altLang="en-US" sz="2400">
              <a:cs typeface="Times New Roman" panose="02020603050405020304" pitchFamily="18" charset="0"/>
            </a:endParaRPr>
          </a:p>
        </p:txBody>
      </p:sp>
      <p:graphicFrame>
        <p:nvGraphicFramePr>
          <p:cNvPr id="193543" name="Object 8"/>
          <p:cNvGraphicFramePr>
            <a:graphicFrameLocks noChangeAspect="1"/>
          </p:cNvGraphicFramePr>
          <p:nvPr>
            <p:ph idx="1"/>
          </p:nvPr>
        </p:nvGraphicFramePr>
        <p:xfrm>
          <a:off x="2286000" y="1560513"/>
          <a:ext cx="4038600" cy="1201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550" name="Equation" r:id="rId7" imgW="1536700" imgH="457200" progId="Equation.3">
                  <p:embed/>
                </p:oleObj>
              </mc:Choice>
              <mc:Fallback>
                <p:oleObj name="Equation" r:id="rId7" imgW="1536700" imgH="4572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1560513"/>
                        <a:ext cx="4038600" cy="1201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838200" y="5867400"/>
            <a:ext cx="7431088" cy="687388"/>
            <a:chOff x="528" y="3696"/>
            <a:chExt cx="4681" cy="433"/>
          </a:xfrm>
        </p:grpSpPr>
        <p:pic>
          <p:nvPicPr>
            <p:cNvPr id="193545" name="Picture 7" descr="Edittex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3696"/>
              <a:ext cx="4681" cy="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3546" name="Rectangle 11"/>
            <p:cNvSpPr>
              <a:spLocks noChangeArrowheads="1"/>
            </p:cNvSpPr>
            <p:nvPr/>
          </p:nvSpPr>
          <p:spPr bwMode="auto">
            <a:xfrm>
              <a:off x="528" y="3696"/>
              <a:ext cx="432" cy="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n-US" sz="2400" i="1">
                  <a:latin typeface="Times New Roman" panose="02020603050405020304" pitchFamily="18" charset="0"/>
                </a:rPr>
                <a:t>M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5586" name="Object 2"/>
          <p:cNvGraphicFramePr>
            <a:graphicFrameLocks noChangeAspect="1"/>
          </p:cNvGraphicFramePr>
          <p:nvPr/>
        </p:nvGraphicFramePr>
        <p:xfrm>
          <a:off x="1071563" y="1022350"/>
          <a:ext cx="5556250" cy="149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601" name="Equation" r:id="rId4" imgW="1790700" imgH="482600" progId="Equation.3">
                  <p:embed/>
                </p:oleObj>
              </mc:Choice>
              <mc:Fallback>
                <p:oleObj name="Equation" r:id="rId4" imgW="1790700" imgH="482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1563" y="1022350"/>
                        <a:ext cx="5556250" cy="149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3"/>
          <p:cNvGraphicFramePr>
            <a:graphicFrameLocks noChangeAspect="1"/>
          </p:cNvGraphicFramePr>
          <p:nvPr/>
        </p:nvGraphicFramePr>
        <p:xfrm>
          <a:off x="2687638" y="5362575"/>
          <a:ext cx="1428750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602" name="Equation" r:id="rId6" imgW="571252" imgH="393529" progId="Equation.3">
                  <p:embed/>
                </p:oleObj>
              </mc:Choice>
              <mc:Fallback>
                <p:oleObj name="Equation" r:id="rId6" imgW="571252" imgH="393529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7638" y="5362575"/>
                        <a:ext cx="1428750" cy="98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10" descr="hessian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3990975"/>
            <a:ext cx="1655762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7" descr="hessia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9" t="9563" r="47212" b="45161"/>
          <a:stretch>
            <a:fillRect/>
          </a:stretch>
        </p:blipFill>
        <p:spPr bwMode="auto">
          <a:xfrm>
            <a:off x="2606675" y="4013200"/>
            <a:ext cx="16192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8" descr="hessia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5" t="54877" r="45802"/>
          <a:stretch>
            <a:fillRect/>
          </a:stretch>
        </p:blipFill>
        <p:spPr bwMode="auto">
          <a:xfrm>
            <a:off x="6762750" y="4013200"/>
            <a:ext cx="170021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9" descr="hessia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23" t="54877"/>
          <a:stretch>
            <a:fillRect/>
          </a:stretch>
        </p:blipFill>
        <p:spPr bwMode="auto">
          <a:xfrm>
            <a:off x="4668838" y="4013200"/>
            <a:ext cx="16732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11078" name="Object 4"/>
          <p:cNvGraphicFramePr>
            <a:graphicFrameLocks noChangeAspect="1"/>
          </p:cNvGraphicFramePr>
          <p:nvPr/>
        </p:nvGraphicFramePr>
        <p:xfrm>
          <a:off x="4745038" y="5362575"/>
          <a:ext cx="1460500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603" name="Equation" r:id="rId10" imgW="583947" imgH="418918" progId="Equation.3">
                  <p:embed/>
                </p:oleObj>
              </mc:Choice>
              <mc:Fallback>
                <p:oleObj name="Equation" r:id="rId10" imgW="583947" imgH="418918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5038" y="5362575"/>
                        <a:ext cx="1460500" cy="1047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1079" name="Object 5"/>
          <p:cNvGraphicFramePr>
            <a:graphicFrameLocks noChangeAspect="1"/>
          </p:cNvGraphicFramePr>
          <p:nvPr/>
        </p:nvGraphicFramePr>
        <p:xfrm>
          <a:off x="6497638" y="5362575"/>
          <a:ext cx="2222500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604" name="Equation" r:id="rId12" imgW="889000" imgH="419100" progId="Equation.3">
                  <p:embed/>
                </p:oleObj>
              </mc:Choice>
              <mc:Fallback>
                <p:oleObj name="Equation" r:id="rId12" imgW="889000" imgH="4191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7638" y="5362575"/>
                        <a:ext cx="2222500" cy="1047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685800" y="228600"/>
            <a:ext cx="777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sz="3000" b="1" kern="0">
                <a:solidFill>
                  <a:srgbClr val="000000"/>
                </a:solidFill>
                <a:latin typeface="Arial"/>
                <a:cs typeface="+mn-cs"/>
              </a:rPr>
              <a:t>Corners</a:t>
            </a:r>
            <a:r>
              <a:rPr lang="en-US" sz="3000" kern="0">
                <a:solidFill>
                  <a:srgbClr val="000000"/>
                </a:solidFill>
                <a:latin typeface="Arial"/>
                <a:cs typeface="+mn-cs"/>
              </a:rPr>
              <a:t> as distinctive interest points</a:t>
            </a:r>
            <a:endParaRPr lang="ru-RU" sz="3000" kern="0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195595" name="Text Box 6"/>
          <p:cNvSpPr txBox="1">
            <a:spLocks noChangeArrowheads="1"/>
          </p:cNvSpPr>
          <p:nvPr/>
        </p:nvSpPr>
        <p:spPr bwMode="auto">
          <a:xfrm>
            <a:off x="957263" y="2771775"/>
            <a:ext cx="78136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2 x 2 matrix of image derivatives (averaged in neighborhood of a point).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8650" y="5619750"/>
            <a:ext cx="1497013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rgbClr val="000000"/>
                </a:solidFill>
                <a:latin typeface="Arial"/>
                <a:cs typeface="+mn-cs"/>
              </a:rPr>
              <a:t>Notation: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Text Box 3"/>
          <p:cNvSpPr txBox="1">
            <a:spLocks noChangeArrowheads="1"/>
          </p:cNvSpPr>
          <p:nvPr/>
        </p:nvSpPr>
        <p:spPr bwMode="auto">
          <a:xfrm>
            <a:off x="533400" y="1066800"/>
            <a:ext cx="8001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The surface </a:t>
            </a:r>
            <a:r>
              <a:rPr lang="en-US" altLang="en-US" i="1"/>
              <a:t>E</a:t>
            </a:r>
            <a:r>
              <a:rPr lang="en-US" altLang="en-US"/>
              <a:t>(</a:t>
            </a:r>
            <a:r>
              <a:rPr lang="en-US" altLang="en-US" i="1"/>
              <a:t>u</a:t>
            </a:r>
            <a:r>
              <a:rPr lang="en-US" altLang="en-US"/>
              <a:t>,</a:t>
            </a:r>
            <a:r>
              <a:rPr lang="en-US" altLang="en-US" i="1"/>
              <a:t>v</a:t>
            </a:r>
            <a:r>
              <a:rPr lang="en-US" altLang="en-US"/>
              <a:t>) is locally approximated by a quadratic form. Let’s try to understand its shape.</a:t>
            </a:r>
          </a:p>
        </p:txBody>
      </p:sp>
      <p:sp>
        <p:nvSpPr>
          <p:cNvPr id="19763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Interpreting the second moment matrix</a:t>
            </a:r>
          </a:p>
        </p:txBody>
      </p:sp>
      <p:pic>
        <p:nvPicPr>
          <p:cNvPr id="197636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667000"/>
            <a:ext cx="39878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7637" name="Object 8"/>
          <p:cNvGraphicFramePr>
            <a:graphicFrameLocks noChangeAspect="1"/>
          </p:cNvGraphicFramePr>
          <p:nvPr/>
        </p:nvGraphicFramePr>
        <p:xfrm>
          <a:off x="533400" y="2743200"/>
          <a:ext cx="4038600" cy="1201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641" name="Equation" r:id="rId5" imgW="1536700" imgH="457200" progId="Equation.3">
                  <p:embed/>
                </p:oleObj>
              </mc:Choice>
              <mc:Fallback>
                <p:oleObj name="Equation" r:id="rId5" imgW="1536700" imgH="4572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743200"/>
                        <a:ext cx="4038600" cy="1201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7638" name="Object 2"/>
          <p:cNvGraphicFramePr>
            <a:graphicFrameLocks noChangeAspect="1"/>
          </p:cNvGraphicFramePr>
          <p:nvPr/>
        </p:nvGraphicFramePr>
        <p:xfrm>
          <a:off x="304800" y="4267200"/>
          <a:ext cx="4495800" cy="1303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642" name="Equation" r:id="rId7" imgW="1752600" imgH="508000" progId="Equation.3">
                  <p:embed/>
                </p:oleObj>
              </mc:Choice>
              <mc:Fallback>
                <p:oleObj name="Equation" r:id="rId7" imgW="1752600" imgH="5080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267200"/>
                        <a:ext cx="4495800" cy="1303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Text Box 20"/>
          <p:cNvSpPr txBox="1">
            <a:spLocks noChangeArrowheads="1"/>
          </p:cNvSpPr>
          <p:nvPr/>
        </p:nvSpPr>
        <p:spPr bwMode="auto">
          <a:xfrm>
            <a:off x="381000" y="1138238"/>
            <a:ext cx="76755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/>
              <a:t>Consider a horizontal “slice” of </a:t>
            </a:r>
            <a:r>
              <a:rPr lang="en-US" altLang="en-US" sz="2400" i="1"/>
              <a:t>E</a:t>
            </a:r>
            <a:r>
              <a:rPr lang="en-US" altLang="en-US" sz="2400"/>
              <a:t>(</a:t>
            </a:r>
            <a:r>
              <a:rPr lang="en-US" altLang="en-US" sz="2400" i="1"/>
              <a:t>u</a:t>
            </a:r>
            <a:r>
              <a:rPr lang="en-US" altLang="en-US" sz="2400"/>
              <a:t>, </a:t>
            </a:r>
            <a:r>
              <a:rPr lang="en-US" altLang="en-US" sz="2400" i="1"/>
              <a:t>v</a:t>
            </a:r>
            <a:r>
              <a:rPr lang="en-US" altLang="en-US" sz="2400"/>
              <a:t>):</a:t>
            </a:r>
          </a:p>
        </p:txBody>
      </p:sp>
      <p:sp>
        <p:nvSpPr>
          <p:cNvPr id="1996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Interpreting the second moment matrix</a:t>
            </a:r>
          </a:p>
        </p:txBody>
      </p:sp>
      <p:sp>
        <p:nvSpPr>
          <p:cNvPr id="8197" name="Text Box 3"/>
          <p:cNvSpPr txBox="1">
            <a:spLocks noChangeArrowheads="1"/>
          </p:cNvSpPr>
          <p:nvPr/>
        </p:nvSpPr>
        <p:spPr bwMode="auto">
          <a:xfrm>
            <a:off x="381000" y="1752600"/>
            <a:ext cx="5486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This is the equation of an ellipse.</a:t>
            </a:r>
          </a:p>
        </p:txBody>
      </p:sp>
      <p:graphicFrame>
        <p:nvGraphicFramePr>
          <p:cNvPr id="199685" name="Object 18"/>
          <p:cNvGraphicFramePr>
            <a:graphicFrameLocks noChangeAspect="1"/>
          </p:cNvGraphicFramePr>
          <p:nvPr>
            <p:ph idx="1"/>
          </p:nvPr>
        </p:nvGraphicFramePr>
        <p:xfrm>
          <a:off x="5943600" y="914400"/>
          <a:ext cx="2743200" cy="92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688" name="Equation" r:id="rId4" imgW="1358900" imgH="457200" progId="Equation.3">
                  <p:embed/>
                </p:oleObj>
              </mc:Choice>
              <mc:Fallback>
                <p:oleObj name="Equation" r:id="rId4" imgW="1358900" imgH="45720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914400"/>
                        <a:ext cx="2743200" cy="922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9686" name="Picture 1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667000"/>
            <a:ext cx="669925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1730" name="Object 2"/>
          <p:cNvGraphicFramePr>
            <a:graphicFrameLocks noChangeAspect="1"/>
          </p:cNvGraphicFramePr>
          <p:nvPr/>
        </p:nvGraphicFramePr>
        <p:xfrm>
          <a:off x="846138" y="2514600"/>
          <a:ext cx="7473950" cy="154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736" name="Equation" r:id="rId4" imgW="2451100" imgH="508000" progId="Equation.3">
                  <p:embed/>
                </p:oleObj>
              </mc:Choice>
              <mc:Fallback>
                <p:oleObj name="Equation" r:id="rId4" imgW="2451100" imgH="5080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6138" y="2514600"/>
                        <a:ext cx="7473950" cy="154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1731" name="Text Box 3"/>
          <p:cNvSpPr txBox="1">
            <a:spLocks noChangeArrowheads="1"/>
          </p:cNvSpPr>
          <p:nvPr/>
        </p:nvSpPr>
        <p:spPr bwMode="auto">
          <a:xfrm>
            <a:off x="685800" y="1143000"/>
            <a:ext cx="6858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First, consider the axis-aligned case (gradients are either horizontal or vertical)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457200" y="4343400"/>
            <a:ext cx="8229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If either </a:t>
            </a:r>
            <a:r>
              <a:rPr lang="el-GR" altLang="en-US"/>
              <a:t>λ</a:t>
            </a:r>
            <a:r>
              <a:rPr lang="en-US" altLang="en-US"/>
              <a:t> is close to 0, then this is </a:t>
            </a:r>
            <a:r>
              <a:rPr lang="en-US" altLang="en-US" b="1"/>
              <a:t>not</a:t>
            </a:r>
            <a:r>
              <a:rPr lang="en-US" altLang="en-US"/>
              <a:t> a corner, so look for locations where both are large.</a:t>
            </a:r>
            <a:endParaRPr lang="en-US" altLang="en-US" sz="2400">
              <a:latin typeface="Symbol" panose="05050102010706020507" pitchFamily="18" charset="2"/>
            </a:endParaRPr>
          </a:p>
        </p:txBody>
      </p:sp>
      <p:sp>
        <p:nvSpPr>
          <p:cNvPr id="201733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Interpreting the second moment matrix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172200" y="2438400"/>
            <a:ext cx="2286000" cy="1676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  <p:bldP spid="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Text Box 20"/>
          <p:cNvSpPr txBox="1">
            <a:spLocks noChangeArrowheads="1"/>
          </p:cNvSpPr>
          <p:nvPr/>
        </p:nvSpPr>
        <p:spPr bwMode="auto">
          <a:xfrm>
            <a:off x="381000" y="1138238"/>
            <a:ext cx="76755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/>
              <a:t>Consider a horizontal “slice” of </a:t>
            </a:r>
            <a:r>
              <a:rPr lang="en-US" altLang="en-US" sz="2400" i="1"/>
              <a:t>E</a:t>
            </a:r>
            <a:r>
              <a:rPr lang="en-US" altLang="en-US" sz="2400"/>
              <a:t>(</a:t>
            </a:r>
            <a:r>
              <a:rPr lang="en-US" altLang="en-US" sz="2400" i="1"/>
              <a:t>u</a:t>
            </a:r>
            <a:r>
              <a:rPr lang="en-US" altLang="en-US" sz="2400"/>
              <a:t>, </a:t>
            </a:r>
            <a:r>
              <a:rPr lang="en-US" altLang="en-US" sz="2400" i="1"/>
              <a:t>v</a:t>
            </a:r>
            <a:r>
              <a:rPr lang="en-US" altLang="en-US" sz="2400"/>
              <a:t>):</a:t>
            </a:r>
          </a:p>
        </p:txBody>
      </p:sp>
      <p:sp>
        <p:nvSpPr>
          <p:cNvPr id="2037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Interpreting the second moment matrix</a:t>
            </a:r>
          </a:p>
        </p:txBody>
      </p:sp>
      <p:sp>
        <p:nvSpPr>
          <p:cNvPr id="203780" name="Text Box 3"/>
          <p:cNvSpPr txBox="1">
            <a:spLocks noChangeArrowheads="1"/>
          </p:cNvSpPr>
          <p:nvPr/>
        </p:nvSpPr>
        <p:spPr bwMode="auto">
          <a:xfrm>
            <a:off x="381000" y="1752600"/>
            <a:ext cx="5486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This is the equation of an ellipse.</a:t>
            </a:r>
          </a:p>
        </p:txBody>
      </p:sp>
      <p:graphicFrame>
        <p:nvGraphicFramePr>
          <p:cNvPr id="203781" name="Object 4"/>
          <p:cNvGraphicFramePr>
            <a:graphicFrameLocks noChangeAspect="1"/>
          </p:cNvGraphicFramePr>
          <p:nvPr/>
        </p:nvGraphicFramePr>
        <p:xfrm>
          <a:off x="4343400" y="2117725"/>
          <a:ext cx="2514600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797" name="Equation" r:id="rId4" imgW="1206500" imgH="482600" progId="Equation.3">
                  <p:embed/>
                </p:oleObj>
              </mc:Choice>
              <mc:Fallback>
                <p:oleObj name="Equation" r:id="rId4" imgW="1206500" imgH="482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2117725"/>
                        <a:ext cx="2514600" cy="1006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3782" name="Text Box 5"/>
          <p:cNvSpPr txBox="1">
            <a:spLocks noChangeArrowheads="1"/>
          </p:cNvSpPr>
          <p:nvPr/>
        </p:nvSpPr>
        <p:spPr bwMode="auto">
          <a:xfrm>
            <a:off x="381000" y="3048000"/>
            <a:ext cx="73152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The axis lengths of the ellipse are determined by the eigenvalues and the orientation is determined by </a:t>
            </a:r>
            <a:r>
              <a:rPr lang="en-US" altLang="en-US" sz="2400" i="1"/>
              <a:t>R</a:t>
            </a:r>
          </a:p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grpSp>
        <p:nvGrpSpPr>
          <p:cNvPr id="203783" name="Group 21"/>
          <p:cNvGrpSpPr>
            <a:grpSpLocks/>
          </p:cNvGrpSpPr>
          <p:nvPr/>
        </p:nvGrpSpPr>
        <p:grpSpPr bwMode="auto">
          <a:xfrm>
            <a:off x="2438400" y="3979863"/>
            <a:ext cx="5413375" cy="2878137"/>
            <a:chOff x="2254" y="2352"/>
            <a:chExt cx="3410" cy="1813"/>
          </a:xfrm>
        </p:grpSpPr>
        <p:sp>
          <p:nvSpPr>
            <p:cNvPr id="203786" name="Text Box 8"/>
            <p:cNvSpPr txBox="1">
              <a:spLocks noChangeArrowheads="1"/>
            </p:cNvSpPr>
            <p:nvPr/>
          </p:nvSpPr>
          <p:spPr bwMode="auto">
            <a:xfrm>
              <a:off x="4656" y="2736"/>
              <a:ext cx="1008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en-US" sz="1600">
                  <a:solidFill>
                    <a:srgbClr val="FF3300"/>
                  </a:solidFill>
                  <a:cs typeface="Times New Roman" panose="02020603050405020304" pitchFamily="18" charset="0"/>
                </a:rPr>
                <a:t>direction of the slowest change</a:t>
              </a:r>
              <a:endParaRPr lang="ru-RU" altLang="en-US" sz="1600">
                <a:solidFill>
                  <a:srgbClr val="FF3300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203787" name="Text Box 9"/>
            <p:cNvSpPr txBox="1">
              <a:spLocks noChangeArrowheads="1"/>
            </p:cNvSpPr>
            <p:nvPr/>
          </p:nvSpPr>
          <p:spPr bwMode="auto">
            <a:xfrm>
              <a:off x="2640" y="2352"/>
              <a:ext cx="1056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en-US" sz="1600">
                  <a:solidFill>
                    <a:srgbClr val="0033CC"/>
                  </a:solidFill>
                  <a:cs typeface="Times New Roman" panose="02020603050405020304" pitchFamily="18" charset="0"/>
                </a:rPr>
                <a:t>direction of the fastest change</a:t>
              </a:r>
              <a:endParaRPr lang="ru-RU" altLang="en-US" sz="1600">
                <a:solidFill>
                  <a:srgbClr val="0033CC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203788" name="Oval 11"/>
            <p:cNvSpPr>
              <a:spLocks noChangeArrowheads="1"/>
            </p:cNvSpPr>
            <p:nvPr/>
          </p:nvSpPr>
          <p:spPr bwMode="auto">
            <a:xfrm rot="-1106879">
              <a:off x="2254" y="2771"/>
              <a:ext cx="2448" cy="1217"/>
            </a:xfrm>
            <a:prstGeom prst="ellipse">
              <a:avLst/>
            </a:prstGeom>
            <a:solidFill>
              <a:srgbClr val="7CF6D3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/>
            </a:p>
          </p:txBody>
        </p:sp>
        <p:sp>
          <p:nvSpPr>
            <p:cNvPr id="203789" name="Line 12"/>
            <p:cNvSpPr>
              <a:spLocks noChangeShapeType="1"/>
            </p:cNvSpPr>
            <p:nvPr/>
          </p:nvSpPr>
          <p:spPr bwMode="auto">
            <a:xfrm rot="1280297" flipV="1">
              <a:off x="2555" y="2597"/>
              <a:ext cx="1875" cy="1568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3790" name="Line 13"/>
            <p:cNvSpPr>
              <a:spLocks noChangeShapeType="1"/>
            </p:cNvSpPr>
            <p:nvPr/>
          </p:nvSpPr>
          <p:spPr bwMode="auto">
            <a:xfrm rot="1280297" flipH="1" flipV="1">
              <a:off x="3094" y="2904"/>
              <a:ext cx="798" cy="94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3791" name="AutoShape 14"/>
            <p:cNvSpPr>
              <a:spLocks/>
            </p:cNvSpPr>
            <p:nvPr/>
          </p:nvSpPr>
          <p:spPr bwMode="auto">
            <a:xfrm rot="-6496486">
              <a:off x="4037" y="2756"/>
              <a:ext cx="116" cy="1095"/>
            </a:xfrm>
            <a:prstGeom prst="leftBrace">
              <a:avLst>
                <a:gd name="adj1" fmla="val 78664"/>
                <a:gd name="adj2" fmla="val 49065"/>
              </a:avLst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/>
            </a:p>
          </p:txBody>
        </p:sp>
        <p:sp>
          <p:nvSpPr>
            <p:cNvPr id="203792" name="AutoShape 15"/>
            <p:cNvSpPr>
              <a:spLocks/>
            </p:cNvSpPr>
            <p:nvPr/>
          </p:nvSpPr>
          <p:spPr bwMode="auto">
            <a:xfrm rot="-1178674">
              <a:off x="3212" y="2864"/>
              <a:ext cx="140" cy="513"/>
            </a:xfrm>
            <a:prstGeom prst="leftBrace">
              <a:avLst>
                <a:gd name="adj1" fmla="val 30536"/>
                <a:gd name="adj2" fmla="val 49065"/>
              </a:avLst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/>
            </a:p>
          </p:txBody>
        </p:sp>
        <p:sp>
          <p:nvSpPr>
            <p:cNvPr id="203793" name="Rectangle 16"/>
            <p:cNvSpPr>
              <a:spLocks noChangeArrowheads="1"/>
            </p:cNvSpPr>
            <p:nvPr/>
          </p:nvSpPr>
          <p:spPr bwMode="auto">
            <a:xfrm>
              <a:off x="2400" y="3168"/>
              <a:ext cx="110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en-US" sz="240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(</a:t>
              </a:r>
              <a:r>
                <a:rPr lang="ru-RU" altLang="en-US" sz="240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</a:t>
              </a:r>
              <a:r>
                <a:rPr lang="en-US" altLang="en-US" sz="2400" baseline="-2500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max</a:t>
              </a:r>
              <a:r>
                <a:rPr lang="en-US" altLang="en-US" sz="240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)</a:t>
              </a:r>
              <a:r>
                <a:rPr lang="en-US" altLang="en-US" sz="2400" baseline="3000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-1/2</a:t>
              </a:r>
              <a:endParaRPr lang="ru-RU" altLang="en-US" sz="2400" baseline="300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203794" name="Rectangle 17"/>
            <p:cNvSpPr>
              <a:spLocks noChangeArrowheads="1"/>
            </p:cNvSpPr>
            <p:nvPr/>
          </p:nvSpPr>
          <p:spPr bwMode="auto">
            <a:xfrm>
              <a:off x="3552" y="3360"/>
              <a:ext cx="110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en-US" sz="240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(</a:t>
              </a:r>
              <a:r>
                <a:rPr lang="ru-RU" altLang="en-US" sz="240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</a:t>
              </a:r>
              <a:r>
                <a:rPr lang="en-US" altLang="en-US" sz="2400" baseline="-2500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min</a:t>
              </a:r>
              <a:r>
                <a:rPr lang="en-US" altLang="en-US" sz="240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)</a:t>
              </a:r>
              <a:r>
                <a:rPr lang="en-US" altLang="en-US" sz="2400" baseline="3000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-1/2</a:t>
              </a:r>
              <a:endParaRPr lang="ru-RU" altLang="en-US" sz="2400" baseline="300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</p:grpSp>
      <p:graphicFrame>
        <p:nvGraphicFramePr>
          <p:cNvPr id="203784" name="Object 18"/>
          <p:cNvGraphicFramePr>
            <a:graphicFrameLocks noChangeAspect="1"/>
          </p:cNvGraphicFramePr>
          <p:nvPr>
            <p:ph idx="1"/>
          </p:nvPr>
        </p:nvGraphicFramePr>
        <p:xfrm>
          <a:off x="5943600" y="914400"/>
          <a:ext cx="2743200" cy="92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798" name="Equation" r:id="rId6" imgW="1358900" imgH="457200" progId="Equation.3">
                  <p:embed/>
                </p:oleObj>
              </mc:Choice>
              <mc:Fallback>
                <p:oleObj name="Equation" r:id="rId6" imgW="1358900" imgH="45720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914400"/>
                        <a:ext cx="2743200" cy="922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3785" name="Text Box 3"/>
          <p:cNvSpPr txBox="1">
            <a:spLocks noChangeArrowheads="1"/>
          </p:cNvSpPr>
          <p:nvPr/>
        </p:nvSpPr>
        <p:spPr bwMode="auto">
          <a:xfrm>
            <a:off x="381000" y="2373313"/>
            <a:ext cx="7391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Diagonalization of M: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Correspondence across views</a:t>
            </a:r>
          </a:p>
        </p:txBody>
      </p:sp>
      <p:sp>
        <p:nvSpPr>
          <p:cNvPr id="141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  <a:p>
            <a:r>
              <a:rPr lang="en-US" altLang="en-US" smtClean="0"/>
              <a:t>Correspondence: matching points, patches, edges, or regions across images</a:t>
            </a:r>
          </a:p>
          <a:p>
            <a:endParaRPr lang="en-US" altLang="en-US" smtClean="0"/>
          </a:p>
          <a:p>
            <a:endParaRPr lang="en-US" altLang="en-US" smtClean="0"/>
          </a:p>
        </p:txBody>
      </p:sp>
      <p:pic>
        <p:nvPicPr>
          <p:cNvPr id="141316" name="Picture 2" descr="http://blog.chron.com/goodmombadmom/files/legacy/Br%20stop%20sign%202%20co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14" r="24120" b="6261"/>
          <a:stretch>
            <a:fillRect/>
          </a:stretch>
        </p:blipFill>
        <p:spPr bwMode="auto">
          <a:xfrm>
            <a:off x="1193800" y="2927350"/>
            <a:ext cx="1987550" cy="287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17" name="Picture 4" descr="http://www.freefoto.com/images/41/15/41_15_85---Stop-Sign_we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0" y="3168650"/>
            <a:ext cx="1600200" cy="238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18" name="Picture 2" descr="http://blog.chron.com/goodmombadmom/files/legacy/Br%20stop%20sign%202%20co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23" t="30582" r="48683" b="53894"/>
          <a:stretch>
            <a:fillRect/>
          </a:stretch>
        </p:blipFill>
        <p:spPr bwMode="auto">
          <a:xfrm>
            <a:off x="3556000" y="3844925"/>
            <a:ext cx="5016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19" name="Picture 4" descr="http://www.freefoto.com/images/41/15/41_15_85---Stop-Sign_we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75" t="32785" r="29762" b="42061"/>
          <a:stretch>
            <a:fillRect/>
          </a:stretch>
        </p:blipFill>
        <p:spPr bwMode="auto">
          <a:xfrm>
            <a:off x="4356100" y="3803650"/>
            <a:ext cx="476250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1933575" y="3475038"/>
            <a:ext cx="685800" cy="887412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772150" y="3803650"/>
            <a:ext cx="685800" cy="887413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1322" name="TextBox 9"/>
          <p:cNvSpPr txBox="1">
            <a:spLocks noChangeArrowheads="1"/>
          </p:cNvSpPr>
          <p:nvPr/>
        </p:nvSpPr>
        <p:spPr bwMode="auto">
          <a:xfrm>
            <a:off x="4013200" y="3851275"/>
            <a:ext cx="393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Arial" panose="020B0604020202020204" pitchFamily="34" charset="0"/>
              </a:rPr>
              <a:t>≈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619375" y="3919538"/>
            <a:ext cx="784225" cy="18415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4832350" y="4191000"/>
            <a:ext cx="939800" cy="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6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229600" cy="838200"/>
          </a:xfrm>
        </p:spPr>
        <p:txBody>
          <a:bodyPr/>
          <a:lstStyle/>
          <a:p>
            <a:r>
              <a:rPr lang="en-US" altLang="en-US" smtClean="0"/>
              <a:t>Visualization of second moment matrices</a:t>
            </a:r>
          </a:p>
        </p:txBody>
      </p:sp>
      <p:graphicFrame>
        <p:nvGraphicFramePr>
          <p:cNvPr id="205827" name="Object 5"/>
          <p:cNvGraphicFramePr>
            <a:graphicFrameLocks noChangeAspect="1"/>
          </p:cNvGraphicFramePr>
          <p:nvPr>
            <p:ph idx="1"/>
          </p:nvPr>
        </p:nvGraphicFramePr>
        <p:xfrm>
          <a:off x="1758950" y="1143000"/>
          <a:ext cx="5624513" cy="525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29" name="Image" r:id="rId4" imgW="5650794" imgH="5282540" progId="">
                  <p:embed/>
                </p:oleObj>
              </mc:Choice>
              <mc:Fallback>
                <p:oleObj name="Image" r:id="rId4" imgW="5650794" imgH="5282540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8950" y="1143000"/>
                        <a:ext cx="5624513" cy="525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153400" cy="838200"/>
          </a:xfrm>
        </p:spPr>
        <p:txBody>
          <a:bodyPr/>
          <a:lstStyle/>
          <a:p>
            <a:r>
              <a:rPr lang="en-US" altLang="en-US" smtClean="0"/>
              <a:t>Visualization of second moment matrices</a:t>
            </a:r>
          </a:p>
        </p:txBody>
      </p:sp>
      <p:graphicFrame>
        <p:nvGraphicFramePr>
          <p:cNvPr id="207875" name="Object 3"/>
          <p:cNvGraphicFramePr>
            <a:graphicFrameLocks noChangeAspect="1"/>
          </p:cNvGraphicFramePr>
          <p:nvPr>
            <p:ph idx="1"/>
          </p:nvPr>
        </p:nvGraphicFramePr>
        <p:xfrm>
          <a:off x="1758950" y="1143000"/>
          <a:ext cx="5624513" cy="525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78" name="Image" r:id="rId4" imgW="5650794" imgH="5282540" progId="">
                  <p:embed/>
                </p:oleObj>
              </mc:Choice>
              <mc:Fallback>
                <p:oleObj name="Image" r:id="rId4" imgW="5650794" imgH="528254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8950" y="1143000"/>
                        <a:ext cx="5624513" cy="525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7876" name="Picture 4" descr="second_moment_vi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139825"/>
            <a:ext cx="5638800" cy="526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AutoShape 2"/>
          <p:cNvSpPr>
            <a:spLocks noChangeArrowheads="1"/>
          </p:cNvSpPr>
          <p:nvPr/>
        </p:nvSpPr>
        <p:spPr bwMode="auto">
          <a:xfrm>
            <a:off x="838200" y="4800600"/>
            <a:ext cx="3124200" cy="1219200"/>
          </a:xfrm>
          <a:prstGeom prst="rightArrowCallout">
            <a:avLst>
              <a:gd name="adj1" fmla="val 25000"/>
              <a:gd name="adj2" fmla="val 24093"/>
              <a:gd name="adj3" fmla="val 41581"/>
              <a:gd name="adj4" fmla="val 75662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Interpreting the eigenvalues</a:t>
            </a:r>
            <a:endParaRPr lang="ru-RU" altLang="en-US" smtClean="0"/>
          </a:p>
        </p:txBody>
      </p:sp>
      <p:sp>
        <p:nvSpPr>
          <p:cNvPr id="209924" name="Rectangle 4"/>
          <p:cNvSpPr>
            <a:spLocks noChangeArrowheads="1"/>
          </p:cNvSpPr>
          <p:nvPr/>
        </p:nvSpPr>
        <p:spPr bwMode="auto">
          <a:xfrm>
            <a:off x="4038600" y="1752600"/>
            <a:ext cx="4343400" cy="4343400"/>
          </a:xfrm>
          <a:prstGeom prst="rect">
            <a:avLst/>
          </a:prstGeom>
          <a:solidFill>
            <a:srgbClr val="F38F6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09925" name="Rectangle 5"/>
          <p:cNvSpPr>
            <a:spLocks noChangeArrowheads="1"/>
          </p:cNvSpPr>
          <p:nvPr/>
        </p:nvSpPr>
        <p:spPr bwMode="auto">
          <a:xfrm>
            <a:off x="7772400" y="60960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ru-RU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US" altLang="en-US" sz="2400" baseline="-25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endParaRPr lang="ru-RU" altLang="en-US" sz="2400" baseline="-2500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09926" name="Rectangle 6"/>
          <p:cNvSpPr>
            <a:spLocks noChangeArrowheads="1"/>
          </p:cNvSpPr>
          <p:nvPr/>
        </p:nvSpPr>
        <p:spPr bwMode="auto">
          <a:xfrm>
            <a:off x="3124200" y="18288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ru-RU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US" altLang="en-US" sz="2400" baseline="-25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endParaRPr lang="ru-RU" altLang="en-US" sz="2400" baseline="-2500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09927" name="Freeform 7"/>
          <p:cNvSpPr>
            <a:spLocks/>
          </p:cNvSpPr>
          <p:nvPr/>
        </p:nvSpPr>
        <p:spPr bwMode="auto">
          <a:xfrm>
            <a:off x="4495800" y="1752600"/>
            <a:ext cx="3886200" cy="3937000"/>
          </a:xfrm>
          <a:custGeom>
            <a:avLst/>
            <a:gdLst>
              <a:gd name="T0" fmla="*/ 0 w 2448"/>
              <a:gd name="T1" fmla="*/ 2147483646 h 2480"/>
              <a:gd name="T2" fmla="*/ 2147483646 w 2448"/>
              <a:gd name="T3" fmla="*/ 0 h 2480"/>
              <a:gd name="T4" fmla="*/ 2147483646 w 2448"/>
              <a:gd name="T5" fmla="*/ 0 h 2480"/>
              <a:gd name="T6" fmla="*/ 2147483646 w 2448"/>
              <a:gd name="T7" fmla="*/ 2147483646 h 2480"/>
              <a:gd name="T8" fmla="*/ 2147483646 w 2448"/>
              <a:gd name="T9" fmla="*/ 2147483646 h 2480"/>
              <a:gd name="T10" fmla="*/ 0 w 2448"/>
              <a:gd name="T11" fmla="*/ 2147483646 h 24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448"/>
              <a:gd name="T19" fmla="*/ 0 h 2480"/>
              <a:gd name="T20" fmla="*/ 2448 w 2448"/>
              <a:gd name="T21" fmla="*/ 2480 h 248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448" h="2480">
                <a:moveTo>
                  <a:pt x="0" y="1920"/>
                </a:moveTo>
                <a:lnTo>
                  <a:pt x="672" y="0"/>
                </a:lnTo>
                <a:lnTo>
                  <a:pt x="2448" y="0"/>
                </a:lnTo>
                <a:lnTo>
                  <a:pt x="2448" y="1872"/>
                </a:lnTo>
                <a:lnTo>
                  <a:pt x="555" y="2480"/>
                </a:lnTo>
                <a:lnTo>
                  <a:pt x="0" y="192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9928" name="AutoShape 8"/>
          <p:cNvSpPr>
            <a:spLocks noChangeArrowheads="1"/>
          </p:cNvSpPr>
          <p:nvPr/>
        </p:nvSpPr>
        <p:spPr bwMode="auto">
          <a:xfrm>
            <a:off x="4038600" y="4343400"/>
            <a:ext cx="1749425" cy="1752600"/>
          </a:xfrm>
          <a:prstGeom prst="rtTriangle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09929" name="Rectangle 9"/>
          <p:cNvSpPr>
            <a:spLocks noChangeArrowheads="1"/>
          </p:cNvSpPr>
          <p:nvPr/>
        </p:nvSpPr>
        <p:spPr bwMode="auto">
          <a:xfrm>
            <a:off x="5562600" y="2362200"/>
            <a:ext cx="26670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“Corner”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/>
            </a:r>
            <a:b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</a:br>
            <a:r>
              <a:rPr lang="ru-RU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US" altLang="en-US" sz="2400" baseline="-25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and </a:t>
            </a:r>
            <a:r>
              <a:rPr lang="ru-RU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US" altLang="en-US" sz="2400" baseline="-25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are large,</a:t>
            </a:r>
            <a:b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</a:b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ru-RU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US" altLang="en-US" sz="2400" baseline="-25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~ </a:t>
            </a:r>
            <a:r>
              <a:rPr lang="ru-RU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US" altLang="en-US" sz="2400" baseline="-25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;</a:t>
            </a:r>
            <a:b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</a:br>
            <a:r>
              <a:rPr lang="en-US" altLang="en-US" sz="2400" i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E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increases in all directions</a:t>
            </a:r>
            <a:endParaRPr lang="ru-RU" altLang="en-US" sz="200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09930" name="Rectangle 10"/>
          <p:cNvSpPr>
            <a:spLocks noChangeArrowheads="1"/>
          </p:cNvSpPr>
          <p:nvPr/>
        </p:nvSpPr>
        <p:spPr bwMode="auto">
          <a:xfrm>
            <a:off x="914400" y="4800600"/>
            <a:ext cx="2362200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ru-RU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US" altLang="en-US" sz="2400" baseline="-25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and </a:t>
            </a:r>
            <a:r>
              <a:rPr lang="ru-RU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US" altLang="en-US" sz="2400" baseline="-25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are small;</a:t>
            </a:r>
            <a:b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</a:br>
            <a:r>
              <a:rPr lang="en-US" altLang="en-US" sz="2400" i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E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is almost constant in all directions</a:t>
            </a:r>
            <a:endParaRPr lang="ru-RU" altLang="en-US" sz="200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09931" name="Rectangle 11"/>
          <p:cNvSpPr>
            <a:spLocks noChangeArrowheads="1"/>
          </p:cNvSpPr>
          <p:nvPr/>
        </p:nvSpPr>
        <p:spPr bwMode="auto">
          <a:xfrm>
            <a:off x="7162800" y="5105400"/>
            <a:ext cx="1295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“Edge”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/>
            </a:r>
            <a:b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</a:br>
            <a:r>
              <a:rPr lang="ru-RU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US" altLang="en-US" sz="2400" baseline="-25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&gt;&gt; </a:t>
            </a:r>
            <a:r>
              <a:rPr lang="ru-RU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US" altLang="en-US" sz="2400" baseline="-25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endParaRPr lang="ru-RU" altLang="en-US" sz="200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09932" name="Rectangle 12"/>
          <p:cNvSpPr>
            <a:spLocks noChangeArrowheads="1"/>
          </p:cNvSpPr>
          <p:nvPr/>
        </p:nvSpPr>
        <p:spPr bwMode="auto">
          <a:xfrm>
            <a:off x="4114800" y="1905000"/>
            <a:ext cx="1295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“Edge”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/>
            </a:r>
            <a:b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</a:br>
            <a:r>
              <a:rPr lang="ru-RU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US" altLang="en-US" sz="2400" baseline="-25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&gt;&gt; </a:t>
            </a:r>
            <a:r>
              <a:rPr lang="ru-RU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en-US" altLang="en-US" sz="2400" baseline="-25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endParaRPr lang="ru-RU" altLang="en-US" sz="200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09933" name="Rectangle 13"/>
          <p:cNvSpPr>
            <a:spLocks noChangeArrowheads="1"/>
          </p:cNvSpPr>
          <p:nvPr/>
        </p:nvSpPr>
        <p:spPr bwMode="auto">
          <a:xfrm>
            <a:off x="3962400" y="5181600"/>
            <a:ext cx="1219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24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“Flat” region</a:t>
            </a:r>
            <a:endParaRPr lang="ru-RU" altLang="en-US" sz="240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09934" name="Text Box 14"/>
          <p:cNvSpPr txBox="1">
            <a:spLocks noChangeArrowheads="1"/>
          </p:cNvSpPr>
          <p:nvPr/>
        </p:nvSpPr>
        <p:spPr bwMode="auto">
          <a:xfrm>
            <a:off x="533400" y="990600"/>
            <a:ext cx="8001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cs typeface="Times New Roman" panose="02020603050405020304" pitchFamily="18" charset="0"/>
              </a:rPr>
              <a:t>Classification of image points using eigenvalues of </a:t>
            </a:r>
            <a:r>
              <a:rPr lang="en-US" altLang="en-US" i="1">
                <a:cs typeface="Times New Roman" panose="02020603050405020304" pitchFamily="18" charset="0"/>
              </a:rPr>
              <a:t>M</a:t>
            </a:r>
            <a:r>
              <a:rPr lang="en-US" altLang="en-US">
                <a:cs typeface="Times New Roman" panose="02020603050405020304" pitchFamily="18" charset="0"/>
              </a:rPr>
              <a:t>:</a:t>
            </a:r>
            <a:endParaRPr lang="ru-RU" altLang="en-US">
              <a:cs typeface="Times New Roman" panose="02020603050405020304" pitchFamily="18" charset="0"/>
            </a:endParaRPr>
          </a:p>
        </p:txBody>
      </p:sp>
      <p:sp>
        <p:nvSpPr>
          <p:cNvPr id="209935" name="Oval 15"/>
          <p:cNvSpPr>
            <a:spLocks noChangeArrowheads="1"/>
          </p:cNvSpPr>
          <p:nvPr/>
        </p:nvSpPr>
        <p:spPr bwMode="auto">
          <a:xfrm>
            <a:off x="6934200" y="2133600"/>
            <a:ext cx="609600" cy="638175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09936" name="Oval 16"/>
          <p:cNvSpPr>
            <a:spLocks noChangeArrowheads="1"/>
          </p:cNvSpPr>
          <p:nvPr/>
        </p:nvSpPr>
        <p:spPr bwMode="auto">
          <a:xfrm>
            <a:off x="4184650" y="1828800"/>
            <a:ext cx="927100" cy="125413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09937" name="Oval 17"/>
          <p:cNvSpPr>
            <a:spLocks noChangeArrowheads="1"/>
          </p:cNvSpPr>
          <p:nvPr/>
        </p:nvSpPr>
        <p:spPr bwMode="auto">
          <a:xfrm>
            <a:off x="4267200" y="4953000"/>
            <a:ext cx="152400" cy="152400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09938" name="Oval 18"/>
          <p:cNvSpPr>
            <a:spLocks noChangeArrowheads="1"/>
          </p:cNvSpPr>
          <p:nvPr/>
        </p:nvSpPr>
        <p:spPr bwMode="auto">
          <a:xfrm rot="5542000">
            <a:off x="6650832" y="5557043"/>
            <a:ext cx="927100" cy="125413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Corner response function</a:t>
            </a:r>
          </a:p>
        </p:txBody>
      </p:sp>
      <p:sp>
        <p:nvSpPr>
          <p:cNvPr id="211971" name="Rectangle 4"/>
          <p:cNvSpPr>
            <a:spLocks noChangeArrowheads="1"/>
          </p:cNvSpPr>
          <p:nvPr/>
        </p:nvSpPr>
        <p:spPr bwMode="auto">
          <a:xfrm>
            <a:off x="4038600" y="1752600"/>
            <a:ext cx="4343400" cy="4343400"/>
          </a:xfrm>
          <a:prstGeom prst="rect">
            <a:avLst/>
          </a:prstGeom>
          <a:solidFill>
            <a:srgbClr val="F38F6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11972" name="Freeform 5"/>
          <p:cNvSpPr>
            <a:spLocks/>
          </p:cNvSpPr>
          <p:nvPr/>
        </p:nvSpPr>
        <p:spPr bwMode="auto">
          <a:xfrm>
            <a:off x="4495800" y="1752600"/>
            <a:ext cx="3886200" cy="3937000"/>
          </a:xfrm>
          <a:custGeom>
            <a:avLst/>
            <a:gdLst>
              <a:gd name="T0" fmla="*/ 0 w 2448"/>
              <a:gd name="T1" fmla="*/ 2147483646 h 2480"/>
              <a:gd name="T2" fmla="*/ 2147483646 w 2448"/>
              <a:gd name="T3" fmla="*/ 0 h 2480"/>
              <a:gd name="T4" fmla="*/ 2147483646 w 2448"/>
              <a:gd name="T5" fmla="*/ 0 h 2480"/>
              <a:gd name="T6" fmla="*/ 2147483646 w 2448"/>
              <a:gd name="T7" fmla="*/ 2147483646 h 2480"/>
              <a:gd name="T8" fmla="*/ 2147483646 w 2448"/>
              <a:gd name="T9" fmla="*/ 2147483646 h 2480"/>
              <a:gd name="T10" fmla="*/ 0 w 2448"/>
              <a:gd name="T11" fmla="*/ 2147483646 h 24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448"/>
              <a:gd name="T19" fmla="*/ 0 h 2480"/>
              <a:gd name="T20" fmla="*/ 2448 w 2448"/>
              <a:gd name="T21" fmla="*/ 2480 h 248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448" h="2480">
                <a:moveTo>
                  <a:pt x="0" y="1920"/>
                </a:moveTo>
                <a:lnTo>
                  <a:pt x="672" y="0"/>
                </a:lnTo>
                <a:lnTo>
                  <a:pt x="2448" y="0"/>
                </a:lnTo>
                <a:lnTo>
                  <a:pt x="2448" y="1872"/>
                </a:lnTo>
                <a:lnTo>
                  <a:pt x="555" y="2480"/>
                </a:lnTo>
                <a:lnTo>
                  <a:pt x="0" y="192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1973" name="AutoShape 6"/>
          <p:cNvSpPr>
            <a:spLocks noChangeArrowheads="1"/>
          </p:cNvSpPr>
          <p:nvPr/>
        </p:nvSpPr>
        <p:spPr bwMode="auto">
          <a:xfrm>
            <a:off x="4038600" y="4343400"/>
            <a:ext cx="1749425" cy="1752600"/>
          </a:xfrm>
          <a:prstGeom prst="rtTriangle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11974" name="Rectangle 7"/>
          <p:cNvSpPr>
            <a:spLocks noChangeArrowheads="1"/>
          </p:cNvSpPr>
          <p:nvPr/>
        </p:nvSpPr>
        <p:spPr bwMode="auto">
          <a:xfrm>
            <a:off x="5562600" y="2362200"/>
            <a:ext cx="2667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“Corner”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/>
            </a:r>
            <a:b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</a:b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R &gt; 0</a:t>
            </a:r>
            <a:endParaRPr lang="ru-RU" altLang="en-US" sz="200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11975" name="Rectangle 8"/>
          <p:cNvSpPr>
            <a:spLocks noChangeArrowheads="1"/>
          </p:cNvSpPr>
          <p:nvPr/>
        </p:nvSpPr>
        <p:spPr bwMode="auto">
          <a:xfrm>
            <a:off x="7162800" y="5105400"/>
            <a:ext cx="1295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“Edge”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/>
            </a:r>
            <a:b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</a:b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R &lt; 0</a:t>
            </a:r>
            <a:endParaRPr lang="ru-RU" altLang="en-US" sz="200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11976" name="Rectangle 9"/>
          <p:cNvSpPr>
            <a:spLocks noChangeArrowheads="1"/>
          </p:cNvSpPr>
          <p:nvPr/>
        </p:nvSpPr>
        <p:spPr bwMode="auto">
          <a:xfrm>
            <a:off x="4114800" y="1905000"/>
            <a:ext cx="1295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“Edge”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/>
            </a:r>
            <a:b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</a:br>
            <a:r>
              <a:rPr lang="en-US" altLang="en-US" sz="2400" i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R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&lt; 0</a:t>
            </a:r>
            <a:endParaRPr lang="ru-RU" altLang="en-US" sz="200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11977" name="Rectangle 10"/>
          <p:cNvSpPr>
            <a:spLocks noChangeArrowheads="1"/>
          </p:cNvSpPr>
          <p:nvPr/>
        </p:nvSpPr>
        <p:spPr bwMode="auto">
          <a:xfrm>
            <a:off x="3962400" y="5181600"/>
            <a:ext cx="1219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en-US" sz="24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“Flat” region</a:t>
            </a:r>
            <a:endParaRPr lang="ru-RU" altLang="en-US" sz="240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11978" name="Oval 11"/>
          <p:cNvSpPr>
            <a:spLocks noChangeArrowheads="1"/>
          </p:cNvSpPr>
          <p:nvPr/>
        </p:nvSpPr>
        <p:spPr bwMode="auto">
          <a:xfrm>
            <a:off x="6934200" y="2133600"/>
            <a:ext cx="609600" cy="638175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11979" name="Oval 12"/>
          <p:cNvSpPr>
            <a:spLocks noChangeArrowheads="1"/>
          </p:cNvSpPr>
          <p:nvPr/>
        </p:nvSpPr>
        <p:spPr bwMode="auto">
          <a:xfrm>
            <a:off x="4184650" y="1828800"/>
            <a:ext cx="927100" cy="125413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11980" name="Oval 13"/>
          <p:cNvSpPr>
            <a:spLocks noChangeArrowheads="1"/>
          </p:cNvSpPr>
          <p:nvPr/>
        </p:nvSpPr>
        <p:spPr bwMode="auto">
          <a:xfrm>
            <a:off x="4267200" y="4953000"/>
            <a:ext cx="152400" cy="152400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11981" name="Oval 14"/>
          <p:cNvSpPr>
            <a:spLocks noChangeArrowheads="1"/>
          </p:cNvSpPr>
          <p:nvPr/>
        </p:nvSpPr>
        <p:spPr bwMode="auto">
          <a:xfrm rot="5542000">
            <a:off x="6650832" y="5557043"/>
            <a:ext cx="927100" cy="125413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11982" name="Rectangle 15"/>
          <p:cNvSpPr>
            <a:spLocks noChangeArrowheads="1"/>
          </p:cNvSpPr>
          <p:nvPr/>
        </p:nvSpPr>
        <p:spPr bwMode="auto">
          <a:xfrm>
            <a:off x="4899025" y="4714875"/>
            <a:ext cx="1274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400" i="1">
                <a:latin typeface="Times New Roman" panose="02020603050405020304" pitchFamily="18" charset="0"/>
                <a:sym typeface="Symbol" panose="05050102010706020507" pitchFamily="18" charset="2"/>
              </a:rPr>
              <a:t>|R| </a:t>
            </a:r>
            <a:r>
              <a:rPr lang="en-US" altLang="en-US" sz="2400">
                <a:latin typeface="Times New Roman" panose="02020603050405020304" pitchFamily="18" charset="0"/>
                <a:sym typeface="Symbol" panose="05050102010706020507" pitchFamily="18" charset="2"/>
              </a:rPr>
              <a:t>small</a:t>
            </a:r>
          </a:p>
        </p:txBody>
      </p:sp>
      <p:sp>
        <p:nvSpPr>
          <p:cNvPr id="211983" name="Line 16"/>
          <p:cNvSpPr>
            <a:spLocks noChangeShapeType="1"/>
          </p:cNvSpPr>
          <p:nvPr/>
        </p:nvSpPr>
        <p:spPr bwMode="auto">
          <a:xfrm flipH="1">
            <a:off x="5029200" y="51816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11984" name="Object 17"/>
          <p:cNvGraphicFramePr>
            <a:graphicFrameLocks noChangeAspect="1"/>
          </p:cNvGraphicFramePr>
          <p:nvPr/>
        </p:nvGraphicFramePr>
        <p:xfrm>
          <a:off x="990600" y="990600"/>
          <a:ext cx="7123113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987" name="Equation" r:id="rId4" imgW="2844800" imgH="228600" progId="Equation.3">
                  <p:embed/>
                </p:oleObj>
              </mc:Choice>
              <mc:Fallback>
                <p:oleObj name="Equation" r:id="rId4" imgW="2844800" imgH="22860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990600"/>
                        <a:ext cx="7123113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1985" name="Text Box 18"/>
          <p:cNvSpPr txBox="1">
            <a:spLocks noChangeArrowheads="1"/>
          </p:cNvSpPr>
          <p:nvPr/>
        </p:nvSpPr>
        <p:spPr bwMode="auto">
          <a:xfrm>
            <a:off x="1006475" y="1828800"/>
            <a:ext cx="27273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l-GR" altLang="en-US" sz="1800" i="1">
                <a:latin typeface="Times New Roman" panose="02020603050405020304" pitchFamily="18" charset="0"/>
              </a:rPr>
              <a:t>α</a:t>
            </a:r>
            <a:r>
              <a:rPr lang="en-US" altLang="en-US" sz="1800"/>
              <a:t>: constant (0.04 to 0.06)</a:t>
            </a:r>
            <a:endParaRPr lang="el-GR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Harris corner detector</a:t>
            </a:r>
            <a:endParaRPr lang="ru-RU" altLang="en-US" smtClean="0"/>
          </a:p>
        </p:txBody>
      </p:sp>
      <p:sp>
        <p:nvSpPr>
          <p:cNvPr id="21401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05000"/>
            <a:ext cx="8048625" cy="2801938"/>
          </a:xfrm>
        </p:spPr>
        <p:txBody>
          <a:bodyPr/>
          <a:lstStyle/>
          <a:p>
            <a:pPr marL="514350" indent="-514350" eaLnBrk="1" hangingPunct="1">
              <a:buFontTx/>
              <a:buAutoNum type="arabicParenR"/>
            </a:pPr>
            <a:r>
              <a:rPr lang="en-US" altLang="en-US" smtClean="0"/>
              <a:t>Compute</a:t>
            </a:r>
            <a:r>
              <a:rPr lang="en-US" altLang="en-US" i="1" smtClean="0"/>
              <a:t> M </a:t>
            </a:r>
            <a:r>
              <a:rPr lang="en-US" altLang="en-US" smtClean="0"/>
              <a:t>matrix for each image window to get their </a:t>
            </a:r>
            <a:r>
              <a:rPr lang="en-US" altLang="en-US" i="1" smtClean="0"/>
              <a:t>cornerness </a:t>
            </a:r>
            <a:r>
              <a:rPr lang="en-US" altLang="en-US" smtClean="0"/>
              <a:t>scores.</a:t>
            </a:r>
          </a:p>
          <a:p>
            <a:pPr marL="514350" indent="-514350" eaLnBrk="1" hangingPunct="1">
              <a:buFontTx/>
              <a:buAutoNum type="arabicParenR"/>
            </a:pPr>
            <a:r>
              <a:rPr lang="en-US" altLang="en-US" smtClean="0"/>
              <a:t>Find points whose surrounding window gave large corner response (</a:t>
            </a:r>
            <a:r>
              <a:rPr lang="en-US" altLang="en-US" i="1" smtClean="0"/>
              <a:t>f</a:t>
            </a:r>
            <a:r>
              <a:rPr lang="en-US" altLang="en-US" smtClean="0"/>
              <a:t>&gt; threshold)</a:t>
            </a:r>
          </a:p>
          <a:p>
            <a:pPr marL="514350" indent="-514350" eaLnBrk="1" hangingPunct="1">
              <a:buFontTx/>
              <a:buAutoNum type="arabicParenR"/>
            </a:pPr>
            <a:r>
              <a:rPr lang="en-US" altLang="en-US" smtClean="0"/>
              <a:t>Take the points of local maxima, i.e., perform non-maximum suppression</a:t>
            </a:r>
            <a:endParaRPr lang="ru-RU" altLang="en-US" smtClean="0"/>
          </a:p>
        </p:txBody>
      </p:sp>
      <p:sp>
        <p:nvSpPr>
          <p:cNvPr id="214020" name="Rectangle 14"/>
          <p:cNvSpPr>
            <a:spLocks noChangeArrowheads="1"/>
          </p:cNvSpPr>
          <p:nvPr/>
        </p:nvSpPr>
        <p:spPr bwMode="auto">
          <a:xfrm>
            <a:off x="381000" y="5759450"/>
            <a:ext cx="8458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000"/>
              <a:t>C.Harris and M.Stephens. </a:t>
            </a:r>
            <a:r>
              <a:rPr lang="en-US" altLang="en-US" sz="2000">
                <a:hlinkClick r:id="rId3"/>
              </a:rPr>
              <a:t>“A Combined Corner and Edge Detector.” </a:t>
            </a:r>
            <a:r>
              <a:rPr lang="en-US" altLang="en-US" sz="2000" i="1"/>
              <a:t>Proceedings of the 4th Alvey Vision Conference</a:t>
            </a:r>
            <a:r>
              <a:rPr lang="en-US" altLang="en-US" sz="2000"/>
              <a:t>: pages 147—151, 1988. 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Harris Detector </a:t>
            </a:r>
            <a:r>
              <a:rPr lang="pl-PL" altLang="en-US" sz="2000" smtClean="0">
                <a:latin typeface="Arial" panose="020B0604020202020204" pitchFamily="34" charset="0"/>
              </a:rPr>
              <a:t>[</a:t>
            </a:r>
            <a:r>
              <a:rPr lang="pl-PL" altLang="en-US" sz="2000" smtClean="0"/>
              <a:t>Harris88</a:t>
            </a:r>
            <a:r>
              <a:rPr lang="pl-PL" altLang="en-US" sz="2000" smtClean="0">
                <a:latin typeface="Arial" panose="020B0604020202020204" pitchFamily="34" charset="0"/>
              </a:rPr>
              <a:t>]</a:t>
            </a:r>
            <a:endParaRPr lang="en-US" altLang="en-US" sz="2000" smtClean="0">
              <a:latin typeface="Arial" panose="020B0604020202020204" pitchFamily="34" charset="0"/>
            </a:endParaRPr>
          </a:p>
        </p:txBody>
      </p:sp>
      <p:sp>
        <p:nvSpPr>
          <p:cNvPr id="21606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pl-PL" altLang="en-US" smtClean="0"/>
              <a:t>Second moment matrix</a:t>
            </a:r>
            <a:endParaRPr lang="en-US" altLang="en-US" smtClean="0"/>
          </a:p>
        </p:txBody>
      </p:sp>
      <p:graphicFrame>
        <p:nvGraphicFramePr>
          <p:cNvPr id="216068" name="Object 2"/>
          <p:cNvGraphicFramePr>
            <a:graphicFrameLocks noChangeAspect="1"/>
          </p:cNvGraphicFramePr>
          <p:nvPr/>
        </p:nvGraphicFramePr>
        <p:xfrm>
          <a:off x="811213" y="2005013"/>
          <a:ext cx="3760787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03" name="Equation" r:id="rId4" imgW="2654300" imgH="508000" progId="Equation.3">
                  <p:embed/>
                </p:oleObj>
              </mc:Choice>
              <mc:Fallback>
                <p:oleObj name="Equation" r:id="rId4" imgW="2654300" imgH="5080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1213" y="2005013"/>
                        <a:ext cx="3760787" cy="719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6069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1EADF45-B5B4-4B88-9404-4DB9B297637A}" type="slidenum">
              <a:rPr lang="de-DE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45</a:t>
            </a:fld>
            <a:endParaRPr lang="de-DE" altLang="en-US" sz="1200" smtClean="0">
              <a:solidFill>
                <a:srgbClr val="898989"/>
              </a:solidFill>
            </a:endParaRPr>
          </a:p>
        </p:txBody>
      </p:sp>
      <p:pic>
        <p:nvPicPr>
          <p:cNvPr id="216070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1233488"/>
            <a:ext cx="1079500" cy="839787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3" name="Text Box 9"/>
          <p:cNvSpPr txBox="1">
            <a:spLocks noChangeArrowheads="1"/>
          </p:cNvSpPr>
          <p:nvPr/>
        </p:nvSpPr>
        <p:spPr bwMode="auto">
          <a:xfrm>
            <a:off x="4965700" y="2132013"/>
            <a:ext cx="18002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pl-PL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1. Image derivatives</a:t>
            </a:r>
            <a:endParaRPr lang="en-US" altLang="en-US" sz="16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204" name="Text Box 10"/>
          <p:cNvSpPr txBox="1">
            <a:spLocks noChangeArrowheads="1"/>
          </p:cNvSpPr>
          <p:nvPr/>
        </p:nvSpPr>
        <p:spPr bwMode="auto">
          <a:xfrm>
            <a:off x="3673475" y="3106738"/>
            <a:ext cx="19431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pl-PL" altLang="en-US" sz="1600">
                <a:solidFill>
                  <a:srgbClr val="000000"/>
                </a:solidFill>
                <a:latin typeface="Arial" panose="020B0604020202020204" pitchFamily="34" charset="0"/>
              </a:rPr>
              <a:t>2. Square of derivatives</a:t>
            </a:r>
            <a:endParaRPr lang="en-US" altLang="en-US" sz="16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205" name="Text Box 11"/>
          <p:cNvSpPr txBox="1">
            <a:spLocks noChangeArrowheads="1"/>
          </p:cNvSpPr>
          <p:nvPr/>
        </p:nvSpPr>
        <p:spPr bwMode="auto">
          <a:xfrm>
            <a:off x="3636963" y="3970338"/>
            <a:ext cx="194468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pl-PL" altLang="en-US" sz="1600">
                <a:solidFill>
                  <a:srgbClr val="000000"/>
                </a:solidFill>
                <a:latin typeface="Arial" panose="020B0604020202020204" pitchFamily="34" charset="0"/>
              </a:rPr>
              <a:t>3. Gaussian </a:t>
            </a:r>
            <a:br>
              <a:rPr lang="pl-PL" altLang="en-US" sz="160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pl-PL" altLang="en-US" sz="1600">
                <a:solidFill>
                  <a:srgbClr val="000000"/>
                </a:solidFill>
                <a:latin typeface="Arial" panose="020B0604020202020204" pitchFamily="34" charset="0"/>
              </a:rPr>
              <a:t>    filter </a:t>
            </a:r>
            <a:r>
              <a:rPr lang="pl-PL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g(</a:t>
            </a:r>
            <a:r>
              <a:rPr lang="pl-PL" altLang="en-US" sz="1600" i="1">
                <a:solidFill>
                  <a:srgbClr val="000000"/>
                </a:solidFill>
                <a:latin typeface="Symbol" panose="05050102010706020507" pitchFamily="18" charset="2"/>
              </a:rPr>
              <a:t>s</a:t>
            </a:r>
            <a:r>
              <a:rPr lang="pl-PL" altLang="en-US" sz="1600" i="1" baseline="-25000">
                <a:solidFill>
                  <a:srgbClr val="000000"/>
                </a:solidFill>
                <a:latin typeface="Arial" panose="020B0604020202020204" pitchFamily="34" charset="0"/>
              </a:rPr>
              <a:t>I</a:t>
            </a:r>
            <a:r>
              <a:rPr lang="pl-PL" altLang="en-US" sz="1600" i="1">
                <a:solidFill>
                  <a:srgbClr val="000000"/>
                </a:solidFill>
                <a:latin typeface="Arial" panose="020B0604020202020204" pitchFamily="34" charset="0"/>
              </a:rPr>
              <a:t>)</a:t>
            </a:r>
            <a:endParaRPr lang="en-US" altLang="en-US" sz="1600" i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6445250" y="2133600"/>
            <a:ext cx="2519363" cy="865188"/>
            <a:chOff x="3356" y="1638"/>
            <a:chExt cx="2041" cy="756"/>
          </a:xfrm>
        </p:grpSpPr>
        <p:pic>
          <p:nvPicPr>
            <p:cNvPr id="216095" name="Picture 1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6" y="1684"/>
              <a:ext cx="907" cy="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pic>
          <p:nvPicPr>
            <p:cNvPr id="216096" name="Picture 1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1" y="1684"/>
              <a:ext cx="918" cy="7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sp>
          <p:nvSpPr>
            <p:cNvPr id="216097" name="Text Box 15"/>
            <p:cNvSpPr txBox="1">
              <a:spLocks noChangeArrowheads="1"/>
            </p:cNvSpPr>
            <p:nvPr/>
          </p:nvSpPr>
          <p:spPr bwMode="auto">
            <a:xfrm>
              <a:off x="4059" y="1638"/>
              <a:ext cx="363" cy="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pl-PL" altLang="en-US" sz="1800" i="1">
                  <a:solidFill>
                    <a:srgbClr val="FFFFFF"/>
                  </a:solidFill>
                  <a:latin typeface="Arial" panose="020B0604020202020204" pitchFamily="34" charset="0"/>
                </a:rPr>
                <a:t>I</a:t>
              </a:r>
              <a:r>
                <a:rPr lang="pl-PL" altLang="en-US" sz="1800" i="1" baseline="-25000">
                  <a:solidFill>
                    <a:srgbClr val="FFFFFF"/>
                  </a:solidFill>
                  <a:latin typeface="Arial" panose="020B0604020202020204" pitchFamily="34" charset="0"/>
                </a:rPr>
                <a:t>x</a:t>
              </a:r>
              <a:endParaRPr lang="en-US" altLang="en-US" sz="1800" i="1" baseline="-250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6098" name="Text Box 16"/>
            <p:cNvSpPr txBox="1">
              <a:spLocks noChangeArrowheads="1"/>
            </p:cNvSpPr>
            <p:nvPr/>
          </p:nvSpPr>
          <p:spPr bwMode="auto">
            <a:xfrm>
              <a:off x="5034" y="1638"/>
              <a:ext cx="363" cy="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pl-PL" altLang="en-US" sz="1800" i="1">
                  <a:solidFill>
                    <a:srgbClr val="FFFFFF"/>
                  </a:solidFill>
                  <a:latin typeface="Arial" panose="020B0604020202020204" pitchFamily="34" charset="0"/>
                </a:rPr>
                <a:t>I</a:t>
              </a:r>
              <a:r>
                <a:rPr lang="pl-PL" altLang="en-US" sz="1800" i="1" baseline="-25000">
                  <a:solidFill>
                    <a:srgbClr val="FFFFFF"/>
                  </a:solidFill>
                  <a:latin typeface="Arial" panose="020B0604020202020204" pitchFamily="34" charset="0"/>
                </a:rPr>
                <a:t>y</a:t>
              </a:r>
              <a:endParaRPr lang="en-US" altLang="en-US" sz="1800" i="1" baseline="-2500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</p:grpSp>
      <p:pic>
        <p:nvPicPr>
          <p:cNvPr id="8207" name="Picture 1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88250" y="3025775"/>
            <a:ext cx="1196975" cy="836613"/>
          </a:xfrm>
        </p:spPr>
      </p:pic>
      <p:pic>
        <p:nvPicPr>
          <p:cNvPr id="8208" name="Picture 1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975" y="3033713"/>
            <a:ext cx="11969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8209" name="Picture 1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875" y="3033713"/>
            <a:ext cx="11953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8210" name="Text Box 20"/>
          <p:cNvSpPr txBox="1">
            <a:spLocks noChangeArrowheads="1"/>
          </p:cNvSpPr>
          <p:nvPr/>
        </p:nvSpPr>
        <p:spPr bwMode="auto">
          <a:xfrm>
            <a:off x="5942013" y="2987675"/>
            <a:ext cx="466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pl-PL" altLang="en-US" sz="1800" i="1">
                <a:solidFill>
                  <a:srgbClr val="FFFFFF"/>
                </a:solidFill>
                <a:latin typeface="Arial" panose="020B0604020202020204" pitchFamily="34" charset="0"/>
              </a:rPr>
              <a:t>I</a:t>
            </a:r>
            <a:r>
              <a:rPr lang="pl-PL" altLang="en-US" sz="1800" i="1" baseline="-25000">
                <a:solidFill>
                  <a:srgbClr val="FFFFFF"/>
                </a:solidFill>
                <a:latin typeface="Arial" panose="020B0604020202020204" pitchFamily="34" charset="0"/>
              </a:rPr>
              <a:t>x</a:t>
            </a:r>
            <a:r>
              <a:rPr lang="pl-PL" altLang="en-US" sz="1800" i="1" baseline="30000">
                <a:solidFill>
                  <a:srgbClr val="FFFFFF"/>
                </a:solidFill>
                <a:latin typeface="Arial" panose="020B0604020202020204" pitchFamily="34" charset="0"/>
              </a:rPr>
              <a:t>2</a:t>
            </a:r>
            <a:endParaRPr lang="en-US" altLang="en-US" sz="1800" i="1" baseline="300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8211" name="Text Box 21"/>
          <p:cNvSpPr txBox="1">
            <a:spLocks noChangeArrowheads="1"/>
          </p:cNvSpPr>
          <p:nvPr/>
        </p:nvSpPr>
        <p:spPr bwMode="auto">
          <a:xfrm>
            <a:off x="7165975" y="2962275"/>
            <a:ext cx="466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pl-PL" altLang="en-US" sz="1800" i="1">
                <a:solidFill>
                  <a:srgbClr val="FFFFFF"/>
                </a:solidFill>
                <a:latin typeface="Arial" panose="020B0604020202020204" pitchFamily="34" charset="0"/>
              </a:rPr>
              <a:t>I</a:t>
            </a:r>
            <a:r>
              <a:rPr lang="pl-PL" altLang="en-US" sz="1800" i="1" baseline="-25000">
                <a:solidFill>
                  <a:srgbClr val="FFFFFF"/>
                </a:solidFill>
                <a:latin typeface="Arial" panose="020B0604020202020204" pitchFamily="34" charset="0"/>
              </a:rPr>
              <a:t>y</a:t>
            </a:r>
            <a:r>
              <a:rPr lang="pl-PL" altLang="en-US" sz="1800" i="1" baseline="30000">
                <a:solidFill>
                  <a:srgbClr val="FFFFFF"/>
                </a:solidFill>
                <a:latin typeface="Arial" panose="020B0604020202020204" pitchFamily="34" charset="0"/>
              </a:rPr>
              <a:t>2</a:t>
            </a:r>
            <a:endParaRPr lang="en-US" altLang="en-US" sz="1800" i="1" baseline="300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8212" name="Text Box 22"/>
          <p:cNvSpPr txBox="1">
            <a:spLocks noChangeArrowheads="1"/>
          </p:cNvSpPr>
          <p:nvPr/>
        </p:nvSpPr>
        <p:spPr bwMode="auto">
          <a:xfrm>
            <a:off x="8318500" y="2962275"/>
            <a:ext cx="5381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pl-PL" altLang="en-US" sz="1800" i="1">
                <a:solidFill>
                  <a:srgbClr val="FFFFFF"/>
                </a:solidFill>
                <a:latin typeface="Arial" panose="020B0604020202020204" pitchFamily="34" charset="0"/>
              </a:rPr>
              <a:t>I</a:t>
            </a:r>
            <a:r>
              <a:rPr lang="pl-PL" altLang="en-US" sz="1800" i="1" baseline="-25000">
                <a:solidFill>
                  <a:srgbClr val="FFFFFF"/>
                </a:solidFill>
                <a:latin typeface="Arial" panose="020B0604020202020204" pitchFamily="34" charset="0"/>
              </a:rPr>
              <a:t>x</a:t>
            </a:r>
            <a:r>
              <a:rPr lang="pl-PL" altLang="en-US" sz="1800" i="1">
                <a:solidFill>
                  <a:srgbClr val="FFFFFF"/>
                </a:solidFill>
                <a:latin typeface="Arial" panose="020B0604020202020204" pitchFamily="34" charset="0"/>
              </a:rPr>
              <a:t>I</a:t>
            </a:r>
            <a:r>
              <a:rPr lang="pl-PL" altLang="en-US" sz="1800" i="1" baseline="-25000">
                <a:solidFill>
                  <a:srgbClr val="FFFFFF"/>
                </a:solidFill>
                <a:latin typeface="Arial" panose="020B0604020202020204" pitchFamily="34" charset="0"/>
              </a:rPr>
              <a:t>y</a:t>
            </a:r>
            <a:endParaRPr lang="en-US" altLang="en-US" sz="1800" i="1" baseline="-2500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8213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3933825"/>
            <a:ext cx="1182687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8214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588" y="3933825"/>
            <a:ext cx="1182687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8215" name="Picture 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775" y="3933825"/>
            <a:ext cx="1182688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8216" name="Text Box 23"/>
          <p:cNvSpPr txBox="1">
            <a:spLocks noChangeArrowheads="1"/>
          </p:cNvSpPr>
          <p:nvPr/>
        </p:nvSpPr>
        <p:spPr bwMode="auto">
          <a:xfrm>
            <a:off x="5638800" y="3962400"/>
            <a:ext cx="9223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pl-PL" altLang="en-US" sz="1800" i="1">
                <a:solidFill>
                  <a:srgbClr val="FFFFFF"/>
                </a:solidFill>
                <a:latin typeface="Arial" panose="020B0604020202020204" pitchFamily="34" charset="0"/>
              </a:rPr>
              <a:t>g(I</a:t>
            </a:r>
            <a:r>
              <a:rPr lang="pl-PL" altLang="en-US" sz="1800" i="1" baseline="-25000">
                <a:solidFill>
                  <a:srgbClr val="FFFFFF"/>
                </a:solidFill>
                <a:latin typeface="Arial" panose="020B0604020202020204" pitchFamily="34" charset="0"/>
              </a:rPr>
              <a:t>x</a:t>
            </a:r>
            <a:r>
              <a:rPr lang="pl-PL" altLang="en-US" sz="1800" i="1" baseline="30000">
                <a:solidFill>
                  <a:srgbClr val="FFFFFF"/>
                </a:solidFill>
                <a:latin typeface="Arial" panose="020B0604020202020204" pitchFamily="34" charset="0"/>
              </a:rPr>
              <a:t>2</a:t>
            </a:r>
            <a:r>
              <a:rPr lang="pl-PL" altLang="en-US" sz="1800" i="1">
                <a:solidFill>
                  <a:srgbClr val="FFFFFF"/>
                </a:solidFill>
                <a:latin typeface="Arial" panose="020B0604020202020204" pitchFamily="34" charset="0"/>
              </a:rPr>
              <a:t>)</a:t>
            </a:r>
            <a:endParaRPr lang="en-US" altLang="en-US" sz="1800" i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8217" name="Text Box 24"/>
          <p:cNvSpPr txBox="1">
            <a:spLocks noChangeArrowheads="1"/>
          </p:cNvSpPr>
          <p:nvPr/>
        </p:nvSpPr>
        <p:spPr bwMode="auto">
          <a:xfrm>
            <a:off x="6858000" y="3962400"/>
            <a:ext cx="9255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pl-PL" altLang="en-US" sz="1800" i="1">
                <a:solidFill>
                  <a:srgbClr val="FFFFFF"/>
                </a:solidFill>
                <a:latin typeface="Arial" panose="020B0604020202020204" pitchFamily="34" charset="0"/>
              </a:rPr>
              <a:t>g(I</a:t>
            </a:r>
            <a:r>
              <a:rPr lang="pl-PL" altLang="en-US" sz="1800" i="1" baseline="-25000">
                <a:solidFill>
                  <a:srgbClr val="FFFFFF"/>
                </a:solidFill>
                <a:latin typeface="Arial" panose="020B0604020202020204" pitchFamily="34" charset="0"/>
              </a:rPr>
              <a:t>y</a:t>
            </a:r>
            <a:r>
              <a:rPr lang="pl-PL" altLang="en-US" sz="1800" i="1" baseline="30000">
                <a:solidFill>
                  <a:srgbClr val="FFFFFF"/>
                </a:solidFill>
                <a:latin typeface="Arial" panose="020B0604020202020204" pitchFamily="34" charset="0"/>
              </a:rPr>
              <a:t>2</a:t>
            </a:r>
            <a:r>
              <a:rPr lang="pl-PL" altLang="en-US" sz="1800" i="1">
                <a:solidFill>
                  <a:srgbClr val="FFFFFF"/>
                </a:solidFill>
                <a:latin typeface="Arial" panose="020B0604020202020204" pitchFamily="34" charset="0"/>
              </a:rPr>
              <a:t>)</a:t>
            </a:r>
            <a:endParaRPr lang="en-US" altLang="en-US" sz="1800" i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8218" name="Text Box 25"/>
          <p:cNvSpPr txBox="1">
            <a:spLocks noChangeArrowheads="1"/>
          </p:cNvSpPr>
          <p:nvPr/>
        </p:nvSpPr>
        <p:spPr bwMode="auto">
          <a:xfrm>
            <a:off x="8035925" y="3886200"/>
            <a:ext cx="9255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pl-PL" altLang="en-US" sz="1800" i="1">
                <a:solidFill>
                  <a:srgbClr val="FFFFFF"/>
                </a:solidFill>
                <a:latin typeface="Arial" panose="020B0604020202020204" pitchFamily="34" charset="0"/>
              </a:rPr>
              <a:t>g(I</a:t>
            </a:r>
            <a:r>
              <a:rPr lang="pl-PL" altLang="en-US" sz="1800" i="1" baseline="-25000">
                <a:solidFill>
                  <a:srgbClr val="FFFFFF"/>
                </a:solidFill>
                <a:latin typeface="Arial" panose="020B0604020202020204" pitchFamily="34" charset="0"/>
              </a:rPr>
              <a:t>x</a:t>
            </a:r>
            <a:r>
              <a:rPr lang="pl-PL" altLang="en-US" sz="1800" i="1">
                <a:solidFill>
                  <a:srgbClr val="FFFFFF"/>
                </a:solidFill>
                <a:latin typeface="Arial" panose="020B0604020202020204" pitchFamily="34" charset="0"/>
              </a:rPr>
              <a:t>I</a:t>
            </a:r>
            <a:r>
              <a:rPr lang="pl-PL" altLang="en-US" sz="1800" i="1" baseline="-25000">
                <a:solidFill>
                  <a:srgbClr val="FFFFFF"/>
                </a:solidFill>
                <a:latin typeface="Arial" panose="020B0604020202020204" pitchFamily="34" charset="0"/>
              </a:rPr>
              <a:t>y</a:t>
            </a:r>
            <a:r>
              <a:rPr lang="pl-PL" altLang="en-US" sz="1800" i="1">
                <a:solidFill>
                  <a:srgbClr val="FFFFFF"/>
                </a:solidFill>
                <a:latin typeface="Arial" panose="020B0604020202020204" pitchFamily="34" charset="0"/>
              </a:rPr>
              <a:t>)</a:t>
            </a:r>
            <a:endParaRPr lang="en-US" altLang="en-US" sz="1800" i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8219" name="Picture 2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300" y="4868863"/>
            <a:ext cx="2447925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graphicFrame>
        <p:nvGraphicFramePr>
          <p:cNvPr id="8195" name="Object 3"/>
          <p:cNvGraphicFramePr>
            <a:graphicFrameLocks noChangeAspect="1"/>
          </p:cNvGraphicFramePr>
          <p:nvPr/>
        </p:nvGraphicFramePr>
        <p:xfrm>
          <a:off x="661988" y="5694363"/>
          <a:ext cx="5129212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04" name="Equation" r:id="rId16" imgW="2679700" imgH="254000" progId="Equation.3">
                  <p:embed/>
                </p:oleObj>
              </mc:Choice>
              <mc:Fallback>
                <p:oleObj name="Equation" r:id="rId16" imgW="2679700" imgH="2540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988" y="5694363"/>
                        <a:ext cx="5129212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4"/>
          <p:cNvGraphicFramePr>
            <a:graphicFrameLocks noChangeAspect="1"/>
          </p:cNvGraphicFramePr>
          <p:nvPr/>
        </p:nvGraphicFramePr>
        <p:xfrm>
          <a:off x="687388" y="5191125"/>
          <a:ext cx="5287962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05" name="Equation" r:id="rId18" imgW="2806700" imgH="228600" progId="Equation.3">
                  <p:embed/>
                </p:oleObj>
              </mc:Choice>
              <mc:Fallback>
                <p:oleObj name="Equation" r:id="rId18" imgW="280670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388" y="5191125"/>
                        <a:ext cx="5287962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20" name="Text Box 30"/>
          <p:cNvSpPr txBox="1">
            <a:spLocks noChangeArrowheads="1"/>
          </p:cNvSpPr>
          <p:nvPr/>
        </p:nvSpPr>
        <p:spPr bwMode="auto">
          <a:xfrm>
            <a:off x="539750" y="4800600"/>
            <a:ext cx="563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pl-PL" altLang="en-US" sz="1800">
                <a:solidFill>
                  <a:srgbClr val="000000"/>
                </a:solidFill>
                <a:latin typeface="Arial" panose="020B0604020202020204" pitchFamily="34" charset="0"/>
              </a:rPr>
              <a:t>4. Cornerness function </a:t>
            </a: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– </a:t>
            </a:r>
            <a:r>
              <a:rPr lang="pl-PL" altLang="en-US" sz="1800">
                <a:solidFill>
                  <a:srgbClr val="000000"/>
                </a:solidFill>
                <a:latin typeface="Arial" panose="020B0604020202020204" pitchFamily="34" charset="0"/>
              </a:rPr>
              <a:t>both eigenvalues are strong</a:t>
            </a:r>
            <a:endParaRPr lang="en-US" altLang="en-US" sz="1800" i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221" name="Text Box 31"/>
          <p:cNvSpPr txBox="1">
            <a:spLocks noChangeArrowheads="1"/>
          </p:cNvSpPr>
          <p:nvPr/>
        </p:nvSpPr>
        <p:spPr bwMode="auto">
          <a:xfrm>
            <a:off x="8218488" y="6400800"/>
            <a:ext cx="9255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pl-PL" altLang="en-US" sz="1800" i="1">
                <a:solidFill>
                  <a:srgbClr val="FFFFFF"/>
                </a:solidFill>
                <a:latin typeface="Arial" panose="020B0604020202020204" pitchFamily="34" charset="0"/>
              </a:rPr>
              <a:t>har</a:t>
            </a:r>
            <a:endParaRPr lang="en-US" altLang="en-US" sz="1800" i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8222" name="Text Box 32"/>
          <p:cNvSpPr txBox="1">
            <a:spLocks noChangeArrowheads="1"/>
          </p:cNvSpPr>
          <p:nvPr/>
        </p:nvSpPr>
        <p:spPr bwMode="auto">
          <a:xfrm>
            <a:off x="539750" y="6342063"/>
            <a:ext cx="46799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pl-PL" altLang="en-US" sz="1800">
                <a:solidFill>
                  <a:srgbClr val="000000"/>
                </a:solidFill>
                <a:latin typeface="Arial" panose="020B0604020202020204" pitchFamily="34" charset="0"/>
              </a:rPr>
              <a:t>5. Non-maxima suppression</a:t>
            </a:r>
            <a:endParaRPr lang="en-US" altLang="en-US" sz="1800" i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8197" name="Object 5"/>
          <p:cNvGraphicFramePr>
            <a:graphicFrameLocks noChangeAspect="1"/>
          </p:cNvGraphicFramePr>
          <p:nvPr/>
        </p:nvGraphicFramePr>
        <p:xfrm>
          <a:off x="657225" y="3505200"/>
          <a:ext cx="1476375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06" name="Equation" r:id="rId20" imgW="1066800" imgH="457200" progId="Equation.DSMT4">
                  <p:embed/>
                </p:oleObj>
              </mc:Choice>
              <mc:Fallback>
                <p:oleObj name="Equation" r:id="rId20" imgW="1066800" imgH="4572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225" y="3505200"/>
                        <a:ext cx="1476375" cy="631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67D967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486275" y="2592388"/>
            <a:ext cx="20177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</a:rPr>
              <a:t>(optionally, blur first)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3" grpId="0"/>
      <p:bldP spid="8204" grpId="0"/>
      <p:bldP spid="8205" grpId="0"/>
      <p:bldP spid="8210" grpId="0"/>
      <p:bldP spid="8211" grpId="0"/>
      <p:bldP spid="8212" grpId="0"/>
      <p:bldP spid="8216" grpId="0"/>
      <p:bldP spid="8217" grpId="0"/>
      <p:bldP spid="8218" grpId="0"/>
      <p:bldP spid="8220" grpId="0"/>
      <p:bldP spid="8221" grpId="0"/>
      <p:bldP spid="8222" grpId="0"/>
      <p:bldP spid="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smtClean="0"/>
              <a:t>Harris Detector: Steps</a:t>
            </a:r>
            <a:endParaRPr lang="ru-RU" altLang="en-US" sz="3200" smtClean="0"/>
          </a:p>
        </p:txBody>
      </p:sp>
      <p:pic>
        <p:nvPicPr>
          <p:cNvPr id="218115" name="Picture 3" descr="cows_step0"/>
          <p:cNvPicPr>
            <a:picLocks noChangeAspect="1" noChangeArrowheads="1"/>
          </p:cNvPicPr>
          <p:nvPr/>
        </p:nvPicPr>
        <p:blipFill>
          <a:blip r:embed="rId3">
            <a:lum bright="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8153400" cy="527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smtClean="0"/>
              <a:t>Harris Detector: Steps</a:t>
            </a:r>
            <a:endParaRPr lang="ru-RU" altLang="en-US" sz="3200" smtClean="0"/>
          </a:p>
        </p:txBody>
      </p:sp>
      <p:pic>
        <p:nvPicPr>
          <p:cNvPr id="220163" name="Picture 3" descr="cows_step1_corner_respon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8153400" cy="526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0164" name="Text Box 4"/>
          <p:cNvSpPr txBox="1">
            <a:spLocks noChangeArrowheads="1"/>
          </p:cNvSpPr>
          <p:nvPr/>
        </p:nvSpPr>
        <p:spPr bwMode="auto">
          <a:xfrm>
            <a:off x="828675" y="774700"/>
            <a:ext cx="40528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>
                <a:cs typeface="Times New Roman" panose="02020603050405020304" pitchFamily="18" charset="0"/>
              </a:rPr>
              <a:t>Compute corner response </a:t>
            </a:r>
            <a:r>
              <a:rPr lang="en-US" altLang="en-US" i="1">
                <a:cs typeface="Times New Roman" panose="02020603050405020304" pitchFamily="18" charset="0"/>
              </a:rPr>
              <a:t>R</a:t>
            </a:r>
            <a:endParaRPr lang="ru-RU" altLang="en-US" i="1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smtClean="0"/>
              <a:t>Harris Detector: Steps</a:t>
            </a:r>
            <a:endParaRPr lang="ru-RU" altLang="en-US" sz="3200" smtClean="0"/>
          </a:p>
        </p:txBody>
      </p:sp>
      <p:sp>
        <p:nvSpPr>
          <p:cNvPr id="222211" name="Text Box 3"/>
          <p:cNvSpPr txBox="1">
            <a:spLocks noChangeArrowheads="1"/>
          </p:cNvSpPr>
          <p:nvPr/>
        </p:nvSpPr>
        <p:spPr bwMode="auto">
          <a:xfrm>
            <a:off x="838200" y="774700"/>
            <a:ext cx="7456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>
                <a:cs typeface="Times New Roman" panose="02020603050405020304" pitchFamily="18" charset="0"/>
              </a:rPr>
              <a:t>Find points with large corner response: </a:t>
            </a:r>
            <a:r>
              <a:rPr lang="en-US" altLang="en-US" i="1">
                <a:cs typeface="Times New Roman" panose="02020603050405020304" pitchFamily="18" charset="0"/>
              </a:rPr>
              <a:t>R&gt;</a:t>
            </a:r>
            <a:r>
              <a:rPr lang="en-US" altLang="en-US">
                <a:cs typeface="Times New Roman" panose="02020603050405020304" pitchFamily="18" charset="0"/>
              </a:rPr>
              <a:t>threshold</a:t>
            </a:r>
            <a:endParaRPr lang="ru-RU" altLang="en-US">
              <a:cs typeface="Times New Roman" panose="02020603050405020304" pitchFamily="18" charset="0"/>
            </a:endParaRPr>
          </a:p>
        </p:txBody>
      </p:sp>
      <p:pic>
        <p:nvPicPr>
          <p:cNvPr id="222212" name="Picture 4" descr="cows_step2_thres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8153400" cy="526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smtClean="0"/>
              <a:t>Harris Detector: Steps</a:t>
            </a:r>
            <a:endParaRPr lang="ru-RU" altLang="en-US" sz="3200" smtClean="0"/>
          </a:p>
        </p:txBody>
      </p:sp>
      <p:sp>
        <p:nvSpPr>
          <p:cNvPr id="224259" name="Text Box 3"/>
          <p:cNvSpPr txBox="1">
            <a:spLocks noChangeArrowheads="1"/>
          </p:cNvSpPr>
          <p:nvPr/>
        </p:nvSpPr>
        <p:spPr bwMode="auto">
          <a:xfrm>
            <a:off x="838200" y="774700"/>
            <a:ext cx="57959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>
                <a:cs typeface="Times New Roman" panose="02020603050405020304" pitchFamily="18" charset="0"/>
              </a:rPr>
              <a:t>Take only the points of local maxima of </a:t>
            </a:r>
            <a:r>
              <a:rPr lang="en-US" altLang="en-US" i="1">
                <a:cs typeface="Times New Roman" panose="02020603050405020304" pitchFamily="18" charset="0"/>
              </a:rPr>
              <a:t>R</a:t>
            </a:r>
            <a:endParaRPr lang="ru-RU" altLang="en-US" i="1">
              <a:cs typeface="Times New Roman" panose="02020603050405020304" pitchFamily="18" charset="0"/>
            </a:endParaRPr>
          </a:p>
        </p:txBody>
      </p:sp>
      <p:pic>
        <p:nvPicPr>
          <p:cNvPr id="224260" name="Picture 4" descr="cows_step3_thresh&amp;max"/>
          <p:cNvPicPr>
            <a:picLocks noChangeAspect="1" noChangeArrowheads="1"/>
          </p:cNvPicPr>
          <p:nvPr/>
        </p:nvPicPr>
        <p:blipFill>
          <a:blip r:embed="rId3">
            <a:lum bright="24000" contrast="72000"/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8153400" cy="525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01763"/>
            <a:ext cx="8534400" cy="484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2339" name="Oval 3"/>
          <p:cNvSpPr>
            <a:spLocks noChangeArrowheads="1"/>
          </p:cNvSpPr>
          <p:nvPr/>
        </p:nvSpPr>
        <p:spPr bwMode="auto">
          <a:xfrm>
            <a:off x="1905000" y="3535363"/>
            <a:ext cx="228600" cy="228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42340" name="Oval 4"/>
          <p:cNvSpPr>
            <a:spLocks noChangeArrowheads="1"/>
          </p:cNvSpPr>
          <p:nvPr/>
        </p:nvSpPr>
        <p:spPr bwMode="auto">
          <a:xfrm>
            <a:off x="6477000" y="3535363"/>
            <a:ext cx="228600" cy="228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42341" name="Oval 6"/>
          <p:cNvSpPr>
            <a:spLocks noChangeArrowheads="1"/>
          </p:cNvSpPr>
          <p:nvPr/>
        </p:nvSpPr>
        <p:spPr bwMode="auto">
          <a:xfrm>
            <a:off x="1752600" y="30480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42342" name="Oval 7"/>
          <p:cNvSpPr>
            <a:spLocks noChangeArrowheads="1"/>
          </p:cNvSpPr>
          <p:nvPr/>
        </p:nvSpPr>
        <p:spPr bwMode="auto">
          <a:xfrm>
            <a:off x="6172200" y="30480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42343" name="Oval 8"/>
          <p:cNvSpPr>
            <a:spLocks noChangeArrowheads="1"/>
          </p:cNvSpPr>
          <p:nvPr/>
        </p:nvSpPr>
        <p:spPr bwMode="auto">
          <a:xfrm>
            <a:off x="2743200" y="3048000"/>
            <a:ext cx="228600" cy="2286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42344" name="Oval 9"/>
          <p:cNvSpPr>
            <a:spLocks noChangeArrowheads="1"/>
          </p:cNvSpPr>
          <p:nvPr/>
        </p:nvSpPr>
        <p:spPr bwMode="auto">
          <a:xfrm>
            <a:off x="7315200" y="3048000"/>
            <a:ext cx="228600" cy="2286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42345" name="Oval 10"/>
          <p:cNvSpPr>
            <a:spLocks noChangeArrowheads="1"/>
          </p:cNvSpPr>
          <p:nvPr/>
        </p:nvSpPr>
        <p:spPr bwMode="auto">
          <a:xfrm>
            <a:off x="2362200" y="3962400"/>
            <a:ext cx="228600" cy="2286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42346" name="Oval 11"/>
          <p:cNvSpPr>
            <a:spLocks noChangeArrowheads="1"/>
          </p:cNvSpPr>
          <p:nvPr/>
        </p:nvSpPr>
        <p:spPr bwMode="auto">
          <a:xfrm>
            <a:off x="6934200" y="3962400"/>
            <a:ext cx="228600" cy="2286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42347" name="Oval 12"/>
          <p:cNvSpPr>
            <a:spLocks noChangeArrowheads="1"/>
          </p:cNvSpPr>
          <p:nvPr/>
        </p:nvSpPr>
        <p:spPr bwMode="auto">
          <a:xfrm>
            <a:off x="1371600" y="5638800"/>
            <a:ext cx="228600" cy="2286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42348" name="Oval 13"/>
          <p:cNvSpPr>
            <a:spLocks noChangeArrowheads="1"/>
          </p:cNvSpPr>
          <p:nvPr/>
        </p:nvSpPr>
        <p:spPr bwMode="auto">
          <a:xfrm>
            <a:off x="5715000" y="5638800"/>
            <a:ext cx="228600" cy="2286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42349" name="Oval 14"/>
          <p:cNvSpPr>
            <a:spLocks noChangeArrowheads="1"/>
          </p:cNvSpPr>
          <p:nvPr/>
        </p:nvSpPr>
        <p:spPr bwMode="auto">
          <a:xfrm>
            <a:off x="3429000" y="2286000"/>
            <a:ext cx="228600" cy="228600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42350" name="Oval 15"/>
          <p:cNvSpPr>
            <a:spLocks noChangeArrowheads="1"/>
          </p:cNvSpPr>
          <p:nvPr/>
        </p:nvSpPr>
        <p:spPr bwMode="auto">
          <a:xfrm>
            <a:off x="7772400" y="2286000"/>
            <a:ext cx="228600" cy="228600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42351" name="Oval 16"/>
          <p:cNvSpPr>
            <a:spLocks noChangeArrowheads="1"/>
          </p:cNvSpPr>
          <p:nvPr/>
        </p:nvSpPr>
        <p:spPr bwMode="auto">
          <a:xfrm>
            <a:off x="3962400" y="5715000"/>
            <a:ext cx="228600" cy="2286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42352" name="Oval 17"/>
          <p:cNvSpPr>
            <a:spLocks noChangeArrowheads="1"/>
          </p:cNvSpPr>
          <p:nvPr/>
        </p:nvSpPr>
        <p:spPr bwMode="auto">
          <a:xfrm>
            <a:off x="8534400" y="5715000"/>
            <a:ext cx="228600" cy="2286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42353" name="Oval 18"/>
          <p:cNvSpPr>
            <a:spLocks noChangeArrowheads="1"/>
          </p:cNvSpPr>
          <p:nvPr/>
        </p:nvSpPr>
        <p:spPr bwMode="auto">
          <a:xfrm>
            <a:off x="1143000" y="2286000"/>
            <a:ext cx="228600" cy="228600"/>
          </a:xfrm>
          <a:prstGeom prst="ellipse">
            <a:avLst/>
          </a:prstGeom>
          <a:solidFill>
            <a:srgbClr val="9933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42354" name="Oval 19"/>
          <p:cNvSpPr>
            <a:spLocks noChangeArrowheads="1"/>
          </p:cNvSpPr>
          <p:nvPr/>
        </p:nvSpPr>
        <p:spPr bwMode="auto">
          <a:xfrm>
            <a:off x="5410200" y="2362200"/>
            <a:ext cx="228600" cy="228600"/>
          </a:xfrm>
          <a:prstGeom prst="ellipse">
            <a:avLst/>
          </a:prstGeom>
          <a:solidFill>
            <a:srgbClr val="9933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42355" name="Line 20"/>
          <p:cNvSpPr>
            <a:spLocks noChangeShapeType="1"/>
          </p:cNvSpPr>
          <p:nvPr/>
        </p:nvSpPr>
        <p:spPr bwMode="auto">
          <a:xfrm>
            <a:off x="762000" y="2209800"/>
            <a:ext cx="3581400" cy="83820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356" name="Line 21"/>
          <p:cNvSpPr>
            <a:spLocks noChangeShapeType="1"/>
          </p:cNvSpPr>
          <p:nvPr/>
        </p:nvSpPr>
        <p:spPr bwMode="auto">
          <a:xfrm>
            <a:off x="533400" y="2895600"/>
            <a:ext cx="3276600" cy="76200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357" name="Line 22"/>
          <p:cNvSpPr>
            <a:spLocks noChangeShapeType="1"/>
          </p:cNvSpPr>
          <p:nvPr/>
        </p:nvSpPr>
        <p:spPr bwMode="auto">
          <a:xfrm>
            <a:off x="762000" y="3733800"/>
            <a:ext cx="2971800" cy="60960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358" name="Line 23"/>
          <p:cNvSpPr>
            <a:spLocks noChangeShapeType="1"/>
          </p:cNvSpPr>
          <p:nvPr/>
        </p:nvSpPr>
        <p:spPr bwMode="auto">
          <a:xfrm flipV="1">
            <a:off x="5562600" y="2590800"/>
            <a:ext cx="2895600" cy="68580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359" name="Line 24"/>
          <p:cNvSpPr>
            <a:spLocks noChangeShapeType="1"/>
          </p:cNvSpPr>
          <p:nvPr/>
        </p:nvSpPr>
        <p:spPr bwMode="auto">
          <a:xfrm flipV="1">
            <a:off x="5562600" y="3200400"/>
            <a:ext cx="2895600" cy="60960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360" name="Line 25"/>
          <p:cNvSpPr>
            <a:spLocks noChangeShapeType="1"/>
          </p:cNvSpPr>
          <p:nvPr/>
        </p:nvSpPr>
        <p:spPr bwMode="auto">
          <a:xfrm flipV="1">
            <a:off x="5791200" y="3886200"/>
            <a:ext cx="2743200" cy="38100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361" name="Title 25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r>
              <a:rPr lang="en-US" altLang="en-US" smtClean="0"/>
              <a:t>Example: estimating “fundamental matrix” that corresponds two views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867525" y="6550025"/>
            <a:ext cx="227647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Slide from Silvio Savarese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smtClean="0"/>
              <a:t>Harris Detector: Steps</a:t>
            </a:r>
            <a:endParaRPr lang="ru-RU" altLang="en-US" sz="3200" smtClean="0"/>
          </a:p>
        </p:txBody>
      </p:sp>
      <p:pic>
        <p:nvPicPr>
          <p:cNvPr id="226307" name="Picture 3" descr="cows_step4_harris"/>
          <p:cNvPicPr>
            <a:picLocks noChangeAspect="1" noChangeArrowheads="1"/>
          </p:cNvPicPr>
          <p:nvPr/>
        </p:nvPicPr>
        <p:blipFill>
          <a:blip r:embed="rId3">
            <a:lum bright="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8153400" cy="527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Invariance and covariance</a:t>
            </a:r>
          </a:p>
        </p:txBody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8915400" cy="54102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altLang="en-US" sz="2400" smtClean="0"/>
              <a:t>We want corner locations to be </a:t>
            </a:r>
            <a:r>
              <a:rPr lang="en-US" altLang="en-US" sz="2400" i="1" smtClean="0"/>
              <a:t>invariant</a:t>
            </a:r>
            <a:r>
              <a:rPr lang="en-US" altLang="en-US" sz="2400" smtClean="0"/>
              <a:t> to photometric transformations and </a:t>
            </a:r>
            <a:r>
              <a:rPr lang="en-US" altLang="en-US" sz="2400" i="1" smtClean="0"/>
              <a:t>covariant</a:t>
            </a:r>
            <a:r>
              <a:rPr lang="en-US" altLang="en-US" sz="2400" smtClean="0"/>
              <a:t> to geometric transformations</a:t>
            </a:r>
          </a:p>
          <a:p>
            <a:pPr lvl="1"/>
            <a:r>
              <a:rPr lang="en-US" altLang="en-US" b="1" smtClean="0"/>
              <a:t>Invariance:</a:t>
            </a:r>
            <a:r>
              <a:rPr lang="en-US" altLang="en-US" smtClean="0"/>
              <a:t> image is transformed and corner locations do not change</a:t>
            </a:r>
          </a:p>
          <a:p>
            <a:pPr lvl="1"/>
            <a:r>
              <a:rPr lang="en-US" altLang="en-US" b="1" smtClean="0"/>
              <a:t>Covariance: </a:t>
            </a:r>
            <a:r>
              <a:rPr lang="en-US" altLang="en-US" smtClean="0"/>
              <a:t>if we have two transformed versions of the same image, features should be detected in corresponding locations</a:t>
            </a:r>
          </a:p>
        </p:txBody>
      </p:sp>
      <p:pic>
        <p:nvPicPr>
          <p:cNvPr id="228356" name="Picture 3" descr="cows_step4_harris"/>
          <p:cNvPicPr>
            <a:picLocks noChangeAspect="1" noChangeArrowheads="1"/>
          </p:cNvPicPr>
          <p:nvPr/>
        </p:nvPicPr>
        <p:blipFill>
          <a:blip r:embed="rId3">
            <a:lum bright="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051175"/>
            <a:ext cx="5715000" cy="370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Affine intensity change</a:t>
            </a:r>
            <a:endParaRPr lang="ru-RU" altLang="en-US" smtClean="0"/>
          </a:p>
        </p:txBody>
      </p:sp>
      <p:sp>
        <p:nvSpPr>
          <p:cNvPr id="1210372" name="Text Box 4"/>
          <p:cNvSpPr txBox="1">
            <a:spLocks noChangeArrowheads="1"/>
          </p:cNvSpPr>
          <p:nvPr/>
        </p:nvSpPr>
        <p:spPr bwMode="auto">
          <a:xfrm>
            <a:off x="1447800" y="1997075"/>
            <a:ext cx="5562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400">
                <a:cs typeface="Times New Roman" panose="02020603050405020304" pitchFamily="18" charset="0"/>
              </a:rPr>
              <a:t>Only derivatives are used =&gt; invariance to intensity shift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 </a:t>
            </a:r>
            <a:r>
              <a:rPr lang="en-US" altLang="en-US" sz="2400" i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r>
              <a:rPr lang="he-IL" altLang="en-US" sz="2400" i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+</a:t>
            </a:r>
            <a:r>
              <a:rPr lang="he-IL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400" i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b</a:t>
            </a:r>
            <a:endParaRPr lang="ru-RU" altLang="en-US" sz="24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20675" y="2962275"/>
            <a:ext cx="8289925" cy="2819400"/>
            <a:chOff x="106" y="2378"/>
            <a:chExt cx="5222" cy="1776"/>
          </a:xfrm>
        </p:grpSpPr>
        <p:sp>
          <p:nvSpPr>
            <p:cNvPr id="230410" name="Text Box 6"/>
            <p:cNvSpPr txBox="1">
              <a:spLocks noChangeArrowheads="1"/>
            </p:cNvSpPr>
            <p:nvPr/>
          </p:nvSpPr>
          <p:spPr bwMode="auto">
            <a:xfrm>
              <a:off x="816" y="2378"/>
              <a:ext cx="326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Char char="•"/>
              </a:pPr>
              <a:r>
                <a: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he-IL" alt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>
                  <a:cs typeface="Times New Roman" panose="02020603050405020304" pitchFamily="18" charset="0"/>
                </a:rPr>
                <a:t>Intensity scaling:</a:t>
              </a:r>
              <a:r>
                <a: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I </a:t>
              </a:r>
              <a:r>
                <a: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 </a:t>
              </a:r>
              <a:r>
                <a:rPr lang="en-US" altLang="en-US" sz="2400" i="1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a</a:t>
              </a:r>
              <a:r>
                <a:rPr lang="he-IL" altLang="en-US" sz="2400" i="1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altLang="en-US" sz="2400" i="1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I</a:t>
              </a:r>
              <a:endParaRPr lang="ru-RU" altLang="en-US" sz="2400" i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0411" name="Freeform 7"/>
            <p:cNvSpPr>
              <a:spLocks/>
            </p:cNvSpPr>
            <p:nvPr/>
          </p:nvSpPr>
          <p:spPr bwMode="auto">
            <a:xfrm>
              <a:off x="912" y="2992"/>
              <a:ext cx="1584" cy="752"/>
            </a:xfrm>
            <a:custGeom>
              <a:avLst/>
              <a:gdLst>
                <a:gd name="T0" fmla="*/ 0 w 1584"/>
                <a:gd name="T1" fmla="*/ 752 h 752"/>
                <a:gd name="T2" fmla="*/ 144 w 1584"/>
                <a:gd name="T3" fmla="*/ 224 h 752"/>
                <a:gd name="T4" fmla="*/ 384 w 1584"/>
                <a:gd name="T5" fmla="*/ 416 h 752"/>
                <a:gd name="T6" fmla="*/ 528 w 1584"/>
                <a:gd name="T7" fmla="*/ 32 h 752"/>
                <a:gd name="T8" fmla="*/ 768 w 1584"/>
                <a:gd name="T9" fmla="*/ 608 h 752"/>
                <a:gd name="T10" fmla="*/ 912 w 1584"/>
                <a:gd name="T11" fmla="*/ 464 h 752"/>
                <a:gd name="T12" fmla="*/ 1104 w 1584"/>
                <a:gd name="T13" fmla="*/ 656 h 752"/>
                <a:gd name="T14" fmla="*/ 1248 w 1584"/>
                <a:gd name="T15" fmla="*/ 272 h 752"/>
                <a:gd name="T16" fmla="*/ 1584 w 1584"/>
                <a:gd name="T17" fmla="*/ 656 h 7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84"/>
                <a:gd name="T28" fmla="*/ 0 h 752"/>
                <a:gd name="T29" fmla="*/ 1584 w 1584"/>
                <a:gd name="T30" fmla="*/ 752 h 7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84" h="752">
                  <a:moveTo>
                    <a:pt x="0" y="752"/>
                  </a:moveTo>
                  <a:cubicBezTo>
                    <a:pt x="40" y="516"/>
                    <a:pt x="80" y="280"/>
                    <a:pt x="144" y="224"/>
                  </a:cubicBezTo>
                  <a:cubicBezTo>
                    <a:pt x="208" y="168"/>
                    <a:pt x="320" y="448"/>
                    <a:pt x="384" y="416"/>
                  </a:cubicBezTo>
                  <a:cubicBezTo>
                    <a:pt x="448" y="384"/>
                    <a:pt x="464" y="0"/>
                    <a:pt x="528" y="32"/>
                  </a:cubicBezTo>
                  <a:cubicBezTo>
                    <a:pt x="592" y="64"/>
                    <a:pt x="704" y="536"/>
                    <a:pt x="768" y="608"/>
                  </a:cubicBezTo>
                  <a:cubicBezTo>
                    <a:pt x="832" y="680"/>
                    <a:pt x="856" y="456"/>
                    <a:pt x="912" y="464"/>
                  </a:cubicBezTo>
                  <a:cubicBezTo>
                    <a:pt x="968" y="472"/>
                    <a:pt x="1048" y="688"/>
                    <a:pt x="1104" y="656"/>
                  </a:cubicBezTo>
                  <a:cubicBezTo>
                    <a:pt x="1160" y="624"/>
                    <a:pt x="1168" y="272"/>
                    <a:pt x="1248" y="272"/>
                  </a:cubicBezTo>
                  <a:cubicBezTo>
                    <a:pt x="1328" y="272"/>
                    <a:pt x="1456" y="464"/>
                    <a:pt x="1584" y="65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412" name="Freeform 8"/>
            <p:cNvSpPr>
              <a:spLocks/>
            </p:cNvSpPr>
            <p:nvPr/>
          </p:nvSpPr>
          <p:spPr bwMode="auto">
            <a:xfrm>
              <a:off x="3444" y="2496"/>
              <a:ext cx="1584" cy="1232"/>
            </a:xfrm>
            <a:custGeom>
              <a:avLst/>
              <a:gdLst>
                <a:gd name="T0" fmla="*/ 0 w 1584"/>
                <a:gd name="T1" fmla="*/ 281084 h 752"/>
                <a:gd name="T2" fmla="*/ 144 w 1584"/>
                <a:gd name="T3" fmla="*/ 83758 h 752"/>
                <a:gd name="T4" fmla="*/ 384 w 1584"/>
                <a:gd name="T5" fmla="*/ 155592 h 752"/>
                <a:gd name="T6" fmla="*/ 528 w 1584"/>
                <a:gd name="T7" fmla="*/ 11850 h 752"/>
                <a:gd name="T8" fmla="*/ 768 w 1584"/>
                <a:gd name="T9" fmla="*/ 227350 h 752"/>
                <a:gd name="T10" fmla="*/ 912 w 1584"/>
                <a:gd name="T11" fmla="*/ 173443 h 752"/>
                <a:gd name="T12" fmla="*/ 1104 w 1584"/>
                <a:gd name="T13" fmla="*/ 245274 h 752"/>
                <a:gd name="T14" fmla="*/ 1248 w 1584"/>
                <a:gd name="T15" fmla="*/ 101881 h 752"/>
                <a:gd name="T16" fmla="*/ 1584 w 1584"/>
                <a:gd name="T17" fmla="*/ 245274 h 7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84"/>
                <a:gd name="T28" fmla="*/ 0 h 752"/>
                <a:gd name="T29" fmla="*/ 1584 w 1584"/>
                <a:gd name="T30" fmla="*/ 752 h 7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84" h="752">
                  <a:moveTo>
                    <a:pt x="0" y="752"/>
                  </a:moveTo>
                  <a:cubicBezTo>
                    <a:pt x="40" y="516"/>
                    <a:pt x="80" y="280"/>
                    <a:pt x="144" y="224"/>
                  </a:cubicBezTo>
                  <a:cubicBezTo>
                    <a:pt x="208" y="168"/>
                    <a:pt x="320" y="448"/>
                    <a:pt x="384" y="416"/>
                  </a:cubicBezTo>
                  <a:cubicBezTo>
                    <a:pt x="448" y="384"/>
                    <a:pt x="464" y="0"/>
                    <a:pt x="528" y="32"/>
                  </a:cubicBezTo>
                  <a:cubicBezTo>
                    <a:pt x="592" y="64"/>
                    <a:pt x="704" y="536"/>
                    <a:pt x="768" y="608"/>
                  </a:cubicBezTo>
                  <a:cubicBezTo>
                    <a:pt x="832" y="680"/>
                    <a:pt x="856" y="456"/>
                    <a:pt x="912" y="464"/>
                  </a:cubicBezTo>
                  <a:cubicBezTo>
                    <a:pt x="968" y="472"/>
                    <a:pt x="1048" y="688"/>
                    <a:pt x="1104" y="656"/>
                  </a:cubicBezTo>
                  <a:cubicBezTo>
                    <a:pt x="1160" y="624"/>
                    <a:pt x="1168" y="272"/>
                    <a:pt x="1248" y="272"/>
                  </a:cubicBezTo>
                  <a:cubicBezTo>
                    <a:pt x="1328" y="272"/>
                    <a:pt x="1456" y="464"/>
                    <a:pt x="1584" y="65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30413" name="Group 9"/>
            <p:cNvGrpSpPr>
              <a:grpSpLocks/>
            </p:cNvGrpSpPr>
            <p:nvPr/>
          </p:nvGrpSpPr>
          <p:grpSpPr bwMode="auto">
            <a:xfrm>
              <a:off x="583" y="2880"/>
              <a:ext cx="2220" cy="1274"/>
              <a:chOff x="583" y="2880"/>
              <a:chExt cx="2220" cy="1274"/>
            </a:xfrm>
          </p:grpSpPr>
          <p:grpSp>
            <p:nvGrpSpPr>
              <p:cNvPr id="230429" name="Group 10"/>
              <p:cNvGrpSpPr>
                <a:grpSpLocks/>
              </p:cNvGrpSpPr>
              <p:nvPr/>
            </p:nvGrpSpPr>
            <p:grpSpPr bwMode="auto">
              <a:xfrm>
                <a:off x="583" y="2880"/>
                <a:ext cx="2220" cy="1274"/>
                <a:chOff x="583" y="2880"/>
                <a:chExt cx="2220" cy="1274"/>
              </a:xfrm>
            </p:grpSpPr>
            <p:sp>
              <p:nvSpPr>
                <p:cNvPr id="230431" name="Line 11"/>
                <p:cNvSpPr>
                  <a:spLocks noChangeShapeType="1"/>
                </p:cNvSpPr>
                <p:nvPr/>
              </p:nvSpPr>
              <p:spPr bwMode="auto">
                <a:xfrm>
                  <a:off x="816" y="3888"/>
                  <a:ext cx="192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0432" name="Line 12"/>
                <p:cNvSpPr>
                  <a:spLocks noChangeShapeType="1"/>
                </p:cNvSpPr>
                <p:nvPr/>
              </p:nvSpPr>
              <p:spPr bwMode="auto">
                <a:xfrm flipV="1">
                  <a:off x="816" y="2976"/>
                  <a:ext cx="0" cy="91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0433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583" y="2880"/>
                  <a:ext cx="233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–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»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</a:pPr>
                  <a:r>
                    <a:rPr lang="en-US" altLang="en-US" sz="2400" i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R</a:t>
                  </a:r>
                  <a:endParaRPr lang="ru-RU" altLang="en-US" sz="2400" i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30434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1344" y="3866"/>
                  <a:ext cx="1459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–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»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</a:pPr>
                  <a:r>
                    <a:rPr lang="en-US" altLang="en-US" sz="2400" i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</a:t>
                  </a:r>
                  <a:r>
                    <a:rPr lang="en-US" altLang="en-US" sz="24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20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(image coordinate)</a:t>
                  </a:r>
                  <a:endParaRPr lang="ru-RU" altLang="en-US" sz="2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230430" name="Rectangle 15"/>
              <p:cNvSpPr>
                <a:spLocks noChangeArrowheads="1"/>
              </p:cNvSpPr>
              <p:nvPr/>
            </p:nvSpPr>
            <p:spPr bwMode="auto">
              <a:xfrm>
                <a:off x="816" y="3312"/>
                <a:ext cx="1824" cy="576"/>
              </a:xfrm>
              <a:prstGeom prst="rect">
                <a:avLst/>
              </a:prstGeom>
              <a:solidFill>
                <a:srgbClr val="C0C0C0">
                  <a:alpha val="50195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en-US" altLang="en-US"/>
              </a:p>
            </p:txBody>
          </p:sp>
        </p:grpSp>
        <p:sp>
          <p:nvSpPr>
            <p:cNvPr id="230414" name="Text Box 16"/>
            <p:cNvSpPr txBox="1">
              <a:spLocks noChangeArrowheads="1"/>
            </p:cNvSpPr>
            <p:nvPr/>
          </p:nvSpPr>
          <p:spPr bwMode="auto">
            <a:xfrm>
              <a:off x="106" y="3206"/>
              <a:ext cx="71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en-US" sz="2000">
                  <a:latin typeface="Times New Roman" panose="02020603050405020304" pitchFamily="18" charset="0"/>
                  <a:cs typeface="Times New Roman" panose="02020603050405020304" pitchFamily="18" charset="0"/>
                </a:rPr>
                <a:t>threshold</a:t>
              </a:r>
              <a:endParaRPr lang="ru-RU" alt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30415" name="Group 17"/>
            <p:cNvGrpSpPr>
              <a:grpSpLocks/>
            </p:cNvGrpSpPr>
            <p:nvPr/>
          </p:nvGrpSpPr>
          <p:grpSpPr bwMode="auto">
            <a:xfrm>
              <a:off x="3108" y="2880"/>
              <a:ext cx="2220" cy="1274"/>
              <a:chOff x="583" y="2880"/>
              <a:chExt cx="2220" cy="1274"/>
            </a:xfrm>
          </p:grpSpPr>
          <p:grpSp>
            <p:nvGrpSpPr>
              <p:cNvPr id="230423" name="Group 18"/>
              <p:cNvGrpSpPr>
                <a:grpSpLocks/>
              </p:cNvGrpSpPr>
              <p:nvPr/>
            </p:nvGrpSpPr>
            <p:grpSpPr bwMode="auto">
              <a:xfrm>
                <a:off x="583" y="2880"/>
                <a:ext cx="2220" cy="1274"/>
                <a:chOff x="583" y="2880"/>
                <a:chExt cx="2220" cy="1274"/>
              </a:xfrm>
            </p:grpSpPr>
            <p:sp>
              <p:nvSpPr>
                <p:cNvPr id="230425" name="Line 19"/>
                <p:cNvSpPr>
                  <a:spLocks noChangeShapeType="1"/>
                </p:cNvSpPr>
                <p:nvPr/>
              </p:nvSpPr>
              <p:spPr bwMode="auto">
                <a:xfrm>
                  <a:off x="816" y="3888"/>
                  <a:ext cx="192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0426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816" y="2976"/>
                  <a:ext cx="0" cy="91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0427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583" y="2880"/>
                  <a:ext cx="233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–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»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</a:pPr>
                  <a:r>
                    <a:rPr lang="en-US" altLang="en-US" sz="2400" i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R</a:t>
                  </a:r>
                  <a:endParaRPr lang="ru-RU" altLang="en-US" sz="2400" i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30428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1344" y="3866"/>
                  <a:ext cx="1459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–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»"/>
                    <a:defRPr sz="1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</a:pPr>
                  <a:r>
                    <a:rPr lang="en-US" altLang="en-US" sz="2400" i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</a:t>
                  </a:r>
                  <a:r>
                    <a:rPr lang="en-US" altLang="en-US" sz="24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en-US" sz="20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(image coordinate)</a:t>
                  </a:r>
                  <a:endParaRPr lang="ru-RU" altLang="en-US" sz="20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230424" name="Rectangle 23"/>
              <p:cNvSpPr>
                <a:spLocks noChangeArrowheads="1"/>
              </p:cNvSpPr>
              <p:nvPr/>
            </p:nvSpPr>
            <p:spPr bwMode="auto">
              <a:xfrm>
                <a:off x="816" y="3312"/>
                <a:ext cx="1824" cy="576"/>
              </a:xfrm>
              <a:prstGeom prst="rect">
                <a:avLst/>
              </a:prstGeom>
              <a:solidFill>
                <a:srgbClr val="C0C0C0">
                  <a:alpha val="50195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en-US" altLang="en-US"/>
              </a:p>
            </p:txBody>
          </p:sp>
        </p:grpSp>
        <p:sp>
          <p:nvSpPr>
            <p:cNvPr id="230416" name="Oval 24"/>
            <p:cNvSpPr>
              <a:spLocks noChangeArrowheads="1"/>
            </p:cNvSpPr>
            <p:nvPr/>
          </p:nvSpPr>
          <p:spPr bwMode="auto">
            <a:xfrm>
              <a:off x="1047" y="3177"/>
              <a:ext cx="57" cy="47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endParaRPr lang="ru-RU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0417" name="Oval 25"/>
            <p:cNvSpPr>
              <a:spLocks noChangeArrowheads="1"/>
            </p:cNvSpPr>
            <p:nvPr/>
          </p:nvSpPr>
          <p:spPr bwMode="auto">
            <a:xfrm>
              <a:off x="1401" y="2994"/>
              <a:ext cx="57" cy="47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endParaRPr lang="ru-RU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0418" name="Oval 26"/>
            <p:cNvSpPr>
              <a:spLocks noChangeArrowheads="1"/>
            </p:cNvSpPr>
            <p:nvPr/>
          </p:nvSpPr>
          <p:spPr bwMode="auto">
            <a:xfrm>
              <a:off x="2141" y="3241"/>
              <a:ext cx="57" cy="47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endParaRPr lang="ru-RU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0419" name="Oval 27"/>
            <p:cNvSpPr>
              <a:spLocks noChangeArrowheads="1"/>
            </p:cNvSpPr>
            <p:nvPr/>
          </p:nvSpPr>
          <p:spPr bwMode="auto">
            <a:xfrm>
              <a:off x="3592" y="2830"/>
              <a:ext cx="57" cy="47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endParaRPr lang="ru-RU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0420" name="Oval 28"/>
            <p:cNvSpPr>
              <a:spLocks noChangeArrowheads="1"/>
            </p:cNvSpPr>
            <p:nvPr/>
          </p:nvSpPr>
          <p:spPr bwMode="auto">
            <a:xfrm>
              <a:off x="3939" y="2528"/>
              <a:ext cx="57" cy="47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endParaRPr lang="ru-RU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0421" name="Oval 29"/>
            <p:cNvSpPr>
              <a:spLocks noChangeArrowheads="1"/>
            </p:cNvSpPr>
            <p:nvPr/>
          </p:nvSpPr>
          <p:spPr bwMode="auto">
            <a:xfrm>
              <a:off x="4320" y="3216"/>
              <a:ext cx="57" cy="47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endParaRPr lang="ru-RU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0422" name="Oval 30"/>
            <p:cNvSpPr>
              <a:spLocks noChangeArrowheads="1"/>
            </p:cNvSpPr>
            <p:nvPr/>
          </p:nvSpPr>
          <p:spPr bwMode="auto">
            <a:xfrm>
              <a:off x="4671" y="2939"/>
              <a:ext cx="57" cy="47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endParaRPr lang="ru-RU" alt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10399" name="Text Box 31"/>
          <p:cNvSpPr txBox="1">
            <a:spLocks noChangeArrowheads="1"/>
          </p:cNvSpPr>
          <p:nvPr/>
        </p:nvSpPr>
        <p:spPr bwMode="auto">
          <a:xfrm>
            <a:off x="1219200" y="6015038"/>
            <a:ext cx="6934200" cy="4619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i="1">
                <a:solidFill>
                  <a:srgbClr val="0033CC"/>
                </a:solidFill>
                <a:cs typeface="Times New Roman" panose="02020603050405020304" pitchFamily="18" charset="0"/>
              </a:rPr>
              <a:t>Partially invariant </a:t>
            </a:r>
            <a:r>
              <a:rPr lang="en-US" altLang="en-US" sz="2400">
                <a:solidFill>
                  <a:srgbClr val="0033CC"/>
                </a:solidFill>
                <a:cs typeface="Times New Roman" panose="02020603050405020304" pitchFamily="18" charset="0"/>
              </a:rPr>
              <a:t>to affine intensity change</a:t>
            </a:r>
            <a:endParaRPr lang="ru-RU" altLang="en-US" sz="2400">
              <a:solidFill>
                <a:srgbClr val="0033CC"/>
              </a:solidFill>
              <a:cs typeface="Times New Roman" panose="02020603050405020304" pitchFamily="18" charset="0"/>
            </a:endParaRPr>
          </a:p>
        </p:txBody>
      </p:sp>
      <p:sp>
        <p:nvSpPr>
          <p:cNvPr id="230406" name="Rectangle 30"/>
          <p:cNvSpPr>
            <a:spLocks noChangeArrowheads="1"/>
          </p:cNvSpPr>
          <p:nvPr/>
        </p:nvSpPr>
        <p:spPr bwMode="auto">
          <a:xfrm>
            <a:off x="5029200" y="1143000"/>
            <a:ext cx="18446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 </a:t>
            </a:r>
            <a:r>
              <a:rPr lang="en-US" altLang="en-US" i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he-IL" altLang="en-US" i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i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 </a:t>
            </a:r>
            <a:r>
              <a:rPr lang="en-US" alt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+ b</a:t>
            </a: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0407" name="Rectangle 13"/>
          <p:cNvSpPr>
            <a:spLocks noChangeArrowheads="1"/>
          </p:cNvSpPr>
          <p:nvPr/>
        </p:nvSpPr>
        <p:spPr bwMode="auto">
          <a:xfrm>
            <a:off x="3733800" y="1219200"/>
            <a:ext cx="457200" cy="381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30408" name="Rectangle 14"/>
          <p:cNvSpPr>
            <a:spLocks noChangeArrowheads="1"/>
          </p:cNvSpPr>
          <p:nvPr/>
        </p:nvSpPr>
        <p:spPr bwMode="auto">
          <a:xfrm>
            <a:off x="2362200" y="1219200"/>
            <a:ext cx="457200" cy="381000"/>
          </a:xfrm>
          <a:prstGeom prst="rect">
            <a:avLst/>
          </a:prstGeom>
          <a:solidFill>
            <a:srgbClr val="9FB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30409" name="AutoShape 15"/>
          <p:cNvSpPr>
            <a:spLocks noChangeArrowheads="1"/>
          </p:cNvSpPr>
          <p:nvPr/>
        </p:nvSpPr>
        <p:spPr bwMode="auto">
          <a:xfrm>
            <a:off x="3048000" y="1295400"/>
            <a:ext cx="381000" cy="22860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30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0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0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0372" grpId="0" autoUpdateAnimBg="0"/>
      <p:bldP spid="1210399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Image translation</a:t>
            </a:r>
            <a:endParaRPr lang="ru-RU" altLang="en-US" smtClean="0"/>
          </a:p>
        </p:txBody>
      </p:sp>
      <p:sp>
        <p:nvSpPr>
          <p:cNvPr id="1376260" name="Text Box 4"/>
          <p:cNvSpPr txBox="1">
            <a:spLocks noChangeArrowheads="1"/>
          </p:cNvSpPr>
          <p:nvPr/>
        </p:nvSpPr>
        <p:spPr bwMode="auto">
          <a:xfrm>
            <a:off x="838200" y="4267200"/>
            <a:ext cx="7696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altLang="en-US" sz="2400">
                <a:cs typeface="Times New Roman" panose="02020603050405020304" pitchFamily="18" charset="0"/>
              </a:rPr>
              <a:t>  Derivatives and window function are shift-invariant</a:t>
            </a:r>
            <a:endParaRPr lang="ru-RU" altLang="en-US" sz="2400">
              <a:cs typeface="Times New Roman" panose="02020603050405020304" pitchFamily="18" charset="0"/>
            </a:endParaRPr>
          </a:p>
        </p:txBody>
      </p:sp>
      <p:sp>
        <p:nvSpPr>
          <p:cNvPr id="232452" name="Rectangle 7"/>
          <p:cNvSpPr>
            <a:spLocks noChangeArrowheads="1"/>
          </p:cNvSpPr>
          <p:nvPr/>
        </p:nvSpPr>
        <p:spPr bwMode="auto">
          <a:xfrm>
            <a:off x="1447800" y="1143000"/>
            <a:ext cx="2184400" cy="22098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32453" name="Freeform 8"/>
          <p:cNvSpPr>
            <a:spLocks/>
          </p:cNvSpPr>
          <p:nvPr/>
        </p:nvSpPr>
        <p:spPr bwMode="auto">
          <a:xfrm>
            <a:off x="1755775" y="1527175"/>
            <a:ext cx="788988" cy="723900"/>
          </a:xfrm>
          <a:custGeom>
            <a:avLst/>
            <a:gdLst>
              <a:gd name="T0" fmla="*/ 0 w 720"/>
              <a:gd name="T1" fmla="*/ 2147483646 h 528"/>
              <a:gd name="T2" fmla="*/ 2147483646 w 720"/>
              <a:gd name="T3" fmla="*/ 0 h 528"/>
              <a:gd name="T4" fmla="*/ 2147483646 w 720"/>
              <a:gd name="T5" fmla="*/ 2147483646 h 528"/>
              <a:gd name="T6" fmla="*/ 0 60000 65536"/>
              <a:gd name="T7" fmla="*/ 0 60000 65536"/>
              <a:gd name="T8" fmla="*/ 0 60000 65536"/>
              <a:gd name="T9" fmla="*/ 0 w 720"/>
              <a:gd name="T10" fmla="*/ 0 h 528"/>
              <a:gd name="T11" fmla="*/ 720 w 720"/>
              <a:gd name="T12" fmla="*/ 528 h 5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0" h="528">
                <a:moveTo>
                  <a:pt x="0" y="528"/>
                </a:moveTo>
                <a:lnTo>
                  <a:pt x="48" y="0"/>
                </a:lnTo>
                <a:lnTo>
                  <a:pt x="720" y="336"/>
                </a:lnTo>
              </a:path>
            </a:pathLst>
          </a:custGeom>
          <a:solidFill>
            <a:schemeClr val="accent1">
              <a:alpha val="50195"/>
            </a:schemeClr>
          </a:solidFill>
          <a:ln w="444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2454" name="AutoShape 12"/>
          <p:cNvSpPr>
            <a:spLocks noChangeArrowheads="1"/>
          </p:cNvSpPr>
          <p:nvPr/>
        </p:nvSpPr>
        <p:spPr bwMode="auto">
          <a:xfrm>
            <a:off x="3898900" y="1663700"/>
            <a:ext cx="1219200" cy="123190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76277" name="Text Box 21"/>
          <p:cNvSpPr txBox="1">
            <a:spLocks noChangeArrowheads="1"/>
          </p:cNvSpPr>
          <p:nvPr/>
        </p:nvSpPr>
        <p:spPr bwMode="auto">
          <a:xfrm>
            <a:off x="1219200" y="5638800"/>
            <a:ext cx="6934200" cy="4619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33CC"/>
                </a:solidFill>
                <a:cs typeface="Times New Roman" panose="02020603050405020304" pitchFamily="18" charset="0"/>
              </a:rPr>
              <a:t>Corner location is covariant w.r.t. translation</a:t>
            </a:r>
            <a:endParaRPr lang="ru-RU" altLang="en-US" sz="2400">
              <a:solidFill>
                <a:srgbClr val="0033CC"/>
              </a:solidFill>
              <a:cs typeface="Times New Roman" panose="02020603050405020304" pitchFamily="18" charset="0"/>
            </a:endParaRPr>
          </a:p>
        </p:txBody>
      </p:sp>
      <p:sp>
        <p:nvSpPr>
          <p:cNvPr id="232456" name="Rectangle 7"/>
          <p:cNvSpPr>
            <a:spLocks noChangeArrowheads="1"/>
          </p:cNvSpPr>
          <p:nvPr/>
        </p:nvSpPr>
        <p:spPr bwMode="auto">
          <a:xfrm>
            <a:off x="5435600" y="1143000"/>
            <a:ext cx="2184400" cy="22098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32457" name="Freeform 8"/>
          <p:cNvSpPr>
            <a:spLocks/>
          </p:cNvSpPr>
          <p:nvPr/>
        </p:nvSpPr>
        <p:spPr bwMode="auto">
          <a:xfrm>
            <a:off x="6553200" y="2246313"/>
            <a:ext cx="787400" cy="725487"/>
          </a:xfrm>
          <a:custGeom>
            <a:avLst/>
            <a:gdLst>
              <a:gd name="T0" fmla="*/ 0 w 720"/>
              <a:gd name="T1" fmla="*/ 2147483646 h 528"/>
              <a:gd name="T2" fmla="*/ 2147483646 w 720"/>
              <a:gd name="T3" fmla="*/ 0 h 528"/>
              <a:gd name="T4" fmla="*/ 2147483646 w 720"/>
              <a:gd name="T5" fmla="*/ 2147483646 h 528"/>
              <a:gd name="T6" fmla="*/ 0 60000 65536"/>
              <a:gd name="T7" fmla="*/ 0 60000 65536"/>
              <a:gd name="T8" fmla="*/ 0 60000 65536"/>
              <a:gd name="T9" fmla="*/ 0 w 720"/>
              <a:gd name="T10" fmla="*/ 0 h 528"/>
              <a:gd name="T11" fmla="*/ 720 w 720"/>
              <a:gd name="T12" fmla="*/ 528 h 5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0" h="528">
                <a:moveTo>
                  <a:pt x="0" y="528"/>
                </a:moveTo>
                <a:lnTo>
                  <a:pt x="48" y="0"/>
                </a:lnTo>
                <a:lnTo>
                  <a:pt x="720" y="336"/>
                </a:lnTo>
              </a:path>
            </a:pathLst>
          </a:custGeom>
          <a:solidFill>
            <a:schemeClr val="accent1">
              <a:alpha val="50195"/>
            </a:schemeClr>
          </a:solidFill>
          <a:ln w="444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6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6260" grpId="0"/>
      <p:bldP spid="1376277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Image rotation</a:t>
            </a:r>
            <a:endParaRPr lang="ru-RU" altLang="en-US" smtClean="0"/>
          </a:p>
        </p:txBody>
      </p:sp>
      <p:sp>
        <p:nvSpPr>
          <p:cNvPr id="1376260" name="Text Box 4"/>
          <p:cNvSpPr txBox="1">
            <a:spLocks noChangeArrowheads="1"/>
          </p:cNvSpPr>
          <p:nvPr/>
        </p:nvSpPr>
        <p:spPr bwMode="auto">
          <a:xfrm>
            <a:off x="1219200" y="4572000"/>
            <a:ext cx="6705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>
                <a:cs typeface="Times New Roman" panose="02020603050405020304" pitchFamily="18" charset="0"/>
              </a:rPr>
              <a:t>Second moment ellipse rotates but its shape (i.e. eigenvalues) remains the same</a:t>
            </a:r>
            <a:endParaRPr lang="ru-RU" altLang="en-US" sz="2400">
              <a:cs typeface="Times New Roman" panose="02020603050405020304" pitchFamily="18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828800" y="1676400"/>
            <a:ext cx="5257800" cy="2438400"/>
            <a:chOff x="1720" y="1344"/>
            <a:chExt cx="2072" cy="950"/>
          </a:xfrm>
        </p:grpSpPr>
        <p:grpSp>
          <p:nvGrpSpPr>
            <p:cNvPr id="234502" name="Group 6"/>
            <p:cNvGrpSpPr>
              <a:grpSpLocks/>
            </p:cNvGrpSpPr>
            <p:nvPr/>
          </p:nvGrpSpPr>
          <p:grpSpPr bwMode="auto">
            <a:xfrm>
              <a:off x="1768" y="1344"/>
              <a:ext cx="432" cy="432"/>
              <a:chOff x="1248" y="1584"/>
              <a:chExt cx="1536" cy="1248"/>
            </a:xfrm>
          </p:grpSpPr>
          <p:sp>
            <p:nvSpPr>
              <p:cNvPr id="234515" name="Rectangle 7"/>
              <p:cNvSpPr>
                <a:spLocks noChangeArrowheads="1"/>
              </p:cNvSpPr>
              <p:nvPr/>
            </p:nvSpPr>
            <p:spPr bwMode="auto">
              <a:xfrm>
                <a:off x="1248" y="1584"/>
                <a:ext cx="1536" cy="1248"/>
              </a:xfrm>
              <a:prstGeom prst="rect">
                <a:avLst/>
              </a:prstGeom>
              <a:solidFill>
                <a:schemeClr val="accent1">
                  <a:alpha val="50195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en-US" altLang="en-US"/>
              </a:p>
            </p:txBody>
          </p:sp>
          <p:sp>
            <p:nvSpPr>
              <p:cNvPr id="234516" name="Freeform 8"/>
              <p:cNvSpPr>
                <a:spLocks/>
              </p:cNvSpPr>
              <p:nvPr/>
            </p:nvSpPr>
            <p:spPr bwMode="auto">
              <a:xfrm>
                <a:off x="1680" y="2016"/>
                <a:ext cx="1104" cy="816"/>
              </a:xfrm>
              <a:custGeom>
                <a:avLst/>
                <a:gdLst>
                  <a:gd name="T0" fmla="*/ 0 w 720"/>
                  <a:gd name="T1" fmla="*/ 98016 h 528"/>
                  <a:gd name="T2" fmla="*/ 8093 w 720"/>
                  <a:gd name="T3" fmla="*/ 0 h 528"/>
                  <a:gd name="T4" fmla="*/ 121627 w 720"/>
                  <a:gd name="T5" fmla="*/ 62331 h 528"/>
                  <a:gd name="T6" fmla="*/ 0 60000 65536"/>
                  <a:gd name="T7" fmla="*/ 0 60000 65536"/>
                  <a:gd name="T8" fmla="*/ 0 60000 65536"/>
                  <a:gd name="T9" fmla="*/ 0 w 720"/>
                  <a:gd name="T10" fmla="*/ 0 h 528"/>
                  <a:gd name="T11" fmla="*/ 720 w 720"/>
                  <a:gd name="T12" fmla="*/ 528 h 52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20" h="528">
                    <a:moveTo>
                      <a:pt x="0" y="528"/>
                    </a:moveTo>
                    <a:lnTo>
                      <a:pt x="48" y="0"/>
                    </a:lnTo>
                    <a:lnTo>
                      <a:pt x="720" y="336"/>
                    </a:lnTo>
                  </a:path>
                </a:pathLst>
              </a:custGeom>
              <a:solidFill>
                <a:schemeClr val="accent1">
                  <a:alpha val="50195"/>
                </a:schemeClr>
              </a:solidFill>
              <a:ln w="444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4503" name="Group 9"/>
            <p:cNvGrpSpPr>
              <a:grpSpLocks/>
            </p:cNvGrpSpPr>
            <p:nvPr/>
          </p:nvGrpSpPr>
          <p:grpSpPr bwMode="auto">
            <a:xfrm>
              <a:off x="3304" y="1344"/>
              <a:ext cx="432" cy="441"/>
              <a:chOff x="2928" y="1776"/>
              <a:chExt cx="432" cy="441"/>
            </a:xfrm>
          </p:grpSpPr>
          <p:sp>
            <p:nvSpPr>
              <p:cNvPr id="234513" name="Rectangle 10"/>
              <p:cNvSpPr>
                <a:spLocks noChangeArrowheads="1"/>
              </p:cNvSpPr>
              <p:nvPr/>
            </p:nvSpPr>
            <p:spPr bwMode="auto">
              <a:xfrm>
                <a:off x="2928" y="1776"/>
                <a:ext cx="432" cy="432"/>
              </a:xfrm>
              <a:prstGeom prst="rect">
                <a:avLst/>
              </a:prstGeom>
              <a:solidFill>
                <a:schemeClr val="accent1">
                  <a:alpha val="50195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en-US" altLang="en-US"/>
              </a:p>
            </p:txBody>
          </p:sp>
          <p:sp>
            <p:nvSpPr>
              <p:cNvPr id="234514" name="Freeform 11"/>
              <p:cNvSpPr>
                <a:spLocks/>
              </p:cNvSpPr>
              <p:nvPr/>
            </p:nvSpPr>
            <p:spPr bwMode="auto">
              <a:xfrm rot="3029958">
                <a:off x="2987" y="1873"/>
                <a:ext cx="364" cy="323"/>
              </a:xfrm>
              <a:custGeom>
                <a:avLst/>
                <a:gdLst>
                  <a:gd name="T0" fmla="*/ 0 w 720"/>
                  <a:gd name="T1" fmla="*/ 1 h 528"/>
                  <a:gd name="T2" fmla="*/ 1 w 720"/>
                  <a:gd name="T3" fmla="*/ 0 h 528"/>
                  <a:gd name="T4" fmla="*/ 1 w 720"/>
                  <a:gd name="T5" fmla="*/ 1 h 528"/>
                  <a:gd name="T6" fmla="*/ 0 60000 65536"/>
                  <a:gd name="T7" fmla="*/ 0 60000 65536"/>
                  <a:gd name="T8" fmla="*/ 0 60000 65536"/>
                  <a:gd name="T9" fmla="*/ 0 w 720"/>
                  <a:gd name="T10" fmla="*/ 0 h 528"/>
                  <a:gd name="T11" fmla="*/ 720 w 720"/>
                  <a:gd name="T12" fmla="*/ 528 h 52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20" h="528">
                    <a:moveTo>
                      <a:pt x="0" y="528"/>
                    </a:moveTo>
                    <a:lnTo>
                      <a:pt x="48" y="0"/>
                    </a:lnTo>
                    <a:lnTo>
                      <a:pt x="720" y="336"/>
                    </a:lnTo>
                  </a:path>
                </a:pathLst>
              </a:custGeom>
              <a:solidFill>
                <a:schemeClr val="accent1">
                  <a:alpha val="50195"/>
                </a:schemeClr>
              </a:solidFill>
              <a:ln w="444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34504" name="AutoShape 12"/>
            <p:cNvSpPr>
              <a:spLocks noChangeArrowheads="1"/>
            </p:cNvSpPr>
            <p:nvPr/>
          </p:nvSpPr>
          <p:spPr bwMode="auto">
            <a:xfrm>
              <a:off x="2536" y="1488"/>
              <a:ext cx="480" cy="48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34505" name="Group 13"/>
            <p:cNvGrpSpPr>
              <a:grpSpLocks/>
            </p:cNvGrpSpPr>
            <p:nvPr/>
          </p:nvGrpSpPr>
          <p:grpSpPr bwMode="auto">
            <a:xfrm rot="-1269191">
              <a:off x="1720" y="2064"/>
              <a:ext cx="584" cy="230"/>
              <a:chOff x="1536" y="2496"/>
              <a:chExt cx="1152" cy="384"/>
            </a:xfrm>
          </p:grpSpPr>
          <p:sp>
            <p:nvSpPr>
              <p:cNvPr id="234510" name="Oval 14"/>
              <p:cNvSpPr>
                <a:spLocks noChangeArrowheads="1"/>
              </p:cNvSpPr>
              <p:nvPr/>
            </p:nvSpPr>
            <p:spPr bwMode="auto">
              <a:xfrm>
                <a:off x="1536" y="2496"/>
                <a:ext cx="1152" cy="384"/>
              </a:xfrm>
              <a:prstGeom prst="ellipse">
                <a:avLst/>
              </a:prstGeom>
              <a:solidFill>
                <a:srgbClr val="7CF6D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en-US" altLang="en-US"/>
              </a:p>
            </p:txBody>
          </p:sp>
          <p:sp>
            <p:nvSpPr>
              <p:cNvPr id="234511" name="Line 15"/>
              <p:cNvSpPr>
                <a:spLocks noChangeShapeType="1"/>
              </p:cNvSpPr>
              <p:nvPr/>
            </p:nvSpPr>
            <p:spPr bwMode="auto">
              <a:xfrm>
                <a:off x="1536" y="2688"/>
                <a:ext cx="11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512" name="Line 16"/>
              <p:cNvSpPr>
                <a:spLocks noChangeShapeType="1"/>
              </p:cNvSpPr>
              <p:nvPr/>
            </p:nvSpPr>
            <p:spPr bwMode="auto">
              <a:xfrm>
                <a:off x="2112" y="2496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4506" name="Group 17"/>
            <p:cNvGrpSpPr>
              <a:grpSpLocks/>
            </p:cNvGrpSpPr>
            <p:nvPr/>
          </p:nvGrpSpPr>
          <p:grpSpPr bwMode="auto">
            <a:xfrm rot="1035916">
              <a:off x="3208" y="2064"/>
              <a:ext cx="584" cy="230"/>
              <a:chOff x="1536" y="2496"/>
              <a:chExt cx="1152" cy="384"/>
            </a:xfrm>
          </p:grpSpPr>
          <p:sp>
            <p:nvSpPr>
              <p:cNvPr id="234507" name="Oval 18"/>
              <p:cNvSpPr>
                <a:spLocks noChangeArrowheads="1"/>
              </p:cNvSpPr>
              <p:nvPr/>
            </p:nvSpPr>
            <p:spPr bwMode="auto">
              <a:xfrm>
                <a:off x="1536" y="2496"/>
                <a:ext cx="1152" cy="384"/>
              </a:xfrm>
              <a:prstGeom prst="ellipse">
                <a:avLst/>
              </a:prstGeom>
              <a:solidFill>
                <a:srgbClr val="7CF6D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endParaRPr lang="en-US" altLang="en-US"/>
              </a:p>
            </p:txBody>
          </p:sp>
          <p:sp>
            <p:nvSpPr>
              <p:cNvPr id="234508" name="Line 19"/>
              <p:cNvSpPr>
                <a:spLocks noChangeShapeType="1"/>
              </p:cNvSpPr>
              <p:nvPr/>
            </p:nvSpPr>
            <p:spPr bwMode="auto">
              <a:xfrm>
                <a:off x="1536" y="2688"/>
                <a:ext cx="11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509" name="Line 20"/>
              <p:cNvSpPr>
                <a:spLocks noChangeShapeType="1"/>
              </p:cNvSpPr>
              <p:nvPr/>
            </p:nvSpPr>
            <p:spPr bwMode="auto">
              <a:xfrm>
                <a:off x="2112" y="2496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376277" name="Text Box 21"/>
          <p:cNvSpPr txBox="1">
            <a:spLocks noChangeArrowheads="1"/>
          </p:cNvSpPr>
          <p:nvPr/>
        </p:nvSpPr>
        <p:spPr bwMode="auto">
          <a:xfrm>
            <a:off x="1219200" y="5638800"/>
            <a:ext cx="6934200" cy="4619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33CC"/>
                </a:solidFill>
                <a:cs typeface="Times New Roman" panose="02020603050405020304" pitchFamily="18" charset="0"/>
              </a:rPr>
              <a:t>Corner location is covariant w.r.t. rotation</a:t>
            </a:r>
            <a:endParaRPr lang="ru-RU" altLang="en-US" sz="2400">
              <a:solidFill>
                <a:srgbClr val="0033CC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6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6260" grpId="0"/>
      <p:bldP spid="1376277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Scaling</a:t>
            </a:r>
            <a:endParaRPr lang="ru-RU" altLang="en-US" smtClean="0"/>
          </a:p>
        </p:txBody>
      </p:sp>
      <p:sp>
        <p:nvSpPr>
          <p:cNvPr id="1212427" name="Text Box 11"/>
          <p:cNvSpPr txBox="1">
            <a:spLocks noChangeArrowheads="1"/>
          </p:cNvSpPr>
          <p:nvPr/>
        </p:nvSpPr>
        <p:spPr bwMode="auto">
          <a:xfrm>
            <a:off x="5791200" y="4265613"/>
            <a:ext cx="2590800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cs typeface="Times New Roman" panose="02020603050405020304" pitchFamily="18" charset="0"/>
              </a:rPr>
              <a:t>All points will be classified as </a:t>
            </a:r>
            <a:r>
              <a:rPr lang="en-US" altLang="en-US">
                <a:solidFill>
                  <a:srgbClr val="0033CC"/>
                </a:solidFill>
                <a:cs typeface="Times New Roman" panose="02020603050405020304" pitchFamily="18" charset="0"/>
              </a:rPr>
              <a:t>edges</a:t>
            </a:r>
            <a:endParaRPr lang="ru-RU" altLang="en-US">
              <a:solidFill>
                <a:srgbClr val="0033CC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236548" name="Group 17"/>
          <p:cNvGrpSpPr>
            <a:grpSpLocks/>
          </p:cNvGrpSpPr>
          <p:nvPr/>
        </p:nvGrpSpPr>
        <p:grpSpPr bwMode="auto">
          <a:xfrm>
            <a:off x="1690688" y="2751138"/>
            <a:ext cx="442912" cy="434975"/>
            <a:chOff x="4329" y="1733"/>
            <a:chExt cx="279" cy="274"/>
          </a:xfrm>
        </p:grpSpPr>
        <p:sp>
          <p:nvSpPr>
            <p:cNvPr id="236558" name="Freeform 4"/>
            <p:cNvSpPr>
              <a:spLocks/>
            </p:cNvSpPr>
            <p:nvPr/>
          </p:nvSpPr>
          <p:spPr bwMode="auto">
            <a:xfrm>
              <a:off x="4368" y="1799"/>
              <a:ext cx="240" cy="208"/>
            </a:xfrm>
            <a:custGeom>
              <a:avLst/>
              <a:gdLst>
                <a:gd name="T0" fmla="*/ 0 w 1728"/>
                <a:gd name="T1" fmla="*/ 0 h 1264"/>
                <a:gd name="T2" fmla="*/ 0 w 1728"/>
                <a:gd name="T3" fmla="*/ 0 h 1264"/>
                <a:gd name="T4" fmla="*/ 0 w 1728"/>
                <a:gd name="T5" fmla="*/ 0 h 1264"/>
                <a:gd name="T6" fmla="*/ 0 w 1728"/>
                <a:gd name="T7" fmla="*/ 0 h 1264"/>
                <a:gd name="T8" fmla="*/ 0 w 1728"/>
                <a:gd name="T9" fmla="*/ 0 h 1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28"/>
                <a:gd name="T16" fmla="*/ 0 h 1264"/>
                <a:gd name="T17" fmla="*/ 1728 w 1728"/>
                <a:gd name="T18" fmla="*/ 1264 h 1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28" h="1264">
                  <a:moveTo>
                    <a:pt x="0" y="1264"/>
                  </a:moveTo>
                  <a:cubicBezTo>
                    <a:pt x="12" y="932"/>
                    <a:pt x="24" y="600"/>
                    <a:pt x="96" y="400"/>
                  </a:cubicBezTo>
                  <a:cubicBezTo>
                    <a:pt x="168" y="200"/>
                    <a:pt x="272" y="128"/>
                    <a:pt x="432" y="64"/>
                  </a:cubicBezTo>
                  <a:cubicBezTo>
                    <a:pt x="592" y="0"/>
                    <a:pt x="840" y="0"/>
                    <a:pt x="1056" y="16"/>
                  </a:cubicBezTo>
                  <a:cubicBezTo>
                    <a:pt x="1272" y="32"/>
                    <a:pt x="1500" y="96"/>
                    <a:pt x="1728" y="16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559" name="Rectangle 5"/>
            <p:cNvSpPr>
              <a:spLocks noChangeArrowheads="1"/>
            </p:cNvSpPr>
            <p:nvPr/>
          </p:nvSpPr>
          <p:spPr bwMode="auto">
            <a:xfrm>
              <a:off x="4329" y="1733"/>
              <a:ext cx="240" cy="240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/>
            </a:p>
          </p:txBody>
        </p:sp>
      </p:grpSp>
      <p:sp>
        <p:nvSpPr>
          <p:cNvPr id="236549" name="Text Box 12"/>
          <p:cNvSpPr txBox="1">
            <a:spLocks noChangeArrowheads="1"/>
          </p:cNvSpPr>
          <p:nvPr/>
        </p:nvSpPr>
        <p:spPr bwMode="auto">
          <a:xfrm>
            <a:off x="1219200" y="3505200"/>
            <a:ext cx="1600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cs typeface="Times New Roman" panose="02020603050405020304" pitchFamily="18" charset="0"/>
              </a:rPr>
              <a:t>Corner</a:t>
            </a:r>
            <a:endParaRPr lang="ru-RU" altLang="en-US">
              <a:cs typeface="Times New Roman" panose="02020603050405020304" pitchFamily="18" charset="0"/>
            </a:endParaRPr>
          </a:p>
        </p:txBody>
      </p:sp>
      <p:sp>
        <p:nvSpPr>
          <p:cNvPr id="1212432" name="Text Box 16"/>
          <p:cNvSpPr txBox="1">
            <a:spLocks noChangeArrowheads="1"/>
          </p:cNvSpPr>
          <p:nvPr/>
        </p:nvSpPr>
        <p:spPr bwMode="auto">
          <a:xfrm>
            <a:off x="1143000" y="6015038"/>
            <a:ext cx="6934200" cy="4619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33CC"/>
                </a:solidFill>
                <a:cs typeface="Times New Roman" panose="02020603050405020304" pitchFamily="18" charset="0"/>
              </a:rPr>
              <a:t>Corner location is not covariant to scaling!</a:t>
            </a:r>
            <a:endParaRPr lang="ru-RU" altLang="en-US" sz="2400">
              <a:solidFill>
                <a:srgbClr val="0033CC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3276600" y="1828800"/>
            <a:ext cx="5029200" cy="2159000"/>
            <a:chOff x="2064" y="1152"/>
            <a:chExt cx="3168" cy="1360"/>
          </a:xfrm>
        </p:grpSpPr>
        <p:grpSp>
          <p:nvGrpSpPr>
            <p:cNvPr id="236552" name="Group 19"/>
            <p:cNvGrpSpPr>
              <a:grpSpLocks/>
            </p:cNvGrpSpPr>
            <p:nvPr/>
          </p:nvGrpSpPr>
          <p:grpSpPr bwMode="auto">
            <a:xfrm>
              <a:off x="2064" y="1248"/>
              <a:ext cx="3168" cy="1264"/>
              <a:chOff x="2064" y="1248"/>
              <a:chExt cx="3168" cy="1264"/>
            </a:xfrm>
          </p:grpSpPr>
          <p:sp>
            <p:nvSpPr>
              <p:cNvPr id="236556" name="Freeform 6"/>
              <p:cNvSpPr>
                <a:spLocks/>
              </p:cNvSpPr>
              <p:nvPr/>
            </p:nvSpPr>
            <p:spPr bwMode="auto">
              <a:xfrm>
                <a:off x="3504" y="1248"/>
                <a:ext cx="1728" cy="1264"/>
              </a:xfrm>
              <a:custGeom>
                <a:avLst/>
                <a:gdLst>
                  <a:gd name="T0" fmla="*/ 0 w 1728"/>
                  <a:gd name="T1" fmla="*/ 1264 h 1264"/>
                  <a:gd name="T2" fmla="*/ 96 w 1728"/>
                  <a:gd name="T3" fmla="*/ 400 h 1264"/>
                  <a:gd name="T4" fmla="*/ 432 w 1728"/>
                  <a:gd name="T5" fmla="*/ 64 h 1264"/>
                  <a:gd name="T6" fmla="*/ 1056 w 1728"/>
                  <a:gd name="T7" fmla="*/ 16 h 1264"/>
                  <a:gd name="T8" fmla="*/ 1728 w 1728"/>
                  <a:gd name="T9" fmla="*/ 160 h 12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28"/>
                  <a:gd name="T16" fmla="*/ 0 h 1264"/>
                  <a:gd name="T17" fmla="*/ 1728 w 1728"/>
                  <a:gd name="T18" fmla="*/ 1264 h 12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28" h="1264">
                    <a:moveTo>
                      <a:pt x="0" y="1264"/>
                    </a:moveTo>
                    <a:cubicBezTo>
                      <a:pt x="12" y="932"/>
                      <a:pt x="24" y="600"/>
                      <a:pt x="96" y="400"/>
                    </a:cubicBezTo>
                    <a:cubicBezTo>
                      <a:pt x="168" y="200"/>
                      <a:pt x="272" y="128"/>
                      <a:pt x="432" y="64"/>
                    </a:cubicBezTo>
                    <a:cubicBezTo>
                      <a:pt x="592" y="0"/>
                      <a:pt x="840" y="0"/>
                      <a:pt x="1056" y="16"/>
                    </a:cubicBezTo>
                    <a:cubicBezTo>
                      <a:pt x="1272" y="32"/>
                      <a:pt x="1500" y="96"/>
                      <a:pt x="1728" y="160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557" name="AutoShape 10"/>
              <p:cNvSpPr>
                <a:spLocks noChangeArrowheads="1"/>
              </p:cNvSpPr>
              <p:nvPr/>
            </p:nvSpPr>
            <p:spPr bwMode="auto">
              <a:xfrm>
                <a:off x="2064" y="1584"/>
                <a:ext cx="1056" cy="52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75 w 21600"/>
                  <a:gd name="T13" fmla="*/ 5400 h 21600"/>
                  <a:gd name="T14" fmla="*/ 18900 w 21600"/>
                  <a:gd name="T15" fmla="*/ 162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lnTo>
                      <a:pt x="16200" y="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lnTo>
                      <a:pt x="135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lnTo>
                      <a:pt x="0" y="540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36553" name="Rectangle 22"/>
            <p:cNvSpPr>
              <a:spLocks noChangeArrowheads="1"/>
            </p:cNvSpPr>
            <p:nvPr/>
          </p:nvSpPr>
          <p:spPr bwMode="auto">
            <a:xfrm>
              <a:off x="4224" y="1152"/>
              <a:ext cx="240" cy="240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/>
            </a:p>
          </p:txBody>
        </p:sp>
        <p:sp>
          <p:nvSpPr>
            <p:cNvPr id="236554" name="Rectangle 23"/>
            <p:cNvSpPr>
              <a:spLocks noChangeArrowheads="1"/>
            </p:cNvSpPr>
            <p:nvPr/>
          </p:nvSpPr>
          <p:spPr bwMode="auto">
            <a:xfrm>
              <a:off x="3648" y="1296"/>
              <a:ext cx="240" cy="240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/>
            </a:p>
          </p:txBody>
        </p:sp>
        <p:sp>
          <p:nvSpPr>
            <p:cNvPr id="236555" name="Rectangle 24"/>
            <p:cNvSpPr>
              <a:spLocks noChangeArrowheads="1"/>
            </p:cNvSpPr>
            <p:nvPr/>
          </p:nvSpPr>
          <p:spPr bwMode="auto">
            <a:xfrm>
              <a:off x="3408" y="1824"/>
              <a:ext cx="240" cy="240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2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2427" grpId="0" autoUpdateAnimBg="0"/>
      <p:bldP spid="1212432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Review: Harris corner detector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7086600" cy="5410200"/>
          </a:xfrm>
        </p:spPr>
        <p:txBody>
          <a:bodyPr>
            <a:normAutofit lnSpcReduction="10000"/>
          </a:bodyPr>
          <a:lstStyle/>
          <a:p>
            <a:pPr>
              <a:buFont typeface="Arial" charset="0"/>
              <a:buChar char="•"/>
              <a:defRPr/>
            </a:pPr>
            <a:r>
              <a:rPr lang="en-US" dirty="0" smtClean="0"/>
              <a:t>Approximate distinctiveness by local auto-correlation.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smtClean="0"/>
              <a:t>Approximate local auto-correlation by  second moment matrix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smtClean="0"/>
              <a:t>Quantify distinctiveness (or </a:t>
            </a:r>
            <a:r>
              <a:rPr lang="en-US" dirty="0" err="1" smtClean="0"/>
              <a:t>cornerness</a:t>
            </a:r>
            <a:r>
              <a:rPr lang="en-US" dirty="0" smtClean="0"/>
              <a:t>) as function of the eigenvalues of the second moment matrix.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smtClean="0"/>
              <a:t>But we don’t actually need to </a:t>
            </a:r>
            <a:br>
              <a:rPr lang="en-US" dirty="0" smtClean="0"/>
            </a:br>
            <a:r>
              <a:rPr lang="en-US" dirty="0" smtClean="0"/>
              <a:t>compute the eigenvalues by</a:t>
            </a:r>
            <a:br>
              <a:rPr lang="en-US" dirty="0" smtClean="0"/>
            </a:br>
            <a:r>
              <a:rPr lang="en-US" dirty="0" smtClean="0"/>
              <a:t>using the determinant and trace</a:t>
            </a:r>
            <a:br>
              <a:rPr lang="en-US" dirty="0" smtClean="0"/>
            </a:br>
            <a:r>
              <a:rPr lang="en-US" dirty="0" smtClean="0"/>
              <a:t>of the second moment matrix.</a:t>
            </a:r>
            <a:endParaRPr lang="en-US" dirty="0"/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7772400" y="403225"/>
            <a:ext cx="990600" cy="1349375"/>
            <a:chOff x="5715000" y="3487078"/>
            <a:chExt cx="1971675" cy="2685122"/>
          </a:xfrm>
        </p:grpSpPr>
        <p:pic>
          <p:nvPicPr>
            <p:cNvPr id="238606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5000" y="4191000"/>
              <a:ext cx="1971675" cy="19812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8607" name="TextBox 12"/>
            <p:cNvSpPr txBox="1">
              <a:spLocks noChangeArrowheads="1"/>
            </p:cNvSpPr>
            <p:nvPr/>
          </p:nvSpPr>
          <p:spPr bwMode="auto">
            <a:xfrm>
              <a:off x="6003124" y="3487078"/>
              <a:ext cx="1499146" cy="686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 i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r>
                <a:rPr lang="en-US" altLang="en-US" sz="1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altLang="en-US" sz="1400" i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</a:t>
              </a:r>
              <a:r>
                <a:rPr lang="en-US" altLang="en-US" sz="1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1400" i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US" altLang="en-US" sz="1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</p:grpSp>
      <p:pic>
        <p:nvPicPr>
          <p:cNvPr id="9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0" y="2133600"/>
            <a:ext cx="14351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6477000" y="4191000"/>
            <a:ext cx="2514600" cy="1611313"/>
            <a:chOff x="2438400" y="4368800"/>
            <a:chExt cx="3886200" cy="2489200"/>
          </a:xfrm>
        </p:grpSpPr>
        <p:sp>
          <p:nvSpPr>
            <p:cNvPr id="238599" name="Oval 11"/>
            <p:cNvSpPr>
              <a:spLocks noChangeArrowheads="1"/>
            </p:cNvSpPr>
            <p:nvPr/>
          </p:nvSpPr>
          <p:spPr bwMode="auto">
            <a:xfrm rot="-1106879">
              <a:off x="2438400" y="4645025"/>
              <a:ext cx="3886200" cy="1931987"/>
            </a:xfrm>
            <a:prstGeom prst="ellipse">
              <a:avLst/>
            </a:prstGeom>
            <a:solidFill>
              <a:srgbClr val="7CF6D3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8600" name="Line 12"/>
            <p:cNvSpPr>
              <a:spLocks noChangeShapeType="1"/>
            </p:cNvSpPr>
            <p:nvPr/>
          </p:nvSpPr>
          <p:spPr bwMode="auto">
            <a:xfrm rot="1280297" flipV="1">
              <a:off x="2916238" y="4368800"/>
              <a:ext cx="2976563" cy="248920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601" name="Line 13"/>
            <p:cNvSpPr>
              <a:spLocks noChangeShapeType="1"/>
            </p:cNvSpPr>
            <p:nvPr/>
          </p:nvSpPr>
          <p:spPr bwMode="auto">
            <a:xfrm rot="1280297" flipH="1" flipV="1">
              <a:off x="3771900" y="4856163"/>
              <a:ext cx="1266825" cy="149225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602" name="AutoShape 14"/>
            <p:cNvSpPr>
              <a:spLocks/>
            </p:cNvSpPr>
            <p:nvPr/>
          </p:nvSpPr>
          <p:spPr bwMode="auto">
            <a:xfrm rot="-6496486">
              <a:off x="5268913" y="4621213"/>
              <a:ext cx="184150" cy="1738313"/>
            </a:xfrm>
            <a:prstGeom prst="leftBrace">
              <a:avLst>
                <a:gd name="adj1" fmla="val 78664"/>
                <a:gd name="adj2" fmla="val 49065"/>
              </a:avLst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8603" name="AutoShape 15"/>
            <p:cNvSpPr>
              <a:spLocks/>
            </p:cNvSpPr>
            <p:nvPr/>
          </p:nvSpPr>
          <p:spPr bwMode="auto">
            <a:xfrm rot="-1178674">
              <a:off x="3959225" y="4792663"/>
              <a:ext cx="222250" cy="814387"/>
            </a:xfrm>
            <a:prstGeom prst="leftBrace">
              <a:avLst>
                <a:gd name="adj1" fmla="val 30536"/>
                <a:gd name="adj2" fmla="val 49065"/>
              </a:avLst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8604" name="Rectangle 16"/>
            <p:cNvSpPr>
              <a:spLocks noChangeArrowheads="1"/>
            </p:cNvSpPr>
            <p:nvPr/>
          </p:nvSpPr>
          <p:spPr bwMode="auto">
            <a:xfrm>
              <a:off x="2556164" y="4856020"/>
              <a:ext cx="1752600" cy="618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(</a:t>
              </a:r>
              <a:r>
                <a:rPr lang="ru-RU" altLang="en-US" sz="200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</a:t>
              </a:r>
              <a:r>
                <a:rPr lang="en-US" altLang="en-US" sz="2000" baseline="-2500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max</a:t>
              </a:r>
              <a:r>
                <a:rPr lang="en-US" altLang="en-US" sz="200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)</a:t>
              </a:r>
              <a:r>
                <a:rPr lang="en-US" altLang="en-US" sz="2000" baseline="3000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-1/2</a:t>
              </a:r>
              <a:endParaRPr lang="ru-RU" altLang="en-US" sz="2000" baseline="300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238605" name="Rectangle 17"/>
            <p:cNvSpPr>
              <a:spLocks noChangeArrowheads="1"/>
            </p:cNvSpPr>
            <p:nvPr/>
          </p:nvSpPr>
          <p:spPr bwMode="auto">
            <a:xfrm>
              <a:off x="4498975" y="5580062"/>
              <a:ext cx="1752600" cy="618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(</a:t>
              </a:r>
              <a:r>
                <a:rPr lang="ru-RU" altLang="en-US" sz="200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</a:t>
              </a:r>
              <a:r>
                <a:rPr lang="en-US" altLang="en-US" sz="2000" baseline="-2500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min</a:t>
              </a:r>
              <a:r>
                <a:rPr lang="en-US" altLang="en-US" sz="200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)</a:t>
              </a:r>
              <a:r>
                <a:rPr lang="en-US" altLang="en-US" sz="2000" baseline="3000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-1/2</a:t>
              </a:r>
              <a:endParaRPr lang="ru-RU" altLang="en-US" sz="2000" baseline="3000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latin typeface="Arial" pitchFamily="34" charset="0"/>
              </a:rPr>
              <a:t>So far: can localize in x-y, but not scale</a:t>
            </a:r>
            <a:endParaRPr lang="en-US" sz="2000" dirty="0" smtClean="0">
              <a:latin typeface="Arial" pitchFamily="34" charset="0"/>
            </a:endParaRPr>
          </a:p>
        </p:txBody>
      </p:sp>
      <p:pic>
        <p:nvPicPr>
          <p:cNvPr id="23961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28" t="6926" r="9505" b="10374"/>
          <a:stretch>
            <a:fillRect/>
          </a:stretch>
        </p:blipFill>
        <p:spPr>
          <a:xfrm>
            <a:off x="1219200" y="1295400"/>
            <a:ext cx="6553200" cy="52593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Automatic Scale Selection</a:t>
            </a:r>
            <a:endParaRPr lang="de-CH" altLang="en-US" smtClean="0"/>
          </a:p>
        </p:txBody>
      </p:sp>
      <p:sp>
        <p:nvSpPr>
          <p:cNvPr id="922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K. Grauman, B. Leibe</a:t>
            </a:r>
          </a:p>
        </p:txBody>
      </p:sp>
      <p:pic>
        <p:nvPicPr>
          <p:cNvPr id="24166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439863"/>
            <a:ext cx="3313112" cy="264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166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738" y="1476375"/>
            <a:ext cx="2619375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1670" name="Rectangle 5"/>
          <p:cNvSpPr>
            <a:spLocks noChangeArrowheads="1"/>
          </p:cNvSpPr>
          <p:nvPr/>
        </p:nvSpPr>
        <p:spPr bwMode="auto">
          <a:xfrm>
            <a:off x="1871663" y="2052638"/>
            <a:ext cx="215900" cy="215900"/>
          </a:xfrm>
          <a:prstGeom prst="rect">
            <a:avLst/>
          </a:prstGeom>
          <a:noFill/>
          <a:ln w="25400" cap="sq">
            <a:solidFill>
              <a:srgbClr val="FFFF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de-CH" altLang="en-US" sz="1800">
              <a:solidFill>
                <a:srgbClr val="000000"/>
              </a:solidFill>
            </a:endParaRPr>
          </a:p>
        </p:txBody>
      </p:sp>
      <p:sp>
        <p:nvSpPr>
          <p:cNvPr id="241671" name="Rectangle 6"/>
          <p:cNvSpPr>
            <a:spLocks noChangeArrowheads="1"/>
          </p:cNvSpPr>
          <p:nvPr/>
        </p:nvSpPr>
        <p:spPr bwMode="auto">
          <a:xfrm>
            <a:off x="5651500" y="1728788"/>
            <a:ext cx="396875" cy="395287"/>
          </a:xfrm>
          <a:prstGeom prst="rect">
            <a:avLst/>
          </a:prstGeom>
          <a:noFill/>
          <a:ln w="25400" cap="sq">
            <a:solidFill>
              <a:srgbClr val="FFFF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de-CH" altLang="en-US" sz="1800">
              <a:solidFill>
                <a:srgbClr val="000000"/>
              </a:solidFill>
            </a:endParaRPr>
          </a:p>
        </p:txBody>
      </p:sp>
      <p:grpSp>
        <p:nvGrpSpPr>
          <p:cNvPr id="241672" name="Group 7"/>
          <p:cNvGrpSpPr>
            <a:grpSpLocks/>
          </p:cNvGrpSpPr>
          <p:nvPr/>
        </p:nvGrpSpPr>
        <p:grpSpPr bwMode="auto">
          <a:xfrm>
            <a:off x="5821363" y="1881188"/>
            <a:ext cx="73025" cy="73025"/>
            <a:chOff x="1292" y="2205"/>
            <a:chExt cx="46" cy="46"/>
          </a:xfrm>
        </p:grpSpPr>
        <p:sp>
          <p:nvSpPr>
            <p:cNvPr id="241680" name="Line 8"/>
            <p:cNvSpPr>
              <a:spLocks noChangeShapeType="1"/>
            </p:cNvSpPr>
            <p:nvPr/>
          </p:nvSpPr>
          <p:spPr bwMode="auto">
            <a:xfrm>
              <a:off x="1292" y="2205"/>
              <a:ext cx="46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681" name="Line 9"/>
            <p:cNvSpPr>
              <a:spLocks noChangeShapeType="1"/>
            </p:cNvSpPr>
            <p:nvPr/>
          </p:nvSpPr>
          <p:spPr bwMode="auto">
            <a:xfrm flipH="1">
              <a:off x="1293" y="2205"/>
              <a:ext cx="45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1673" name="Group 10"/>
          <p:cNvGrpSpPr>
            <a:grpSpLocks/>
          </p:cNvGrpSpPr>
          <p:nvPr/>
        </p:nvGrpSpPr>
        <p:grpSpPr bwMode="auto">
          <a:xfrm>
            <a:off x="1943100" y="2124075"/>
            <a:ext cx="73025" cy="73025"/>
            <a:chOff x="1292" y="2205"/>
            <a:chExt cx="46" cy="46"/>
          </a:xfrm>
        </p:grpSpPr>
        <p:sp>
          <p:nvSpPr>
            <p:cNvPr id="241678" name="Line 11"/>
            <p:cNvSpPr>
              <a:spLocks noChangeShapeType="1"/>
            </p:cNvSpPr>
            <p:nvPr/>
          </p:nvSpPr>
          <p:spPr bwMode="auto">
            <a:xfrm>
              <a:off x="1292" y="2205"/>
              <a:ext cx="46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679" name="Line 12"/>
            <p:cNvSpPr>
              <a:spLocks noChangeShapeType="1"/>
            </p:cNvSpPr>
            <p:nvPr/>
          </p:nvSpPr>
          <p:spPr bwMode="auto">
            <a:xfrm flipH="1">
              <a:off x="1293" y="2205"/>
              <a:ext cx="45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1674" name="Line 13"/>
          <p:cNvSpPr>
            <a:spLocks noChangeShapeType="1"/>
          </p:cNvSpPr>
          <p:nvPr/>
        </p:nvSpPr>
        <p:spPr bwMode="auto">
          <a:xfrm>
            <a:off x="1979613" y="2303463"/>
            <a:ext cx="1116012" cy="2089150"/>
          </a:xfrm>
          <a:prstGeom prst="line">
            <a:avLst/>
          </a:prstGeom>
          <a:noFill/>
          <a:ln w="19050" cap="sq">
            <a:solidFill>
              <a:srgbClr val="FF0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1675" name="Line 14"/>
          <p:cNvSpPr>
            <a:spLocks noChangeShapeType="1"/>
          </p:cNvSpPr>
          <p:nvPr/>
        </p:nvSpPr>
        <p:spPr bwMode="auto">
          <a:xfrm flipH="1">
            <a:off x="5616575" y="2160588"/>
            <a:ext cx="250825" cy="2268537"/>
          </a:xfrm>
          <a:prstGeom prst="line">
            <a:avLst/>
          </a:prstGeom>
          <a:noFill/>
          <a:ln w="19050" cap="sq">
            <a:solidFill>
              <a:srgbClr val="FF0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41676" name="Object 2"/>
          <p:cNvGraphicFramePr>
            <a:graphicFrameLocks noChangeAspect="1"/>
          </p:cNvGraphicFramePr>
          <p:nvPr/>
        </p:nvGraphicFramePr>
        <p:xfrm>
          <a:off x="3008313" y="4433888"/>
          <a:ext cx="3498850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683" name="Equation" r:id="rId6" imgW="2120900" imgH="241300" progId="Equation.3">
                  <p:embed/>
                </p:oleObj>
              </mc:Choice>
              <mc:Fallback>
                <p:oleObj name="Equation" r:id="rId6" imgW="2120900" imgH="2413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8313" y="4433888"/>
                        <a:ext cx="3498850" cy="398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1677" name="Text Box 16"/>
          <p:cNvSpPr txBox="1">
            <a:spLocks noChangeArrowheads="1"/>
          </p:cNvSpPr>
          <p:nvPr/>
        </p:nvSpPr>
        <p:spPr bwMode="auto">
          <a:xfrm>
            <a:off x="539750" y="5124450"/>
            <a:ext cx="81375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l-PL" altLang="en-US" sz="2400">
                <a:solidFill>
                  <a:srgbClr val="000000"/>
                </a:solidFill>
              </a:rPr>
              <a:t/>
            </a:r>
            <a:br>
              <a:rPr lang="pl-PL" altLang="en-US" sz="2400">
                <a:solidFill>
                  <a:srgbClr val="000000"/>
                </a:solidFill>
              </a:rPr>
            </a:br>
            <a:r>
              <a:rPr lang="pl-PL" altLang="en-US" sz="2400">
                <a:solidFill>
                  <a:srgbClr val="000000"/>
                </a:solidFill>
              </a:rPr>
              <a:t>How to find corresponding patch sizes?</a:t>
            </a:r>
            <a:endParaRPr lang="en-US" altLang="en-US" sz="24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Automatic Scale Selection</a:t>
            </a:r>
            <a:endParaRPr lang="de-CH" altLang="en-US" smtClean="0"/>
          </a:p>
        </p:txBody>
      </p:sp>
      <p:sp>
        <p:nvSpPr>
          <p:cNvPr id="2437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smtClean="0"/>
              <a:t>Function responses for increasing scale (scale signature) </a:t>
            </a:r>
            <a:endParaRPr lang="de-CH" altLang="en-US" sz="2400" smtClean="0"/>
          </a:p>
        </p:txBody>
      </p:sp>
      <p:sp>
        <p:nvSpPr>
          <p:cNvPr id="1024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K. Grauman, B. Leibe</a:t>
            </a:r>
          </a:p>
        </p:txBody>
      </p:sp>
      <p:graphicFrame>
        <p:nvGraphicFramePr>
          <p:cNvPr id="243717" name="Object 2"/>
          <p:cNvGraphicFramePr>
            <a:graphicFrameLocks noChangeAspect="1"/>
          </p:cNvGraphicFramePr>
          <p:nvPr/>
        </p:nvGraphicFramePr>
        <p:xfrm>
          <a:off x="2093913" y="6207125"/>
          <a:ext cx="1038225" cy="277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739" name="Equation" r:id="rId4" imgW="901309" imgH="241195" progId="Equation.3">
                  <p:embed/>
                </p:oleObj>
              </mc:Choice>
              <mc:Fallback>
                <p:oleObj name="Equation" r:id="rId4" imgW="901309" imgH="241195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3913" y="6207125"/>
                        <a:ext cx="1038225" cy="277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371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925" y="4711700"/>
            <a:ext cx="2619375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243719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768475"/>
            <a:ext cx="3313112" cy="264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3720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738" y="1804988"/>
            <a:ext cx="2619375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3721" name="Rectangle 8"/>
          <p:cNvSpPr>
            <a:spLocks noChangeArrowheads="1"/>
          </p:cNvSpPr>
          <p:nvPr/>
        </p:nvSpPr>
        <p:spPr bwMode="auto">
          <a:xfrm>
            <a:off x="1906588" y="2417763"/>
            <a:ext cx="144462" cy="142875"/>
          </a:xfrm>
          <a:prstGeom prst="rect">
            <a:avLst/>
          </a:prstGeom>
          <a:noFill/>
          <a:ln w="25400" cap="sq">
            <a:solidFill>
              <a:srgbClr val="FFFF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de-CH" altLang="en-US" sz="1800">
              <a:solidFill>
                <a:srgbClr val="000000"/>
              </a:solidFill>
            </a:endParaRPr>
          </a:p>
        </p:txBody>
      </p:sp>
      <p:grpSp>
        <p:nvGrpSpPr>
          <p:cNvPr id="243722" name="Group 9"/>
          <p:cNvGrpSpPr>
            <a:grpSpLocks/>
          </p:cNvGrpSpPr>
          <p:nvPr/>
        </p:nvGrpSpPr>
        <p:grpSpPr bwMode="auto">
          <a:xfrm>
            <a:off x="5821363" y="2209800"/>
            <a:ext cx="73025" cy="73025"/>
            <a:chOff x="1292" y="2205"/>
            <a:chExt cx="46" cy="46"/>
          </a:xfrm>
        </p:grpSpPr>
        <p:sp>
          <p:nvSpPr>
            <p:cNvPr id="243735" name="Line 10"/>
            <p:cNvSpPr>
              <a:spLocks noChangeShapeType="1"/>
            </p:cNvSpPr>
            <p:nvPr/>
          </p:nvSpPr>
          <p:spPr bwMode="auto">
            <a:xfrm>
              <a:off x="1292" y="2205"/>
              <a:ext cx="46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736" name="Line 11"/>
            <p:cNvSpPr>
              <a:spLocks noChangeShapeType="1"/>
            </p:cNvSpPr>
            <p:nvPr/>
          </p:nvSpPr>
          <p:spPr bwMode="auto">
            <a:xfrm flipH="1">
              <a:off x="1293" y="2205"/>
              <a:ext cx="45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3723" name="Group 12"/>
          <p:cNvGrpSpPr>
            <a:grpSpLocks/>
          </p:cNvGrpSpPr>
          <p:nvPr/>
        </p:nvGrpSpPr>
        <p:grpSpPr bwMode="auto">
          <a:xfrm>
            <a:off x="1943100" y="2452688"/>
            <a:ext cx="73025" cy="73025"/>
            <a:chOff x="1292" y="2205"/>
            <a:chExt cx="46" cy="46"/>
          </a:xfrm>
        </p:grpSpPr>
        <p:sp>
          <p:nvSpPr>
            <p:cNvPr id="243733" name="Line 13"/>
            <p:cNvSpPr>
              <a:spLocks noChangeShapeType="1"/>
            </p:cNvSpPr>
            <p:nvPr/>
          </p:nvSpPr>
          <p:spPr bwMode="auto">
            <a:xfrm>
              <a:off x="1292" y="2205"/>
              <a:ext cx="46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734" name="Line 14"/>
            <p:cNvSpPr>
              <a:spLocks noChangeShapeType="1"/>
            </p:cNvSpPr>
            <p:nvPr/>
          </p:nvSpPr>
          <p:spPr bwMode="auto">
            <a:xfrm flipH="1">
              <a:off x="1293" y="2205"/>
              <a:ext cx="45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43724" name="Picture 1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650" y="4684713"/>
            <a:ext cx="25622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43725" name="Rectangle 20"/>
          <p:cNvSpPr>
            <a:spLocks noChangeArrowheads="1"/>
          </p:cNvSpPr>
          <p:nvPr/>
        </p:nvSpPr>
        <p:spPr bwMode="auto">
          <a:xfrm>
            <a:off x="5472113" y="4757738"/>
            <a:ext cx="2303462" cy="111601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de-CH" altLang="en-US" sz="1800">
              <a:solidFill>
                <a:srgbClr val="000000"/>
              </a:solidFill>
            </a:endParaRPr>
          </a:p>
        </p:txBody>
      </p:sp>
      <p:graphicFrame>
        <p:nvGraphicFramePr>
          <p:cNvPr id="243726" name="Object 3"/>
          <p:cNvGraphicFramePr>
            <a:graphicFrameLocks noChangeAspect="1"/>
          </p:cNvGraphicFramePr>
          <p:nvPr/>
        </p:nvGraphicFramePr>
        <p:xfrm>
          <a:off x="5953125" y="6153150"/>
          <a:ext cx="1301750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740" name="Equation" r:id="rId10" imgW="939392" imgH="241195" progId="Equation.3">
                  <p:embed/>
                </p:oleObj>
              </mc:Choice>
              <mc:Fallback>
                <p:oleObj name="Equation" r:id="rId10" imgW="939392" imgH="241195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3125" y="6153150"/>
                        <a:ext cx="1301750" cy="334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3727" name="Rectangle 22"/>
          <p:cNvSpPr>
            <a:spLocks noChangeArrowheads="1"/>
          </p:cNvSpPr>
          <p:nvPr/>
        </p:nvSpPr>
        <p:spPr bwMode="auto">
          <a:xfrm>
            <a:off x="1511300" y="4767263"/>
            <a:ext cx="2305050" cy="115093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de-CH" altLang="en-US" sz="1800">
              <a:solidFill>
                <a:srgbClr val="000000"/>
              </a:solidFill>
            </a:endParaRPr>
          </a:p>
        </p:txBody>
      </p:sp>
      <p:sp>
        <p:nvSpPr>
          <p:cNvPr id="243728" name="Line 16"/>
          <p:cNvSpPr>
            <a:spLocks noChangeShapeType="1"/>
          </p:cNvSpPr>
          <p:nvPr/>
        </p:nvSpPr>
        <p:spPr bwMode="auto">
          <a:xfrm flipH="1">
            <a:off x="1584325" y="2632075"/>
            <a:ext cx="395288" cy="2305050"/>
          </a:xfrm>
          <a:prstGeom prst="line">
            <a:avLst/>
          </a:prstGeom>
          <a:noFill/>
          <a:ln w="19050" cap="sq">
            <a:solidFill>
              <a:srgbClr val="FF0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3729" name="Rectangle 24"/>
          <p:cNvSpPr>
            <a:spLocks noChangeArrowheads="1"/>
          </p:cNvSpPr>
          <p:nvPr/>
        </p:nvSpPr>
        <p:spPr bwMode="auto">
          <a:xfrm>
            <a:off x="5786438" y="2174875"/>
            <a:ext cx="144462" cy="142875"/>
          </a:xfrm>
          <a:prstGeom prst="rect">
            <a:avLst/>
          </a:prstGeom>
          <a:noFill/>
          <a:ln w="25400" cap="sq">
            <a:solidFill>
              <a:srgbClr val="FFFF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de-CH" altLang="en-US" sz="1800">
              <a:solidFill>
                <a:srgbClr val="000000"/>
              </a:solidFill>
            </a:endParaRPr>
          </a:p>
        </p:txBody>
      </p:sp>
      <p:sp>
        <p:nvSpPr>
          <p:cNvPr id="243730" name="Line 25"/>
          <p:cNvSpPr>
            <a:spLocks noChangeShapeType="1"/>
          </p:cNvSpPr>
          <p:nvPr/>
        </p:nvSpPr>
        <p:spPr bwMode="auto">
          <a:xfrm flipH="1">
            <a:off x="5543550" y="2344738"/>
            <a:ext cx="360363" cy="3240087"/>
          </a:xfrm>
          <a:prstGeom prst="line">
            <a:avLst/>
          </a:prstGeom>
          <a:noFill/>
          <a:ln w="19050" cap="sq">
            <a:solidFill>
              <a:srgbClr val="FF0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3731" name="Oval 26"/>
          <p:cNvSpPr>
            <a:spLocks noChangeArrowheads="1"/>
          </p:cNvSpPr>
          <p:nvPr/>
        </p:nvSpPr>
        <p:spPr bwMode="auto">
          <a:xfrm>
            <a:off x="1511300" y="5116513"/>
            <a:ext cx="36513" cy="36512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de-CH" altLang="en-US" sz="1800">
              <a:solidFill>
                <a:srgbClr val="000000"/>
              </a:solidFill>
            </a:endParaRPr>
          </a:p>
        </p:txBody>
      </p:sp>
      <p:sp>
        <p:nvSpPr>
          <p:cNvPr id="243732" name="Oval 27"/>
          <p:cNvSpPr>
            <a:spLocks noChangeArrowheads="1"/>
          </p:cNvSpPr>
          <p:nvPr/>
        </p:nvSpPr>
        <p:spPr bwMode="auto">
          <a:xfrm>
            <a:off x="5543550" y="5657850"/>
            <a:ext cx="36513" cy="36513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de-CH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Example: structure from motion</a:t>
            </a:r>
          </a:p>
        </p:txBody>
      </p:sp>
      <p:pic>
        <p:nvPicPr>
          <p:cNvPr id="144387" name="Picture 2" descr="C:\Users\James\Dropbox\cs143 fall 2013\cs143 fall 2013 slides\08\Colosse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1905000"/>
            <a:ext cx="878205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Automatic Scale Selection</a:t>
            </a:r>
            <a:endParaRPr lang="de-CH" altLang="en-US" smtClean="0"/>
          </a:p>
        </p:txBody>
      </p:sp>
      <p:sp>
        <p:nvSpPr>
          <p:cNvPr id="2457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smtClean="0"/>
              <a:t>Function responses for increasing scale (scale signature) </a:t>
            </a:r>
            <a:endParaRPr lang="de-CH" altLang="en-US" sz="2400" smtClean="0"/>
          </a:p>
          <a:p>
            <a:endParaRPr lang="de-CH" altLang="en-US" sz="2400" smtClean="0"/>
          </a:p>
        </p:txBody>
      </p:sp>
      <p:sp>
        <p:nvSpPr>
          <p:cNvPr id="1127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K. Grauman, B. Leibe</a:t>
            </a:r>
          </a:p>
        </p:txBody>
      </p:sp>
      <p:graphicFrame>
        <p:nvGraphicFramePr>
          <p:cNvPr id="245765" name="Object 2"/>
          <p:cNvGraphicFramePr>
            <a:graphicFrameLocks noChangeAspect="1"/>
          </p:cNvGraphicFramePr>
          <p:nvPr/>
        </p:nvGraphicFramePr>
        <p:xfrm>
          <a:off x="2093913" y="6207125"/>
          <a:ext cx="1038225" cy="277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89" name="Equation" r:id="rId4" imgW="901309" imgH="241195" progId="Equation.3">
                  <p:embed/>
                </p:oleObj>
              </mc:Choice>
              <mc:Fallback>
                <p:oleObj name="Equation" r:id="rId4" imgW="901309" imgH="241195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3913" y="6207125"/>
                        <a:ext cx="1038225" cy="277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576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925" y="4710113"/>
            <a:ext cx="2619375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245767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766888"/>
            <a:ext cx="3313112" cy="264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68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738" y="1803400"/>
            <a:ext cx="2619375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69" name="Rectangle 7"/>
          <p:cNvSpPr>
            <a:spLocks noChangeArrowheads="1"/>
          </p:cNvSpPr>
          <p:nvPr/>
        </p:nvSpPr>
        <p:spPr bwMode="auto">
          <a:xfrm>
            <a:off x="1871663" y="2387600"/>
            <a:ext cx="190500" cy="206375"/>
          </a:xfrm>
          <a:prstGeom prst="rect">
            <a:avLst/>
          </a:prstGeom>
          <a:noFill/>
          <a:ln w="25400" cap="sq">
            <a:solidFill>
              <a:srgbClr val="FFFF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de-CH" altLang="en-US" sz="1800">
              <a:solidFill>
                <a:srgbClr val="000000"/>
              </a:solidFill>
            </a:endParaRPr>
          </a:p>
        </p:txBody>
      </p:sp>
      <p:grpSp>
        <p:nvGrpSpPr>
          <p:cNvPr id="245770" name="Group 8"/>
          <p:cNvGrpSpPr>
            <a:grpSpLocks/>
          </p:cNvGrpSpPr>
          <p:nvPr/>
        </p:nvGrpSpPr>
        <p:grpSpPr bwMode="auto">
          <a:xfrm>
            <a:off x="5821363" y="2208213"/>
            <a:ext cx="73025" cy="73025"/>
            <a:chOff x="1292" y="2205"/>
            <a:chExt cx="46" cy="46"/>
          </a:xfrm>
        </p:grpSpPr>
        <p:sp>
          <p:nvSpPr>
            <p:cNvPr id="245785" name="Line 9"/>
            <p:cNvSpPr>
              <a:spLocks noChangeShapeType="1"/>
            </p:cNvSpPr>
            <p:nvPr/>
          </p:nvSpPr>
          <p:spPr bwMode="auto">
            <a:xfrm>
              <a:off x="1292" y="2205"/>
              <a:ext cx="46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786" name="Line 10"/>
            <p:cNvSpPr>
              <a:spLocks noChangeShapeType="1"/>
            </p:cNvSpPr>
            <p:nvPr/>
          </p:nvSpPr>
          <p:spPr bwMode="auto">
            <a:xfrm flipH="1">
              <a:off x="1293" y="2205"/>
              <a:ext cx="45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5771" name="Group 11"/>
          <p:cNvGrpSpPr>
            <a:grpSpLocks/>
          </p:cNvGrpSpPr>
          <p:nvPr/>
        </p:nvGrpSpPr>
        <p:grpSpPr bwMode="auto">
          <a:xfrm>
            <a:off x="1943100" y="2451100"/>
            <a:ext cx="73025" cy="73025"/>
            <a:chOff x="1292" y="2205"/>
            <a:chExt cx="46" cy="46"/>
          </a:xfrm>
        </p:grpSpPr>
        <p:sp>
          <p:nvSpPr>
            <p:cNvPr id="245783" name="Line 12"/>
            <p:cNvSpPr>
              <a:spLocks noChangeShapeType="1"/>
            </p:cNvSpPr>
            <p:nvPr/>
          </p:nvSpPr>
          <p:spPr bwMode="auto">
            <a:xfrm>
              <a:off x="1292" y="2205"/>
              <a:ext cx="46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784" name="Line 13"/>
            <p:cNvSpPr>
              <a:spLocks noChangeShapeType="1"/>
            </p:cNvSpPr>
            <p:nvPr/>
          </p:nvSpPr>
          <p:spPr bwMode="auto">
            <a:xfrm flipH="1">
              <a:off x="1293" y="2205"/>
              <a:ext cx="45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45772" name="Picture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650" y="4683125"/>
            <a:ext cx="25622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45773" name="Rectangle 15"/>
          <p:cNvSpPr>
            <a:spLocks noChangeArrowheads="1"/>
          </p:cNvSpPr>
          <p:nvPr/>
        </p:nvSpPr>
        <p:spPr bwMode="auto">
          <a:xfrm>
            <a:off x="5472113" y="4756150"/>
            <a:ext cx="2303462" cy="11160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de-CH" altLang="en-US" sz="1800">
              <a:solidFill>
                <a:srgbClr val="000000"/>
              </a:solidFill>
            </a:endParaRPr>
          </a:p>
        </p:txBody>
      </p:sp>
      <p:graphicFrame>
        <p:nvGraphicFramePr>
          <p:cNvPr id="245774" name="Object 3"/>
          <p:cNvGraphicFramePr>
            <a:graphicFrameLocks noChangeAspect="1"/>
          </p:cNvGraphicFramePr>
          <p:nvPr/>
        </p:nvGraphicFramePr>
        <p:xfrm>
          <a:off x="5953125" y="6153150"/>
          <a:ext cx="1301750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90" name="Equation" r:id="rId10" imgW="939392" imgH="241195" progId="Equation.3">
                  <p:embed/>
                </p:oleObj>
              </mc:Choice>
              <mc:Fallback>
                <p:oleObj name="Equation" r:id="rId10" imgW="939392" imgH="241195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3125" y="6153150"/>
                        <a:ext cx="1301750" cy="334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775" name="Rectangle 17"/>
          <p:cNvSpPr>
            <a:spLocks noChangeArrowheads="1"/>
          </p:cNvSpPr>
          <p:nvPr/>
        </p:nvSpPr>
        <p:spPr bwMode="auto">
          <a:xfrm>
            <a:off x="1511300" y="4765675"/>
            <a:ext cx="2305050" cy="115093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de-CH" altLang="en-US" sz="1800">
              <a:solidFill>
                <a:srgbClr val="000000"/>
              </a:solidFill>
            </a:endParaRPr>
          </a:p>
        </p:txBody>
      </p:sp>
      <p:sp>
        <p:nvSpPr>
          <p:cNvPr id="245776" name="Line 19"/>
          <p:cNvSpPr>
            <a:spLocks noChangeShapeType="1"/>
          </p:cNvSpPr>
          <p:nvPr/>
        </p:nvSpPr>
        <p:spPr bwMode="auto">
          <a:xfrm flipH="1">
            <a:off x="1619250" y="2630488"/>
            <a:ext cx="360363" cy="2160587"/>
          </a:xfrm>
          <a:prstGeom prst="line">
            <a:avLst/>
          </a:prstGeom>
          <a:noFill/>
          <a:ln w="19050" cap="sq">
            <a:solidFill>
              <a:srgbClr val="FF0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777" name="Rectangle 20"/>
          <p:cNvSpPr>
            <a:spLocks noChangeArrowheads="1"/>
          </p:cNvSpPr>
          <p:nvPr/>
        </p:nvSpPr>
        <p:spPr bwMode="auto">
          <a:xfrm>
            <a:off x="5751513" y="2144713"/>
            <a:ext cx="190500" cy="206375"/>
          </a:xfrm>
          <a:prstGeom prst="rect">
            <a:avLst/>
          </a:prstGeom>
          <a:noFill/>
          <a:ln w="25400" cap="sq">
            <a:solidFill>
              <a:srgbClr val="FFFF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de-CH" altLang="en-US" sz="1800">
              <a:solidFill>
                <a:srgbClr val="000000"/>
              </a:solidFill>
            </a:endParaRPr>
          </a:p>
        </p:txBody>
      </p:sp>
      <p:sp>
        <p:nvSpPr>
          <p:cNvPr id="245778" name="Line 21"/>
          <p:cNvSpPr>
            <a:spLocks noChangeShapeType="1"/>
          </p:cNvSpPr>
          <p:nvPr/>
        </p:nvSpPr>
        <p:spPr bwMode="auto">
          <a:xfrm flipH="1">
            <a:off x="5688013" y="2343150"/>
            <a:ext cx="215900" cy="2916238"/>
          </a:xfrm>
          <a:prstGeom prst="line">
            <a:avLst/>
          </a:prstGeom>
          <a:noFill/>
          <a:ln w="19050" cap="sq">
            <a:solidFill>
              <a:srgbClr val="FF0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779" name="Oval 22"/>
          <p:cNvSpPr>
            <a:spLocks noChangeArrowheads="1"/>
          </p:cNvSpPr>
          <p:nvPr/>
        </p:nvSpPr>
        <p:spPr bwMode="auto">
          <a:xfrm>
            <a:off x="1511300" y="5114925"/>
            <a:ext cx="36513" cy="36513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de-CH" altLang="en-US" sz="1800">
              <a:solidFill>
                <a:srgbClr val="000000"/>
              </a:solidFill>
            </a:endParaRPr>
          </a:p>
        </p:txBody>
      </p:sp>
      <p:sp>
        <p:nvSpPr>
          <p:cNvPr id="245780" name="Oval 23"/>
          <p:cNvSpPr>
            <a:spLocks noChangeArrowheads="1"/>
          </p:cNvSpPr>
          <p:nvPr/>
        </p:nvSpPr>
        <p:spPr bwMode="auto">
          <a:xfrm>
            <a:off x="5534025" y="5646738"/>
            <a:ext cx="36513" cy="36512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de-CH" altLang="en-US" sz="1800">
              <a:solidFill>
                <a:srgbClr val="000000"/>
              </a:solidFill>
            </a:endParaRPr>
          </a:p>
        </p:txBody>
      </p:sp>
      <p:sp>
        <p:nvSpPr>
          <p:cNvPr id="245781" name="Oval 24"/>
          <p:cNvSpPr>
            <a:spLocks noChangeArrowheads="1"/>
          </p:cNvSpPr>
          <p:nvPr/>
        </p:nvSpPr>
        <p:spPr bwMode="auto">
          <a:xfrm>
            <a:off x="1619250" y="4827588"/>
            <a:ext cx="36513" cy="36512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de-CH" altLang="en-US" sz="1800">
              <a:solidFill>
                <a:srgbClr val="000000"/>
              </a:solidFill>
            </a:endParaRPr>
          </a:p>
        </p:txBody>
      </p:sp>
      <p:sp>
        <p:nvSpPr>
          <p:cNvPr id="245782" name="Oval 25"/>
          <p:cNvSpPr>
            <a:spLocks noChangeArrowheads="1"/>
          </p:cNvSpPr>
          <p:nvPr/>
        </p:nvSpPr>
        <p:spPr bwMode="auto">
          <a:xfrm>
            <a:off x="5651500" y="5367338"/>
            <a:ext cx="36513" cy="36512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de-CH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Automatic Scale Selection</a:t>
            </a:r>
            <a:endParaRPr lang="de-CH" altLang="en-US" smtClean="0"/>
          </a:p>
        </p:txBody>
      </p:sp>
      <p:sp>
        <p:nvSpPr>
          <p:cNvPr id="2478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smtClean="0"/>
              <a:t>Function responses for increasing scale (scale signature) </a:t>
            </a:r>
            <a:endParaRPr lang="de-CH" altLang="en-US" sz="2400" smtClean="0"/>
          </a:p>
          <a:p>
            <a:endParaRPr lang="de-CH" altLang="en-US" sz="2400" smtClean="0"/>
          </a:p>
        </p:txBody>
      </p:sp>
      <p:sp>
        <p:nvSpPr>
          <p:cNvPr id="1229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K. Grauman, B. Leibe</a:t>
            </a:r>
          </a:p>
        </p:txBody>
      </p:sp>
      <p:graphicFrame>
        <p:nvGraphicFramePr>
          <p:cNvPr id="247813" name="Object 4"/>
          <p:cNvGraphicFramePr>
            <a:graphicFrameLocks noChangeAspect="1"/>
          </p:cNvGraphicFramePr>
          <p:nvPr/>
        </p:nvGraphicFramePr>
        <p:xfrm>
          <a:off x="2093913" y="6207125"/>
          <a:ext cx="1038225" cy="277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839" name="Equation" r:id="rId4" imgW="901309" imgH="241195" progId="Equation.3">
                  <p:embed/>
                </p:oleObj>
              </mc:Choice>
              <mc:Fallback>
                <p:oleObj name="Equation" r:id="rId4" imgW="901309" imgH="241195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3913" y="6207125"/>
                        <a:ext cx="1038225" cy="277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781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925" y="4710113"/>
            <a:ext cx="2619375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247815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766888"/>
            <a:ext cx="3313112" cy="264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7816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738" y="1803400"/>
            <a:ext cx="2619375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7817" name="Rectangle 7"/>
          <p:cNvSpPr>
            <a:spLocks noChangeArrowheads="1"/>
          </p:cNvSpPr>
          <p:nvPr/>
        </p:nvSpPr>
        <p:spPr bwMode="auto">
          <a:xfrm>
            <a:off x="1843088" y="2349500"/>
            <a:ext cx="260350" cy="269875"/>
          </a:xfrm>
          <a:prstGeom prst="rect">
            <a:avLst/>
          </a:prstGeom>
          <a:noFill/>
          <a:ln w="25400" cap="sq">
            <a:solidFill>
              <a:srgbClr val="FFFF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de-CH" altLang="en-US" sz="1800">
              <a:solidFill>
                <a:srgbClr val="000000"/>
              </a:solidFill>
            </a:endParaRPr>
          </a:p>
        </p:txBody>
      </p:sp>
      <p:grpSp>
        <p:nvGrpSpPr>
          <p:cNvPr id="247818" name="Group 8"/>
          <p:cNvGrpSpPr>
            <a:grpSpLocks/>
          </p:cNvGrpSpPr>
          <p:nvPr/>
        </p:nvGrpSpPr>
        <p:grpSpPr bwMode="auto">
          <a:xfrm>
            <a:off x="5821363" y="2208213"/>
            <a:ext cx="73025" cy="73025"/>
            <a:chOff x="1292" y="2205"/>
            <a:chExt cx="46" cy="46"/>
          </a:xfrm>
        </p:grpSpPr>
        <p:sp>
          <p:nvSpPr>
            <p:cNvPr id="247835" name="Line 9"/>
            <p:cNvSpPr>
              <a:spLocks noChangeShapeType="1"/>
            </p:cNvSpPr>
            <p:nvPr/>
          </p:nvSpPr>
          <p:spPr bwMode="auto">
            <a:xfrm>
              <a:off x="1292" y="2205"/>
              <a:ext cx="46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836" name="Line 10"/>
            <p:cNvSpPr>
              <a:spLocks noChangeShapeType="1"/>
            </p:cNvSpPr>
            <p:nvPr/>
          </p:nvSpPr>
          <p:spPr bwMode="auto">
            <a:xfrm flipH="1">
              <a:off x="1293" y="2205"/>
              <a:ext cx="45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7819" name="Group 11"/>
          <p:cNvGrpSpPr>
            <a:grpSpLocks/>
          </p:cNvGrpSpPr>
          <p:nvPr/>
        </p:nvGrpSpPr>
        <p:grpSpPr bwMode="auto">
          <a:xfrm>
            <a:off x="1943100" y="2451100"/>
            <a:ext cx="73025" cy="73025"/>
            <a:chOff x="1292" y="2205"/>
            <a:chExt cx="46" cy="46"/>
          </a:xfrm>
        </p:grpSpPr>
        <p:sp>
          <p:nvSpPr>
            <p:cNvPr id="247833" name="Line 12"/>
            <p:cNvSpPr>
              <a:spLocks noChangeShapeType="1"/>
            </p:cNvSpPr>
            <p:nvPr/>
          </p:nvSpPr>
          <p:spPr bwMode="auto">
            <a:xfrm>
              <a:off x="1292" y="2205"/>
              <a:ext cx="46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834" name="Line 13"/>
            <p:cNvSpPr>
              <a:spLocks noChangeShapeType="1"/>
            </p:cNvSpPr>
            <p:nvPr/>
          </p:nvSpPr>
          <p:spPr bwMode="auto">
            <a:xfrm flipH="1">
              <a:off x="1293" y="2205"/>
              <a:ext cx="45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47820" name="Picture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650" y="4683125"/>
            <a:ext cx="25622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47821" name="Rectangle 15"/>
          <p:cNvSpPr>
            <a:spLocks noChangeArrowheads="1"/>
          </p:cNvSpPr>
          <p:nvPr/>
        </p:nvSpPr>
        <p:spPr bwMode="auto">
          <a:xfrm>
            <a:off x="5472113" y="4756150"/>
            <a:ext cx="2303462" cy="11160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de-CH" altLang="en-US" sz="1800">
              <a:solidFill>
                <a:srgbClr val="000000"/>
              </a:solidFill>
            </a:endParaRPr>
          </a:p>
        </p:txBody>
      </p:sp>
      <p:graphicFrame>
        <p:nvGraphicFramePr>
          <p:cNvPr id="247822" name="Object 5"/>
          <p:cNvGraphicFramePr>
            <a:graphicFrameLocks noChangeAspect="1"/>
          </p:cNvGraphicFramePr>
          <p:nvPr/>
        </p:nvGraphicFramePr>
        <p:xfrm>
          <a:off x="5953125" y="6153150"/>
          <a:ext cx="1301750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840" name="Equation" r:id="rId10" imgW="939392" imgH="241195" progId="Equation.3">
                  <p:embed/>
                </p:oleObj>
              </mc:Choice>
              <mc:Fallback>
                <p:oleObj name="Equation" r:id="rId10" imgW="939392" imgH="241195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3125" y="6153150"/>
                        <a:ext cx="1301750" cy="334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7823" name="Rectangle 17"/>
          <p:cNvSpPr>
            <a:spLocks noChangeArrowheads="1"/>
          </p:cNvSpPr>
          <p:nvPr/>
        </p:nvSpPr>
        <p:spPr bwMode="auto">
          <a:xfrm>
            <a:off x="1511300" y="4765675"/>
            <a:ext cx="2305050" cy="115093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de-CH" altLang="en-US" sz="1800">
              <a:solidFill>
                <a:srgbClr val="000000"/>
              </a:solidFill>
            </a:endParaRPr>
          </a:p>
        </p:txBody>
      </p:sp>
      <p:sp>
        <p:nvSpPr>
          <p:cNvPr id="247824" name="Line 19"/>
          <p:cNvSpPr>
            <a:spLocks noChangeShapeType="1"/>
          </p:cNvSpPr>
          <p:nvPr/>
        </p:nvSpPr>
        <p:spPr bwMode="auto">
          <a:xfrm flipH="1">
            <a:off x="1763713" y="2630488"/>
            <a:ext cx="215900" cy="2052637"/>
          </a:xfrm>
          <a:prstGeom prst="line">
            <a:avLst/>
          </a:prstGeom>
          <a:noFill/>
          <a:ln w="19050" cap="sq">
            <a:solidFill>
              <a:srgbClr val="FF0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7825" name="Rectangle 20"/>
          <p:cNvSpPr>
            <a:spLocks noChangeArrowheads="1"/>
          </p:cNvSpPr>
          <p:nvPr/>
        </p:nvSpPr>
        <p:spPr bwMode="auto">
          <a:xfrm>
            <a:off x="5722938" y="2106613"/>
            <a:ext cx="260350" cy="269875"/>
          </a:xfrm>
          <a:prstGeom prst="rect">
            <a:avLst/>
          </a:prstGeom>
          <a:noFill/>
          <a:ln w="25400" cap="sq">
            <a:solidFill>
              <a:srgbClr val="FFFF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de-CH" altLang="en-US" sz="1800">
              <a:solidFill>
                <a:srgbClr val="000000"/>
              </a:solidFill>
            </a:endParaRPr>
          </a:p>
        </p:txBody>
      </p:sp>
      <p:sp>
        <p:nvSpPr>
          <p:cNvPr id="247826" name="Line 21"/>
          <p:cNvSpPr>
            <a:spLocks noChangeShapeType="1"/>
          </p:cNvSpPr>
          <p:nvPr/>
        </p:nvSpPr>
        <p:spPr bwMode="auto">
          <a:xfrm flipH="1">
            <a:off x="5795963" y="2343150"/>
            <a:ext cx="107950" cy="2663825"/>
          </a:xfrm>
          <a:prstGeom prst="line">
            <a:avLst/>
          </a:prstGeom>
          <a:noFill/>
          <a:ln w="19050" cap="sq">
            <a:solidFill>
              <a:srgbClr val="FF0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7827" name="Oval 22"/>
          <p:cNvSpPr>
            <a:spLocks noChangeArrowheads="1"/>
          </p:cNvSpPr>
          <p:nvPr/>
        </p:nvSpPr>
        <p:spPr bwMode="auto">
          <a:xfrm>
            <a:off x="1511300" y="5114925"/>
            <a:ext cx="36513" cy="36513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de-CH" altLang="en-US" sz="1800">
              <a:solidFill>
                <a:srgbClr val="000000"/>
              </a:solidFill>
            </a:endParaRPr>
          </a:p>
        </p:txBody>
      </p:sp>
      <p:sp>
        <p:nvSpPr>
          <p:cNvPr id="247828" name="Oval 23"/>
          <p:cNvSpPr>
            <a:spLocks noChangeArrowheads="1"/>
          </p:cNvSpPr>
          <p:nvPr/>
        </p:nvSpPr>
        <p:spPr bwMode="auto">
          <a:xfrm>
            <a:off x="5534025" y="5646738"/>
            <a:ext cx="36513" cy="36512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de-CH" altLang="en-US" sz="1800">
              <a:solidFill>
                <a:srgbClr val="000000"/>
              </a:solidFill>
            </a:endParaRPr>
          </a:p>
        </p:txBody>
      </p:sp>
      <p:sp>
        <p:nvSpPr>
          <p:cNvPr id="247829" name="Oval 24"/>
          <p:cNvSpPr>
            <a:spLocks noChangeArrowheads="1"/>
          </p:cNvSpPr>
          <p:nvPr/>
        </p:nvSpPr>
        <p:spPr bwMode="auto">
          <a:xfrm>
            <a:off x="1619250" y="4827588"/>
            <a:ext cx="36513" cy="36512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de-CH" altLang="en-US" sz="1800">
              <a:solidFill>
                <a:srgbClr val="000000"/>
              </a:solidFill>
            </a:endParaRPr>
          </a:p>
        </p:txBody>
      </p:sp>
      <p:sp>
        <p:nvSpPr>
          <p:cNvPr id="247830" name="Oval 25"/>
          <p:cNvSpPr>
            <a:spLocks noChangeArrowheads="1"/>
          </p:cNvSpPr>
          <p:nvPr/>
        </p:nvSpPr>
        <p:spPr bwMode="auto">
          <a:xfrm>
            <a:off x="5651500" y="5367338"/>
            <a:ext cx="36513" cy="36512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de-CH" altLang="en-US" sz="1800">
              <a:solidFill>
                <a:srgbClr val="000000"/>
              </a:solidFill>
            </a:endParaRPr>
          </a:p>
        </p:txBody>
      </p:sp>
      <p:sp>
        <p:nvSpPr>
          <p:cNvPr id="247831" name="Oval 26"/>
          <p:cNvSpPr>
            <a:spLocks noChangeArrowheads="1"/>
          </p:cNvSpPr>
          <p:nvPr/>
        </p:nvSpPr>
        <p:spPr bwMode="auto">
          <a:xfrm>
            <a:off x="1727200" y="4745038"/>
            <a:ext cx="36513" cy="36512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de-CH" altLang="en-US" sz="1800">
              <a:solidFill>
                <a:srgbClr val="000000"/>
              </a:solidFill>
            </a:endParaRPr>
          </a:p>
        </p:txBody>
      </p:sp>
      <p:sp>
        <p:nvSpPr>
          <p:cNvPr id="247832" name="Oval 27"/>
          <p:cNvSpPr>
            <a:spLocks noChangeArrowheads="1"/>
          </p:cNvSpPr>
          <p:nvPr/>
        </p:nvSpPr>
        <p:spPr bwMode="auto">
          <a:xfrm>
            <a:off x="5795963" y="5114925"/>
            <a:ext cx="36512" cy="36513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de-CH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Automatic Scale Selection</a:t>
            </a:r>
            <a:endParaRPr lang="de-CH" altLang="en-US" smtClean="0"/>
          </a:p>
        </p:txBody>
      </p:sp>
      <p:sp>
        <p:nvSpPr>
          <p:cNvPr id="2498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smtClean="0"/>
              <a:t>Function responses for increasing scale (scale signature) </a:t>
            </a:r>
            <a:endParaRPr lang="de-CH" altLang="en-US" sz="2400" smtClean="0"/>
          </a:p>
          <a:p>
            <a:endParaRPr lang="de-CH" altLang="en-US" sz="2400" smtClean="0"/>
          </a:p>
        </p:txBody>
      </p:sp>
      <p:sp>
        <p:nvSpPr>
          <p:cNvPr id="1331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K. Grauman, B. Leibe</a:t>
            </a:r>
          </a:p>
        </p:txBody>
      </p:sp>
      <p:graphicFrame>
        <p:nvGraphicFramePr>
          <p:cNvPr id="249861" name="Object 4"/>
          <p:cNvGraphicFramePr>
            <a:graphicFrameLocks noChangeAspect="1"/>
          </p:cNvGraphicFramePr>
          <p:nvPr/>
        </p:nvGraphicFramePr>
        <p:xfrm>
          <a:off x="2093913" y="6207125"/>
          <a:ext cx="1038225" cy="277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889" name="Equation" r:id="rId4" imgW="901309" imgH="241195" progId="Equation.3">
                  <p:embed/>
                </p:oleObj>
              </mc:Choice>
              <mc:Fallback>
                <p:oleObj name="Equation" r:id="rId4" imgW="901309" imgH="241195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3913" y="6207125"/>
                        <a:ext cx="1038225" cy="277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986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925" y="4710113"/>
            <a:ext cx="2619375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24986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766888"/>
            <a:ext cx="3313112" cy="264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9864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738" y="1803400"/>
            <a:ext cx="2619375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9865" name="Rectangle 7"/>
          <p:cNvSpPr>
            <a:spLocks noChangeArrowheads="1"/>
          </p:cNvSpPr>
          <p:nvPr/>
        </p:nvSpPr>
        <p:spPr bwMode="auto">
          <a:xfrm>
            <a:off x="1804988" y="2311400"/>
            <a:ext cx="325437" cy="344488"/>
          </a:xfrm>
          <a:prstGeom prst="rect">
            <a:avLst/>
          </a:prstGeom>
          <a:noFill/>
          <a:ln w="25400" cap="sq">
            <a:solidFill>
              <a:srgbClr val="FFFF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de-CH" altLang="en-US" sz="1800">
              <a:solidFill>
                <a:srgbClr val="000000"/>
              </a:solidFill>
            </a:endParaRPr>
          </a:p>
        </p:txBody>
      </p:sp>
      <p:grpSp>
        <p:nvGrpSpPr>
          <p:cNvPr id="249866" name="Group 8"/>
          <p:cNvGrpSpPr>
            <a:grpSpLocks/>
          </p:cNvGrpSpPr>
          <p:nvPr/>
        </p:nvGrpSpPr>
        <p:grpSpPr bwMode="auto">
          <a:xfrm>
            <a:off x="5821363" y="2208213"/>
            <a:ext cx="73025" cy="73025"/>
            <a:chOff x="1292" y="2205"/>
            <a:chExt cx="46" cy="46"/>
          </a:xfrm>
        </p:grpSpPr>
        <p:sp>
          <p:nvSpPr>
            <p:cNvPr id="249885" name="Line 9"/>
            <p:cNvSpPr>
              <a:spLocks noChangeShapeType="1"/>
            </p:cNvSpPr>
            <p:nvPr/>
          </p:nvSpPr>
          <p:spPr bwMode="auto">
            <a:xfrm>
              <a:off x="1292" y="2205"/>
              <a:ext cx="46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886" name="Line 10"/>
            <p:cNvSpPr>
              <a:spLocks noChangeShapeType="1"/>
            </p:cNvSpPr>
            <p:nvPr/>
          </p:nvSpPr>
          <p:spPr bwMode="auto">
            <a:xfrm flipH="1">
              <a:off x="1293" y="2205"/>
              <a:ext cx="45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9867" name="Group 11"/>
          <p:cNvGrpSpPr>
            <a:grpSpLocks/>
          </p:cNvGrpSpPr>
          <p:nvPr/>
        </p:nvGrpSpPr>
        <p:grpSpPr bwMode="auto">
          <a:xfrm>
            <a:off x="1943100" y="2451100"/>
            <a:ext cx="73025" cy="73025"/>
            <a:chOff x="1292" y="2205"/>
            <a:chExt cx="46" cy="46"/>
          </a:xfrm>
        </p:grpSpPr>
        <p:sp>
          <p:nvSpPr>
            <p:cNvPr id="249883" name="Line 12"/>
            <p:cNvSpPr>
              <a:spLocks noChangeShapeType="1"/>
            </p:cNvSpPr>
            <p:nvPr/>
          </p:nvSpPr>
          <p:spPr bwMode="auto">
            <a:xfrm>
              <a:off x="1292" y="2205"/>
              <a:ext cx="46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884" name="Line 13"/>
            <p:cNvSpPr>
              <a:spLocks noChangeShapeType="1"/>
            </p:cNvSpPr>
            <p:nvPr/>
          </p:nvSpPr>
          <p:spPr bwMode="auto">
            <a:xfrm flipH="1">
              <a:off x="1293" y="2205"/>
              <a:ext cx="45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49868" name="Picture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650" y="4683125"/>
            <a:ext cx="25622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49869" name="Rectangle 15"/>
          <p:cNvSpPr>
            <a:spLocks noChangeArrowheads="1"/>
          </p:cNvSpPr>
          <p:nvPr/>
        </p:nvSpPr>
        <p:spPr bwMode="auto">
          <a:xfrm>
            <a:off x="5472113" y="4756150"/>
            <a:ext cx="2303462" cy="11160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de-CH" altLang="en-US" sz="1800">
              <a:solidFill>
                <a:srgbClr val="000000"/>
              </a:solidFill>
            </a:endParaRPr>
          </a:p>
        </p:txBody>
      </p:sp>
      <p:graphicFrame>
        <p:nvGraphicFramePr>
          <p:cNvPr id="249870" name="Object 5"/>
          <p:cNvGraphicFramePr>
            <a:graphicFrameLocks noChangeAspect="1"/>
          </p:cNvGraphicFramePr>
          <p:nvPr/>
        </p:nvGraphicFramePr>
        <p:xfrm>
          <a:off x="5953125" y="6153150"/>
          <a:ext cx="1301750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890" name="Equation" r:id="rId10" imgW="939392" imgH="241195" progId="Equation.3">
                  <p:embed/>
                </p:oleObj>
              </mc:Choice>
              <mc:Fallback>
                <p:oleObj name="Equation" r:id="rId10" imgW="939392" imgH="241195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3125" y="6153150"/>
                        <a:ext cx="1301750" cy="334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9871" name="Rectangle 17"/>
          <p:cNvSpPr>
            <a:spLocks noChangeArrowheads="1"/>
          </p:cNvSpPr>
          <p:nvPr/>
        </p:nvSpPr>
        <p:spPr bwMode="auto">
          <a:xfrm>
            <a:off x="1511300" y="4765675"/>
            <a:ext cx="2305050" cy="115093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de-CH" altLang="en-US" sz="1800">
              <a:solidFill>
                <a:srgbClr val="000000"/>
              </a:solidFill>
            </a:endParaRPr>
          </a:p>
        </p:txBody>
      </p:sp>
      <p:sp>
        <p:nvSpPr>
          <p:cNvPr id="249872" name="Line 19"/>
          <p:cNvSpPr>
            <a:spLocks noChangeShapeType="1"/>
          </p:cNvSpPr>
          <p:nvPr/>
        </p:nvSpPr>
        <p:spPr bwMode="auto">
          <a:xfrm flipH="1">
            <a:off x="1908175" y="2630488"/>
            <a:ext cx="71438" cy="2160587"/>
          </a:xfrm>
          <a:prstGeom prst="line">
            <a:avLst/>
          </a:prstGeom>
          <a:noFill/>
          <a:ln w="19050" cap="sq">
            <a:solidFill>
              <a:srgbClr val="FF0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9873" name="Rectangle 20"/>
          <p:cNvSpPr>
            <a:spLocks noChangeArrowheads="1"/>
          </p:cNvSpPr>
          <p:nvPr/>
        </p:nvSpPr>
        <p:spPr bwMode="auto">
          <a:xfrm>
            <a:off x="5684838" y="2068513"/>
            <a:ext cx="325437" cy="344487"/>
          </a:xfrm>
          <a:prstGeom prst="rect">
            <a:avLst/>
          </a:prstGeom>
          <a:noFill/>
          <a:ln w="25400" cap="sq">
            <a:solidFill>
              <a:srgbClr val="FFFF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de-CH" altLang="en-US" sz="1800">
              <a:solidFill>
                <a:srgbClr val="000000"/>
              </a:solidFill>
            </a:endParaRPr>
          </a:p>
        </p:txBody>
      </p:sp>
      <p:sp>
        <p:nvSpPr>
          <p:cNvPr id="249874" name="Line 21"/>
          <p:cNvSpPr>
            <a:spLocks noChangeShapeType="1"/>
          </p:cNvSpPr>
          <p:nvPr/>
        </p:nvSpPr>
        <p:spPr bwMode="auto">
          <a:xfrm>
            <a:off x="5903913" y="2343150"/>
            <a:ext cx="73025" cy="2520950"/>
          </a:xfrm>
          <a:prstGeom prst="line">
            <a:avLst/>
          </a:prstGeom>
          <a:noFill/>
          <a:ln w="19050" cap="sq">
            <a:solidFill>
              <a:srgbClr val="FF0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9875" name="Oval 22"/>
          <p:cNvSpPr>
            <a:spLocks noChangeArrowheads="1"/>
          </p:cNvSpPr>
          <p:nvPr/>
        </p:nvSpPr>
        <p:spPr bwMode="auto">
          <a:xfrm>
            <a:off x="1511300" y="5114925"/>
            <a:ext cx="36513" cy="36513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de-CH" altLang="en-US" sz="1800">
              <a:solidFill>
                <a:srgbClr val="000000"/>
              </a:solidFill>
            </a:endParaRPr>
          </a:p>
        </p:txBody>
      </p:sp>
      <p:sp>
        <p:nvSpPr>
          <p:cNvPr id="249876" name="Oval 23"/>
          <p:cNvSpPr>
            <a:spLocks noChangeArrowheads="1"/>
          </p:cNvSpPr>
          <p:nvPr/>
        </p:nvSpPr>
        <p:spPr bwMode="auto">
          <a:xfrm>
            <a:off x="5534025" y="5646738"/>
            <a:ext cx="36513" cy="36512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de-CH" altLang="en-US" sz="1800">
              <a:solidFill>
                <a:srgbClr val="000000"/>
              </a:solidFill>
            </a:endParaRPr>
          </a:p>
        </p:txBody>
      </p:sp>
      <p:sp>
        <p:nvSpPr>
          <p:cNvPr id="249877" name="Oval 24"/>
          <p:cNvSpPr>
            <a:spLocks noChangeArrowheads="1"/>
          </p:cNvSpPr>
          <p:nvPr/>
        </p:nvSpPr>
        <p:spPr bwMode="auto">
          <a:xfrm>
            <a:off x="1584325" y="4899025"/>
            <a:ext cx="36513" cy="36513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de-CH" altLang="en-US" sz="1800">
              <a:solidFill>
                <a:srgbClr val="000000"/>
              </a:solidFill>
            </a:endParaRPr>
          </a:p>
        </p:txBody>
      </p:sp>
      <p:sp>
        <p:nvSpPr>
          <p:cNvPr id="249878" name="Oval 25"/>
          <p:cNvSpPr>
            <a:spLocks noChangeArrowheads="1"/>
          </p:cNvSpPr>
          <p:nvPr/>
        </p:nvSpPr>
        <p:spPr bwMode="auto">
          <a:xfrm>
            <a:off x="5651500" y="5367338"/>
            <a:ext cx="36513" cy="36512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de-CH" altLang="en-US" sz="1800">
              <a:solidFill>
                <a:srgbClr val="000000"/>
              </a:solidFill>
            </a:endParaRPr>
          </a:p>
        </p:txBody>
      </p:sp>
      <p:sp>
        <p:nvSpPr>
          <p:cNvPr id="249879" name="Oval 26"/>
          <p:cNvSpPr>
            <a:spLocks noChangeArrowheads="1"/>
          </p:cNvSpPr>
          <p:nvPr/>
        </p:nvSpPr>
        <p:spPr bwMode="auto">
          <a:xfrm>
            <a:off x="1727200" y="4745038"/>
            <a:ext cx="36513" cy="36512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de-CH" altLang="en-US" sz="1800">
              <a:solidFill>
                <a:srgbClr val="000000"/>
              </a:solidFill>
            </a:endParaRPr>
          </a:p>
        </p:txBody>
      </p:sp>
      <p:sp>
        <p:nvSpPr>
          <p:cNvPr id="249880" name="Oval 27"/>
          <p:cNvSpPr>
            <a:spLocks noChangeArrowheads="1"/>
          </p:cNvSpPr>
          <p:nvPr/>
        </p:nvSpPr>
        <p:spPr bwMode="auto">
          <a:xfrm>
            <a:off x="5795963" y="5114925"/>
            <a:ext cx="36512" cy="36513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de-CH" altLang="en-US" sz="1800">
              <a:solidFill>
                <a:srgbClr val="000000"/>
              </a:solidFill>
            </a:endParaRPr>
          </a:p>
        </p:txBody>
      </p:sp>
      <p:sp>
        <p:nvSpPr>
          <p:cNvPr id="249881" name="Oval 28"/>
          <p:cNvSpPr>
            <a:spLocks noChangeArrowheads="1"/>
          </p:cNvSpPr>
          <p:nvPr/>
        </p:nvSpPr>
        <p:spPr bwMode="auto">
          <a:xfrm>
            <a:off x="5975350" y="4935538"/>
            <a:ext cx="36513" cy="36512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de-CH" altLang="en-US" sz="1800">
              <a:solidFill>
                <a:srgbClr val="000000"/>
              </a:solidFill>
            </a:endParaRPr>
          </a:p>
        </p:txBody>
      </p:sp>
      <p:sp>
        <p:nvSpPr>
          <p:cNvPr id="249882" name="Oval 29"/>
          <p:cNvSpPr>
            <a:spLocks noChangeArrowheads="1"/>
          </p:cNvSpPr>
          <p:nvPr/>
        </p:nvSpPr>
        <p:spPr bwMode="auto">
          <a:xfrm>
            <a:off x="1906588" y="4846638"/>
            <a:ext cx="36512" cy="36512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de-CH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Automatic Scale Selection</a:t>
            </a:r>
            <a:endParaRPr lang="de-CH" altLang="en-US" smtClean="0"/>
          </a:p>
        </p:txBody>
      </p:sp>
      <p:sp>
        <p:nvSpPr>
          <p:cNvPr id="2519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smtClean="0"/>
              <a:t>Function responses for increasing scale (scale signature) </a:t>
            </a:r>
            <a:endParaRPr lang="de-CH" altLang="en-US" sz="2400" smtClean="0"/>
          </a:p>
          <a:p>
            <a:endParaRPr lang="de-CH" altLang="en-US" sz="2400" smtClean="0"/>
          </a:p>
        </p:txBody>
      </p:sp>
      <p:sp>
        <p:nvSpPr>
          <p:cNvPr id="1434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K. Grauman, B. Leibe</a:t>
            </a:r>
          </a:p>
        </p:txBody>
      </p:sp>
      <p:graphicFrame>
        <p:nvGraphicFramePr>
          <p:cNvPr id="251909" name="Object 4"/>
          <p:cNvGraphicFramePr>
            <a:graphicFrameLocks noChangeAspect="1"/>
          </p:cNvGraphicFramePr>
          <p:nvPr/>
        </p:nvGraphicFramePr>
        <p:xfrm>
          <a:off x="2093913" y="6207125"/>
          <a:ext cx="1038225" cy="277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956" name="Equation" r:id="rId4" imgW="901309" imgH="241195" progId="Equation.3">
                  <p:embed/>
                </p:oleObj>
              </mc:Choice>
              <mc:Fallback>
                <p:oleObj name="Equation" r:id="rId4" imgW="901309" imgH="241195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3913" y="6207125"/>
                        <a:ext cx="1038225" cy="277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191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925" y="4710113"/>
            <a:ext cx="2619375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251911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766888"/>
            <a:ext cx="3313112" cy="264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1912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738" y="1803400"/>
            <a:ext cx="2619375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1913" name="Rectangle 7"/>
          <p:cNvSpPr>
            <a:spLocks noChangeArrowheads="1"/>
          </p:cNvSpPr>
          <p:nvPr/>
        </p:nvSpPr>
        <p:spPr bwMode="auto">
          <a:xfrm>
            <a:off x="1481138" y="2032000"/>
            <a:ext cx="939800" cy="958850"/>
          </a:xfrm>
          <a:prstGeom prst="rect">
            <a:avLst/>
          </a:prstGeom>
          <a:noFill/>
          <a:ln w="25400" cap="sq">
            <a:solidFill>
              <a:srgbClr val="FFFF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de-CH" altLang="en-US" sz="1800">
              <a:solidFill>
                <a:srgbClr val="000000"/>
              </a:solidFill>
            </a:endParaRPr>
          </a:p>
        </p:txBody>
      </p:sp>
      <p:grpSp>
        <p:nvGrpSpPr>
          <p:cNvPr id="251914" name="Group 8"/>
          <p:cNvGrpSpPr>
            <a:grpSpLocks/>
          </p:cNvGrpSpPr>
          <p:nvPr/>
        </p:nvGrpSpPr>
        <p:grpSpPr bwMode="auto">
          <a:xfrm>
            <a:off x="5821363" y="2208213"/>
            <a:ext cx="73025" cy="73025"/>
            <a:chOff x="1292" y="2205"/>
            <a:chExt cx="46" cy="46"/>
          </a:xfrm>
        </p:grpSpPr>
        <p:sp>
          <p:nvSpPr>
            <p:cNvPr id="251952" name="Line 9"/>
            <p:cNvSpPr>
              <a:spLocks noChangeShapeType="1"/>
            </p:cNvSpPr>
            <p:nvPr/>
          </p:nvSpPr>
          <p:spPr bwMode="auto">
            <a:xfrm>
              <a:off x="1292" y="2205"/>
              <a:ext cx="46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953" name="Line 10"/>
            <p:cNvSpPr>
              <a:spLocks noChangeShapeType="1"/>
            </p:cNvSpPr>
            <p:nvPr/>
          </p:nvSpPr>
          <p:spPr bwMode="auto">
            <a:xfrm flipH="1">
              <a:off x="1293" y="2205"/>
              <a:ext cx="45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1915" name="Group 11"/>
          <p:cNvGrpSpPr>
            <a:grpSpLocks/>
          </p:cNvGrpSpPr>
          <p:nvPr/>
        </p:nvGrpSpPr>
        <p:grpSpPr bwMode="auto">
          <a:xfrm>
            <a:off x="1943100" y="2451100"/>
            <a:ext cx="73025" cy="73025"/>
            <a:chOff x="1292" y="2205"/>
            <a:chExt cx="46" cy="46"/>
          </a:xfrm>
        </p:grpSpPr>
        <p:sp>
          <p:nvSpPr>
            <p:cNvPr id="251950" name="Line 12"/>
            <p:cNvSpPr>
              <a:spLocks noChangeShapeType="1"/>
            </p:cNvSpPr>
            <p:nvPr/>
          </p:nvSpPr>
          <p:spPr bwMode="auto">
            <a:xfrm>
              <a:off x="1292" y="2205"/>
              <a:ext cx="46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951" name="Line 13"/>
            <p:cNvSpPr>
              <a:spLocks noChangeShapeType="1"/>
            </p:cNvSpPr>
            <p:nvPr/>
          </p:nvSpPr>
          <p:spPr bwMode="auto">
            <a:xfrm flipH="1">
              <a:off x="1293" y="2205"/>
              <a:ext cx="45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51916" name="Picture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650" y="4683125"/>
            <a:ext cx="25622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51917" name="Rectangle 15"/>
          <p:cNvSpPr>
            <a:spLocks noChangeArrowheads="1"/>
          </p:cNvSpPr>
          <p:nvPr/>
        </p:nvSpPr>
        <p:spPr bwMode="auto">
          <a:xfrm>
            <a:off x="5472113" y="4756150"/>
            <a:ext cx="2303462" cy="11160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de-CH" altLang="en-US" sz="1800">
              <a:solidFill>
                <a:srgbClr val="000000"/>
              </a:solidFill>
            </a:endParaRPr>
          </a:p>
        </p:txBody>
      </p:sp>
      <p:graphicFrame>
        <p:nvGraphicFramePr>
          <p:cNvPr id="251918" name="Object 5"/>
          <p:cNvGraphicFramePr>
            <a:graphicFrameLocks noChangeAspect="1"/>
          </p:cNvGraphicFramePr>
          <p:nvPr/>
        </p:nvGraphicFramePr>
        <p:xfrm>
          <a:off x="5953125" y="6153150"/>
          <a:ext cx="1301750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957" name="Equation" r:id="rId10" imgW="939392" imgH="241195" progId="Equation.3">
                  <p:embed/>
                </p:oleObj>
              </mc:Choice>
              <mc:Fallback>
                <p:oleObj name="Equation" r:id="rId10" imgW="939392" imgH="241195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3125" y="6153150"/>
                        <a:ext cx="1301750" cy="334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1919" name="Rectangle 17"/>
          <p:cNvSpPr>
            <a:spLocks noChangeArrowheads="1"/>
          </p:cNvSpPr>
          <p:nvPr/>
        </p:nvSpPr>
        <p:spPr bwMode="auto">
          <a:xfrm>
            <a:off x="1511300" y="4765675"/>
            <a:ext cx="2305050" cy="115093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de-CH" altLang="en-US" sz="1800">
              <a:solidFill>
                <a:srgbClr val="000000"/>
              </a:solidFill>
            </a:endParaRPr>
          </a:p>
        </p:txBody>
      </p:sp>
      <p:sp>
        <p:nvSpPr>
          <p:cNvPr id="251920" name="Line 19"/>
          <p:cNvSpPr>
            <a:spLocks noChangeShapeType="1"/>
          </p:cNvSpPr>
          <p:nvPr/>
        </p:nvSpPr>
        <p:spPr bwMode="auto">
          <a:xfrm>
            <a:off x="1979613" y="2630488"/>
            <a:ext cx="1692275" cy="3133725"/>
          </a:xfrm>
          <a:prstGeom prst="line">
            <a:avLst/>
          </a:prstGeom>
          <a:noFill/>
          <a:ln w="19050" cap="sq">
            <a:solidFill>
              <a:srgbClr val="FF0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1921" name="Rectangle 20"/>
          <p:cNvSpPr>
            <a:spLocks noChangeArrowheads="1"/>
          </p:cNvSpPr>
          <p:nvPr/>
        </p:nvSpPr>
        <p:spPr bwMode="auto">
          <a:xfrm>
            <a:off x="5360988" y="1789113"/>
            <a:ext cx="939800" cy="958850"/>
          </a:xfrm>
          <a:prstGeom prst="rect">
            <a:avLst/>
          </a:prstGeom>
          <a:noFill/>
          <a:ln w="25400" cap="sq">
            <a:solidFill>
              <a:srgbClr val="FFFF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de-CH" altLang="en-US" sz="1800">
              <a:solidFill>
                <a:srgbClr val="000000"/>
              </a:solidFill>
            </a:endParaRPr>
          </a:p>
        </p:txBody>
      </p:sp>
      <p:sp>
        <p:nvSpPr>
          <p:cNvPr id="251922" name="Line 21"/>
          <p:cNvSpPr>
            <a:spLocks noChangeShapeType="1"/>
          </p:cNvSpPr>
          <p:nvPr/>
        </p:nvSpPr>
        <p:spPr bwMode="auto">
          <a:xfrm>
            <a:off x="5903913" y="2343150"/>
            <a:ext cx="1692275" cy="2628900"/>
          </a:xfrm>
          <a:prstGeom prst="line">
            <a:avLst/>
          </a:prstGeom>
          <a:noFill/>
          <a:ln w="19050" cap="sq">
            <a:solidFill>
              <a:srgbClr val="FF0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1923" name="Oval 22"/>
          <p:cNvSpPr>
            <a:spLocks noChangeArrowheads="1"/>
          </p:cNvSpPr>
          <p:nvPr/>
        </p:nvSpPr>
        <p:spPr bwMode="auto">
          <a:xfrm>
            <a:off x="1511300" y="5114925"/>
            <a:ext cx="36513" cy="36513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de-CH" altLang="en-US" sz="1800">
              <a:solidFill>
                <a:srgbClr val="000000"/>
              </a:solidFill>
            </a:endParaRPr>
          </a:p>
        </p:txBody>
      </p:sp>
      <p:sp>
        <p:nvSpPr>
          <p:cNvPr id="251924" name="Oval 23"/>
          <p:cNvSpPr>
            <a:spLocks noChangeArrowheads="1"/>
          </p:cNvSpPr>
          <p:nvPr/>
        </p:nvSpPr>
        <p:spPr bwMode="auto">
          <a:xfrm>
            <a:off x="5534025" y="5646738"/>
            <a:ext cx="36513" cy="36512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de-CH" altLang="en-US" sz="1800">
              <a:solidFill>
                <a:srgbClr val="000000"/>
              </a:solidFill>
            </a:endParaRPr>
          </a:p>
        </p:txBody>
      </p:sp>
      <p:sp>
        <p:nvSpPr>
          <p:cNvPr id="251925" name="Oval 24"/>
          <p:cNvSpPr>
            <a:spLocks noChangeArrowheads="1"/>
          </p:cNvSpPr>
          <p:nvPr/>
        </p:nvSpPr>
        <p:spPr bwMode="auto">
          <a:xfrm>
            <a:off x="1584325" y="4899025"/>
            <a:ext cx="36513" cy="36513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de-CH" altLang="en-US" sz="1800">
              <a:solidFill>
                <a:srgbClr val="000000"/>
              </a:solidFill>
            </a:endParaRPr>
          </a:p>
        </p:txBody>
      </p:sp>
      <p:sp>
        <p:nvSpPr>
          <p:cNvPr id="251926" name="Oval 25"/>
          <p:cNvSpPr>
            <a:spLocks noChangeArrowheads="1"/>
          </p:cNvSpPr>
          <p:nvPr/>
        </p:nvSpPr>
        <p:spPr bwMode="auto">
          <a:xfrm>
            <a:off x="5651500" y="5367338"/>
            <a:ext cx="36513" cy="36512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de-CH" altLang="en-US" sz="1800">
              <a:solidFill>
                <a:srgbClr val="000000"/>
              </a:solidFill>
            </a:endParaRPr>
          </a:p>
        </p:txBody>
      </p:sp>
      <p:sp>
        <p:nvSpPr>
          <p:cNvPr id="251927" name="Oval 26"/>
          <p:cNvSpPr>
            <a:spLocks noChangeArrowheads="1"/>
          </p:cNvSpPr>
          <p:nvPr/>
        </p:nvSpPr>
        <p:spPr bwMode="auto">
          <a:xfrm>
            <a:off x="1727200" y="4745038"/>
            <a:ext cx="36513" cy="36512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de-CH" altLang="en-US" sz="1800">
              <a:solidFill>
                <a:srgbClr val="000000"/>
              </a:solidFill>
            </a:endParaRPr>
          </a:p>
        </p:txBody>
      </p:sp>
      <p:sp>
        <p:nvSpPr>
          <p:cNvPr id="251928" name="Oval 27"/>
          <p:cNvSpPr>
            <a:spLocks noChangeArrowheads="1"/>
          </p:cNvSpPr>
          <p:nvPr/>
        </p:nvSpPr>
        <p:spPr bwMode="auto">
          <a:xfrm>
            <a:off x="5795963" y="5114925"/>
            <a:ext cx="36512" cy="36513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de-CH" altLang="en-US" sz="1800">
              <a:solidFill>
                <a:srgbClr val="000000"/>
              </a:solidFill>
            </a:endParaRPr>
          </a:p>
        </p:txBody>
      </p:sp>
      <p:sp>
        <p:nvSpPr>
          <p:cNvPr id="251929" name="Oval 28"/>
          <p:cNvSpPr>
            <a:spLocks noChangeArrowheads="1"/>
          </p:cNvSpPr>
          <p:nvPr/>
        </p:nvSpPr>
        <p:spPr bwMode="auto">
          <a:xfrm>
            <a:off x="5975350" y="4935538"/>
            <a:ext cx="36513" cy="36512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de-CH" altLang="en-US" sz="1800">
              <a:solidFill>
                <a:srgbClr val="000000"/>
              </a:solidFill>
            </a:endParaRPr>
          </a:p>
        </p:txBody>
      </p:sp>
      <p:sp>
        <p:nvSpPr>
          <p:cNvPr id="251930" name="Oval 29"/>
          <p:cNvSpPr>
            <a:spLocks noChangeArrowheads="1"/>
          </p:cNvSpPr>
          <p:nvPr/>
        </p:nvSpPr>
        <p:spPr bwMode="auto">
          <a:xfrm>
            <a:off x="1906588" y="4846638"/>
            <a:ext cx="36512" cy="36512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de-CH" altLang="en-US" sz="1800">
              <a:solidFill>
                <a:srgbClr val="000000"/>
              </a:solidFill>
            </a:endParaRPr>
          </a:p>
        </p:txBody>
      </p:sp>
      <p:sp>
        <p:nvSpPr>
          <p:cNvPr id="251931" name="Oval 30"/>
          <p:cNvSpPr>
            <a:spLocks noChangeArrowheads="1"/>
          </p:cNvSpPr>
          <p:nvPr/>
        </p:nvSpPr>
        <p:spPr bwMode="auto">
          <a:xfrm>
            <a:off x="2051050" y="5026025"/>
            <a:ext cx="36513" cy="36513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de-CH" altLang="en-US" sz="1800">
              <a:solidFill>
                <a:srgbClr val="000000"/>
              </a:solidFill>
            </a:endParaRPr>
          </a:p>
        </p:txBody>
      </p:sp>
      <p:sp>
        <p:nvSpPr>
          <p:cNvPr id="251932" name="Oval 31"/>
          <p:cNvSpPr>
            <a:spLocks noChangeArrowheads="1"/>
          </p:cNvSpPr>
          <p:nvPr/>
        </p:nvSpPr>
        <p:spPr bwMode="auto">
          <a:xfrm>
            <a:off x="2230438" y="5222875"/>
            <a:ext cx="36512" cy="36513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de-CH" altLang="en-US" sz="1800">
              <a:solidFill>
                <a:srgbClr val="000000"/>
              </a:solidFill>
            </a:endParaRPr>
          </a:p>
        </p:txBody>
      </p:sp>
      <p:sp>
        <p:nvSpPr>
          <p:cNvPr id="251933" name="Oval 32"/>
          <p:cNvSpPr>
            <a:spLocks noChangeArrowheads="1"/>
          </p:cNvSpPr>
          <p:nvPr/>
        </p:nvSpPr>
        <p:spPr bwMode="auto">
          <a:xfrm>
            <a:off x="2409825" y="5367338"/>
            <a:ext cx="36513" cy="36512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de-CH" altLang="en-US" sz="1800">
              <a:solidFill>
                <a:srgbClr val="000000"/>
              </a:solidFill>
            </a:endParaRPr>
          </a:p>
        </p:txBody>
      </p:sp>
      <p:sp>
        <p:nvSpPr>
          <p:cNvPr id="251934" name="Oval 33"/>
          <p:cNvSpPr>
            <a:spLocks noChangeArrowheads="1"/>
          </p:cNvSpPr>
          <p:nvPr/>
        </p:nvSpPr>
        <p:spPr bwMode="auto">
          <a:xfrm>
            <a:off x="2590800" y="5475288"/>
            <a:ext cx="36513" cy="36512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de-CH" altLang="en-US" sz="1800">
              <a:solidFill>
                <a:srgbClr val="000000"/>
              </a:solidFill>
            </a:endParaRPr>
          </a:p>
        </p:txBody>
      </p:sp>
      <p:sp>
        <p:nvSpPr>
          <p:cNvPr id="251935" name="Oval 34"/>
          <p:cNvSpPr>
            <a:spLocks noChangeArrowheads="1"/>
          </p:cNvSpPr>
          <p:nvPr/>
        </p:nvSpPr>
        <p:spPr bwMode="auto">
          <a:xfrm>
            <a:off x="2770188" y="5548313"/>
            <a:ext cx="36512" cy="36512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de-CH" altLang="en-US" sz="1800">
              <a:solidFill>
                <a:srgbClr val="000000"/>
              </a:solidFill>
            </a:endParaRPr>
          </a:p>
        </p:txBody>
      </p:sp>
      <p:sp>
        <p:nvSpPr>
          <p:cNvPr id="251936" name="Oval 35"/>
          <p:cNvSpPr>
            <a:spLocks noChangeArrowheads="1"/>
          </p:cNvSpPr>
          <p:nvPr/>
        </p:nvSpPr>
        <p:spPr bwMode="auto">
          <a:xfrm>
            <a:off x="2949575" y="5600700"/>
            <a:ext cx="36513" cy="36513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de-CH" altLang="en-US" sz="1800">
              <a:solidFill>
                <a:srgbClr val="000000"/>
              </a:solidFill>
            </a:endParaRPr>
          </a:p>
        </p:txBody>
      </p:sp>
      <p:sp>
        <p:nvSpPr>
          <p:cNvPr id="251937" name="Oval 36"/>
          <p:cNvSpPr>
            <a:spLocks noChangeArrowheads="1"/>
          </p:cNvSpPr>
          <p:nvPr/>
        </p:nvSpPr>
        <p:spPr bwMode="auto">
          <a:xfrm>
            <a:off x="3128963" y="5656263"/>
            <a:ext cx="36512" cy="36512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de-CH" altLang="en-US" sz="1800">
              <a:solidFill>
                <a:srgbClr val="000000"/>
              </a:solidFill>
            </a:endParaRPr>
          </a:p>
        </p:txBody>
      </p:sp>
      <p:sp>
        <p:nvSpPr>
          <p:cNvPr id="251938" name="Oval 37"/>
          <p:cNvSpPr>
            <a:spLocks noChangeArrowheads="1"/>
          </p:cNvSpPr>
          <p:nvPr/>
        </p:nvSpPr>
        <p:spPr bwMode="auto">
          <a:xfrm>
            <a:off x="3308350" y="5708650"/>
            <a:ext cx="36513" cy="36513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de-CH" altLang="en-US" sz="1800">
              <a:solidFill>
                <a:srgbClr val="000000"/>
              </a:solidFill>
            </a:endParaRPr>
          </a:p>
        </p:txBody>
      </p:sp>
      <p:sp>
        <p:nvSpPr>
          <p:cNvPr id="251939" name="Oval 38"/>
          <p:cNvSpPr>
            <a:spLocks noChangeArrowheads="1"/>
          </p:cNvSpPr>
          <p:nvPr/>
        </p:nvSpPr>
        <p:spPr bwMode="auto">
          <a:xfrm>
            <a:off x="3487738" y="5764213"/>
            <a:ext cx="36512" cy="36512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de-CH" altLang="en-US" sz="1800">
              <a:solidFill>
                <a:srgbClr val="000000"/>
              </a:solidFill>
            </a:endParaRPr>
          </a:p>
        </p:txBody>
      </p:sp>
      <p:sp>
        <p:nvSpPr>
          <p:cNvPr id="251940" name="Oval 39"/>
          <p:cNvSpPr>
            <a:spLocks noChangeArrowheads="1"/>
          </p:cNvSpPr>
          <p:nvPr/>
        </p:nvSpPr>
        <p:spPr bwMode="auto">
          <a:xfrm>
            <a:off x="3667125" y="5835650"/>
            <a:ext cx="36513" cy="36513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de-CH" altLang="en-US" sz="1800">
              <a:solidFill>
                <a:srgbClr val="000000"/>
              </a:solidFill>
            </a:endParaRPr>
          </a:p>
        </p:txBody>
      </p:sp>
      <p:sp>
        <p:nvSpPr>
          <p:cNvPr id="251941" name="Oval 40"/>
          <p:cNvSpPr>
            <a:spLocks noChangeArrowheads="1"/>
          </p:cNvSpPr>
          <p:nvPr/>
        </p:nvSpPr>
        <p:spPr bwMode="auto">
          <a:xfrm>
            <a:off x="6154738" y="4800600"/>
            <a:ext cx="36512" cy="36513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de-CH" altLang="en-US" sz="1800">
              <a:solidFill>
                <a:srgbClr val="000000"/>
              </a:solidFill>
            </a:endParaRPr>
          </a:p>
        </p:txBody>
      </p:sp>
      <p:sp>
        <p:nvSpPr>
          <p:cNvPr id="251942" name="Oval 41"/>
          <p:cNvSpPr>
            <a:spLocks noChangeArrowheads="1"/>
          </p:cNvSpPr>
          <p:nvPr/>
        </p:nvSpPr>
        <p:spPr bwMode="auto">
          <a:xfrm>
            <a:off x="6334125" y="4737100"/>
            <a:ext cx="36513" cy="36513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de-CH" altLang="en-US" sz="1800">
              <a:solidFill>
                <a:srgbClr val="000000"/>
              </a:solidFill>
            </a:endParaRPr>
          </a:p>
        </p:txBody>
      </p:sp>
      <p:sp>
        <p:nvSpPr>
          <p:cNvPr id="251943" name="Oval 42"/>
          <p:cNvSpPr>
            <a:spLocks noChangeArrowheads="1"/>
          </p:cNvSpPr>
          <p:nvPr/>
        </p:nvSpPr>
        <p:spPr bwMode="auto">
          <a:xfrm>
            <a:off x="6513513" y="4719638"/>
            <a:ext cx="36512" cy="36512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de-CH" altLang="en-US" sz="1800">
              <a:solidFill>
                <a:srgbClr val="000000"/>
              </a:solidFill>
            </a:endParaRPr>
          </a:p>
        </p:txBody>
      </p:sp>
      <p:sp>
        <p:nvSpPr>
          <p:cNvPr id="251944" name="Oval 43"/>
          <p:cNvSpPr>
            <a:spLocks noChangeArrowheads="1"/>
          </p:cNvSpPr>
          <p:nvPr/>
        </p:nvSpPr>
        <p:spPr bwMode="auto">
          <a:xfrm>
            <a:off x="6692900" y="4756150"/>
            <a:ext cx="36513" cy="36513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de-CH" altLang="en-US" sz="1800">
              <a:solidFill>
                <a:srgbClr val="000000"/>
              </a:solidFill>
            </a:endParaRPr>
          </a:p>
        </p:txBody>
      </p:sp>
      <p:sp>
        <p:nvSpPr>
          <p:cNvPr id="251945" name="Oval 44"/>
          <p:cNvSpPr>
            <a:spLocks noChangeArrowheads="1"/>
          </p:cNvSpPr>
          <p:nvPr/>
        </p:nvSpPr>
        <p:spPr bwMode="auto">
          <a:xfrm>
            <a:off x="6872288" y="4800600"/>
            <a:ext cx="36512" cy="36513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de-CH" altLang="en-US" sz="1800">
              <a:solidFill>
                <a:srgbClr val="000000"/>
              </a:solidFill>
            </a:endParaRPr>
          </a:p>
        </p:txBody>
      </p:sp>
      <p:sp>
        <p:nvSpPr>
          <p:cNvPr id="251946" name="Oval 45"/>
          <p:cNvSpPr>
            <a:spLocks noChangeArrowheads="1"/>
          </p:cNvSpPr>
          <p:nvPr/>
        </p:nvSpPr>
        <p:spPr bwMode="auto">
          <a:xfrm>
            <a:off x="7051675" y="4864100"/>
            <a:ext cx="36513" cy="36513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de-CH" altLang="en-US" sz="1800">
              <a:solidFill>
                <a:srgbClr val="000000"/>
              </a:solidFill>
            </a:endParaRPr>
          </a:p>
        </p:txBody>
      </p:sp>
      <p:sp>
        <p:nvSpPr>
          <p:cNvPr id="251947" name="Oval 46"/>
          <p:cNvSpPr>
            <a:spLocks noChangeArrowheads="1"/>
          </p:cNvSpPr>
          <p:nvPr/>
        </p:nvSpPr>
        <p:spPr bwMode="auto">
          <a:xfrm>
            <a:off x="7231063" y="4935538"/>
            <a:ext cx="36512" cy="36512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de-CH" altLang="en-US" sz="1800">
              <a:solidFill>
                <a:srgbClr val="000000"/>
              </a:solidFill>
            </a:endParaRPr>
          </a:p>
        </p:txBody>
      </p:sp>
      <p:sp>
        <p:nvSpPr>
          <p:cNvPr id="251948" name="Oval 47"/>
          <p:cNvSpPr>
            <a:spLocks noChangeArrowheads="1"/>
          </p:cNvSpPr>
          <p:nvPr/>
        </p:nvSpPr>
        <p:spPr bwMode="auto">
          <a:xfrm>
            <a:off x="7410450" y="4997450"/>
            <a:ext cx="36513" cy="36513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de-CH" altLang="en-US" sz="1800">
              <a:solidFill>
                <a:srgbClr val="000000"/>
              </a:solidFill>
            </a:endParaRPr>
          </a:p>
        </p:txBody>
      </p:sp>
      <p:sp>
        <p:nvSpPr>
          <p:cNvPr id="251949" name="Oval 48"/>
          <p:cNvSpPr>
            <a:spLocks noChangeArrowheads="1"/>
          </p:cNvSpPr>
          <p:nvPr/>
        </p:nvSpPr>
        <p:spPr bwMode="auto">
          <a:xfrm>
            <a:off x="7589838" y="5053013"/>
            <a:ext cx="36512" cy="36512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de-CH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Automatic Scale Selection</a:t>
            </a:r>
            <a:endParaRPr lang="de-CH" altLang="en-US" smtClean="0"/>
          </a:p>
        </p:txBody>
      </p:sp>
      <p:sp>
        <p:nvSpPr>
          <p:cNvPr id="2539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smtClean="0"/>
              <a:t>Function responses for increasing scale (scale signature) </a:t>
            </a:r>
            <a:endParaRPr lang="de-CH" altLang="en-US" sz="2400" smtClean="0"/>
          </a:p>
          <a:p>
            <a:endParaRPr lang="de-CH" altLang="en-US" sz="2400" smtClean="0"/>
          </a:p>
        </p:txBody>
      </p:sp>
      <p:sp>
        <p:nvSpPr>
          <p:cNvPr id="1536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K. Grauman, B. Leibe</a:t>
            </a:r>
          </a:p>
        </p:txBody>
      </p:sp>
      <p:graphicFrame>
        <p:nvGraphicFramePr>
          <p:cNvPr id="253957" name="Object 4"/>
          <p:cNvGraphicFramePr>
            <a:graphicFrameLocks noChangeAspect="1"/>
          </p:cNvGraphicFramePr>
          <p:nvPr/>
        </p:nvGraphicFramePr>
        <p:xfrm>
          <a:off x="2093913" y="6207125"/>
          <a:ext cx="1038225" cy="277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002" name="Equation" r:id="rId4" imgW="901309" imgH="241195" progId="Equation.3">
                  <p:embed/>
                </p:oleObj>
              </mc:Choice>
              <mc:Fallback>
                <p:oleObj name="Equation" r:id="rId4" imgW="901309" imgH="241195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3913" y="6207125"/>
                        <a:ext cx="1038225" cy="277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395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925" y="4710113"/>
            <a:ext cx="2619375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25395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766888"/>
            <a:ext cx="3313112" cy="264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396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738" y="1803400"/>
            <a:ext cx="2619375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3961" name="Rectangle 7"/>
          <p:cNvSpPr>
            <a:spLocks noChangeArrowheads="1"/>
          </p:cNvSpPr>
          <p:nvPr/>
        </p:nvSpPr>
        <p:spPr bwMode="auto">
          <a:xfrm>
            <a:off x="1833563" y="2360613"/>
            <a:ext cx="261937" cy="260350"/>
          </a:xfrm>
          <a:prstGeom prst="rect">
            <a:avLst/>
          </a:prstGeom>
          <a:noFill/>
          <a:ln w="25400" cap="sq">
            <a:solidFill>
              <a:srgbClr val="FFFF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de-CH" altLang="en-US" sz="1800">
              <a:solidFill>
                <a:srgbClr val="000000"/>
              </a:solidFill>
            </a:endParaRPr>
          </a:p>
        </p:txBody>
      </p:sp>
      <p:grpSp>
        <p:nvGrpSpPr>
          <p:cNvPr id="253962" name="Group 8"/>
          <p:cNvGrpSpPr>
            <a:grpSpLocks/>
          </p:cNvGrpSpPr>
          <p:nvPr/>
        </p:nvGrpSpPr>
        <p:grpSpPr bwMode="auto">
          <a:xfrm>
            <a:off x="5821363" y="2208213"/>
            <a:ext cx="73025" cy="73025"/>
            <a:chOff x="1292" y="2205"/>
            <a:chExt cx="46" cy="46"/>
          </a:xfrm>
        </p:grpSpPr>
        <p:sp>
          <p:nvSpPr>
            <p:cNvPr id="253998" name="Line 9"/>
            <p:cNvSpPr>
              <a:spLocks noChangeShapeType="1"/>
            </p:cNvSpPr>
            <p:nvPr/>
          </p:nvSpPr>
          <p:spPr bwMode="auto">
            <a:xfrm>
              <a:off x="1292" y="2205"/>
              <a:ext cx="46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3999" name="Line 10"/>
            <p:cNvSpPr>
              <a:spLocks noChangeShapeType="1"/>
            </p:cNvSpPr>
            <p:nvPr/>
          </p:nvSpPr>
          <p:spPr bwMode="auto">
            <a:xfrm flipH="1">
              <a:off x="1293" y="2205"/>
              <a:ext cx="45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3963" name="Group 11"/>
          <p:cNvGrpSpPr>
            <a:grpSpLocks/>
          </p:cNvGrpSpPr>
          <p:nvPr/>
        </p:nvGrpSpPr>
        <p:grpSpPr bwMode="auto">
          <a:xfrm>
            <a:off x="1943100" y="2451100"/>
            <a:ext cx="73025" cy="73025"/>
            <a:chOff x="1292" y="2205"/>
            <a:chExt cx="46" cy="46"/>
          </a:xfrm>
        </p:grpSpPr>
        <p:sp>
          <p:nvSpPr>
            <p:cNvPr id="253996" name="Line 12"/>
            <p:cNvSpPr>
              <a:spLocks noChangeShapeType="1"/>
            </p:cNvSpPr>
            <p:nvPr/>
          </p:nvSpPr>
          <p:spPr bwMode="auto">
            <a:xfrm>
              <a:off x="1292" y="2205"/>
              <a:ext cx="46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3997" name="Line 13"/>
            <p:cNvSpPr>
              <a:spLocks noChangeShapeType="1"/>
            </p:cNvSpPr>
            <p:nvPr/>
          </p:nvSpPr>
          <p:spPr bwMode="auto">
            <a:xfrm flipH="1">
              <a:off x="1293" y="2205"/>
              <a:ext cx="45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53964" name="Picture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650" y="4683125"/>
            <a:ext cx="25622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graphicFrame>
        <p:nvGraphicFramePr>
          <p:cNvPr id="253965" name="Object 5"/>
          <p:cNvGraphicFramePr>
            <a:graphicFrameLocks noChangeAspect="1"/>
          </p:cNvGraphicFramePr>
          <p:nvPr/>
        </p:nvGraphicFramePr>
        <p:xfrm>
          <a:off x="5935663" y="6153150"/>
          <a:ext cx="1336675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003" name="Equation" r:id="rId10" imgW="965200" imgH="241300" progId="Equation.3">
                  <p:embed/>
                </p:oleObj>
              </mc:Choice>
              <mc:Fallback>
                <p:oleObj name="Equation" r:id="rId10" imgW="965200" imgH="2413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5663" y="6153150"/>
                        <a:ext cx="1336675" cy="334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3966" name="Line 19"/>
          <p:cNvSpPr>
            <a:spLocks noChangeShapeType="1"/>
          </p:cNvSpPr>
          <p:nvPr/>
        </p:nvSpPr>
        <p:spPr bwMode="auto">
          <a:xfrm flipH="1">
            <a:off x="1727200" y="2630488"/>
            <a:ext cx="252413" cy="2017712"/>
          </a:xfrm>
          <a:prstGeom prst="line">
            <a:avLst/>
          </a:prstGeom>
          <a:noFill/>
          <a:ln w="19050" cap="sq">
            <a:solidFill>
              <a:srgbClr val="FF0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3967" name="Rectangle 20"/>
          <p:cNvSpPr>
            <a:spLocks noChangeArrowheads="1"/>
          </p:cNvSpPr>
          <p:nvPr/>
        </p:nvSpPr>
        <p:spPr bwMode="auto">
          <a:xfrm>
            <a:off x="5632450" y="2046288"/>
            <a:ext cx="433388" cy="431800"/>
          </a:xfrm>
          <a:prstGeom prst="rect">
            <a:avLst/>
          </a:prstGeom>
          <a:noFill/>
          <a:ln w="25400" cap="sq">
            <a:solidFill>
              <a:srgbClr val="FFFF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de-CH" altLang="en-US" sz="1800">
              <a:solidFill>
                <a:srgbClr val="000000"/>
              </a:solidFill>
            </a:endParaRPr>
          </a:p>
        </p:txBody>
      </p:sp>
      <p:sp>
        <p:nvSpPr>
          <p:cNvPr id="253968" name="Line 21"/>
          <p:cNvSpPr>
            <a:spLocks noChangeShapeType="1"/>
          </p:cNvSpPr>
          <p:nvPr/>
        </p:nvSpPr>
        <p:spPr bwMode="auto">
          <a:xfrm>
            <a:off x="5903913" y="2343150"/>
            <a:ext cx="612775" cy="2305050"/>
          </a:xfrm>
          <a:prstGeom prst="line">
            <a:avLst/>
          </a:prstGeom>
          <a:noFill/>
          <a:ln w="19050" cap="sq">
            <a:solidFill>
              <a:srgbClr val="FF0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3969" name="Oval 22"/>
          <p:cNvSpPr>
            <a:spLocks noChangeArrowheads="1"/>
          </p:cNvSpPr>
          <p:nvPr/>
        </p:nvSpPr>
        <p:spPr bwMode="auto">
          <a:xfrm>
            <a:off x="1511300" y="5114925"/>
            <a:ext cx="36513" cy="36513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de-CH" altLang="en-US" sz="1800">
              <a:solidFill>
                <a:srgbClr val="000000"/>
              </a:solidFill>
            </a:endParaRPr>
          </a:p>
        </p:txBody>
      </p:sp>
      <p:sp>
        <p:nvSpPr>
          <p:cNvPr id="253970" name="Oval 23"/>
          <p:cNvSpPr>
            <a:spLocks noChangeArrowheads="1"/>
          </p:cNvSpPr>
          <p:nvPr/>
        </p:nvSpPr>
        <p:spPr bwMode="auto">
          <a:xfrm>
            <a:off x="5534025" y="5646738"/>
            <a:ext cx="36513" cy="36512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de-CH" altLang="en-US" sz="1800">
              <a:solidFill>
                <a:srgbClr val="000000"/>
              </a:solidFill>
            </a:endParaRPr>
          </a:p>
        </p:txBody>
      </p:sp>
      <p:sp>
        <p:nvSpPr>
          <p:cNvPr id="253971" name="Oval 24"/>
          <p:cNvSpPr>
            <a:spLocks noChangeArrowheads="1"/>
          </p:cNvSpPr>
          <p:nvPr/>
        </p:nvSpPr>
        <p:spPr bwMode="auto">
          <a:xfrm>
            <a:off x="1584325" y="4899025"/>
            <a:ext cx="36513" cy="36513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de-CH" altLang="en-US" sz="1800">
              <a:solidFill>
                <a:srgbClr val="000000"/>
              </a:solidFill>
            </a:endParaRPr>
          </a:p>
        </p:txBody>
      </p:sp>
      <p:sp>
        <p:nvSpPr>
          <p:cNvPr id="253972" name="Oval 25"/>
          <p:cNvSpPr>
            <a:spLocks noChangeArrowheads="1"/>
          </p:cNvSpPr>
          <p:nvPr/>
        </p:nvSpPr>
        <p:spPr bwMode="auto">
          <a:xfrm>
            <a:off x="5651500" y="5367338"/>
            <a:ext cx="36513" cy="36512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de-CH" altLang="en-US" sz="1800">
              <a:solidFill>
                <a:srgbClr val="000000"/>
              </a:solidFill>
            </a:endParaRPr>
          </a:p>
        </p:txBody>
      </p:sp>
      <p:sp>
        <p:nvSpPr>
          <p:cNvPr id="253973" name="Oval 26"/>
          <p:cNvSpPr>
            <a:spLocks noChangeArrowheads="1"/>
          </p:cNvSpPr>
          <p:nvPr/>
        </p:nvSpPr>
        <p:spPr bwMode="auto">
          <a:xfrm>
            <a:off x="1727200" y="4745038"/>
            <a:ext cx="36513" cy="36512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de-CH" altLang="en-US" sz="1800">
              <a:solidFill>
                <a:srgbClr val="000000"/>
              </a:solidFill>
            </a:endParaRPr>
          </a:p>
        </p:txBody>
      </p:sp>
      <p:sp>
        <p:nvSpPr>
          <p:cNvPr id="253974" name="Oval 27"/>
          <p:cNvSpPr>
            <a:spLocks noChangeArrowheads="1"/>
          </p:cNvSpPr>
          <p:nvPr/>
        </p:nvSpPr>
        <p:spPr bwMode="auto">
          <a:xfrm>
            <a:off x="5795963" y="5114925"/>
            <a:ext cx="36512" cy="36513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de-CH" altLang="en-US" sz="1800">
              <a:solidFill>
                <a:srgbClr val="000000"/>
              </a:solidFill>
            </a:endParaRPr>
          </a:p>
        </p:txBody>
      </p:sp>
      <p:sp>
        <p:nvSpPr>
          <p:cNvPr id="253975" name="Oval 28"/>
          <p:cNvSpPr>
            <a:spLocks noChangeArrowheads="1"/>
          </p:cNvSpPr>
          <p:nvPr/>
        </p:nvSpPr>
        <p:spPr bwMode="auto">
          <a:xfrm>
            <a:off x="5975350" y="4935538"/>
            <a:ext cx="36513" cy="36512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de-CH" altLang="en-US" sz="1800">
              <a:solidFill>
                <a:srgbClr val="000000"/>
              </a:solidFill>
            </a:endParaRPr>
          </a:p>
        </p:txBody>
      </p:sp>
      <p:sp>
        <p:nvSpPr>
          <p:cNvPr id="253976" name="Oval 29"/>
          <p:cNvSpPr>
            <a:spLocks noChangeArrowheads="1"/>
          </p:cNvSpPr>
          <p:nvPr/>
        </p:nvSpPr>
        <p:spPr bwMode="auto">
          <a:xfrm>
            <a:off x="1906588" y="4846638"/>
            <a:ext cx="36512" cy="36512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de-CH" altLang="en-US" sz="1800">
              <a:solidFill>
                <a:srgbClr val="000000"/>
              </a:solidFill>
            </a:endParaRPr>
          </a:p>
        </p:txBody>
      </p:sp>
      <p:sp>
        <p:nvSpPr>
          <p:cNvPr id="253977" name="Oval 30"/>
          <p:cNvSpPr>
            <a:spLocks noChangeArrowheads="1"/>
          </p:cNvSpPr>
          <p:nvPr/>
        </p:nvSpPr>
        <p:spPr bwMode="auto">
          <a:xfrm>
            <a:off x="2051050" y="5026025"/>
            <a:ext cx="36513" cy="36513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de-CH" altLang="en-US" sz="1800">
              <a:solidFill>
                <a:srgbClr val="000000"/>
              </a:solidFill>
            </a:endParaRPr>
          </a:p>
        </p:txBody>
      </p:sp>
      <p:sp>
        <p:nvSpPr>
          <p:cNvPr id="253978" name="Oval 31"/>
          <p:cNvSpPr>
            <a:spLocks noChangeArrowheads="1"/>
          </p:cNvSpPr>
          <p:nvPr/>
        </p:nvSpPr>
        <p:spPr bwMode="auto">
          <a:xfrm>
            <a:off x="2230438" y="5222875"/>
            <a:ext cx="36512" cy="36513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de-CH" altLang="en-US" sz="1800">
              <a:solidFill>
                <a:srgbClr val="000000"/>
              </a:solidFill>
            </a:endParaRPr>
          </a:p>
        </p:txBody>
      </p:sp>
      <p:sp>
        <p:nvSpPr>
          <p:cNvPr id="253979" name="Oval 32"/>
          <p:cNvSpPr>
            <a:spLocks noChangeArrowheads="1"/>
          </p:cNvSpPr>
          <p:nvPr/>
        </p:nvSpPr>
        <p:spPr bwMode="auto">
          <a:xfrm>
            <a:off x="2409825" y="5367338"/>
            <a:ext cx="36513" cy="36512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de-CH" altLang="en-US" sz="1800">
              <a:solidFill>
                <a:srgbClr val="000000"/>
              </a:solidFill>
            </a:endParaRPr>
          </a:p>
        </p:txBody>
      </p:sp>
      <p:sp>
        <p:nvSpPr>
          <p:cNvPr id="253980" name="Oval 33"/>
          <p:cNvSpPr>
            <a:spLocks noChangeArrowheads="1"/>
          </p:cNvSpPr>
          <p:nvPr/>
        </p:nvSpPr>
        <p:spPr bwMode="auto">
          <a:xfrm>
            <a:off x="2590800" y="5475288"/>
            <a:ext cx="36513" cy="36512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de-CH" altLang="en-US" sz="1800">
              <a:solidFill>
                <a:srgbClr val="000000"/>
              </a:solidFill>
            </a:endParaRPr>
          </a:p>
        </p:txBody>
      </p:sp>
      <p:sp>
        <p:nvSpPr>
          <p:cNvPr id="253981" name="Oval 34"/>
          <p:cNvSpPr>
            <a:spLocks noChangeArrowheads="1"/>
          </p:cNvSpPr>
          <p:nvPr/>
        </p:nvSpPr>
        <p:spPr bwMode="auto">
          <a:xfrm>
            <a:off x="2770188" y="5548313"/>
            <a:ext cx="36512" cy="36512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de-CH" altLang="en-US" sz="1800">
              <a:solidFill>
                <a:srgbClr val="000000"/>
              </a:solidFill>
            </a:endParaRPr>
          </a:p>
        </p:txBody>
      </p:sp>
      <p:sp>
        <p:nvSpPr>
          <p:cNvPr id="253982" name="Oval 35"/>
          <p:cNvSpPr>
            <a:spLocks noChangeArrowheads="1"/>
          </p:cNvSpPr>
          <p:nvPr/>
        </p:nvSpPr>
        <p:spPr bwMode="auto">
          <a:xfrm>
            <a:off x="2949575" y="5600700"/>
            <a:ext cx="36513" cy="36513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de-CH" altLang="en-US" sz="1800">
              <a:solidFill>
                <a:srgbClr val="000000"/>
              </a:solidFill>
            </a:endParaRPr>
          </a:p>
        </p:txBody>
      </p:sp>
      <p:sp>
        <p:nvSpPr>
          <p:cNvPr id="253983" name="Oval 36"/>
          <p:cNvSpPr>
            <a:spLocks noChangeArrowheads="1"/>
          </p:cNvSpPr>
          <p:nvPr/>
        </p:nvSpPr>
        <p:spPr bwMode="auto">
          <a:xfrm>
            <a:off x="3128963" y="5656263"/>
            <a:ext cx="36512" cy="36512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de-CH" altLang="en-US" sz="1800">
              <a:solidFill>
                <a:srgbClr val="000000"/>
              </a:solidFill>
            </a:endParaRPr>
          </a:p>
        </p:txBody>
      </p:sp>
      <p:sp>
        <p:nvSpPr>
          <p:cNvPr id="253984" name="Oval 37"/>
          <p:cNvSpPr>
            <a:spLocks noChangeArrowheads="1"/>
          </p:cNvSpPr>
          <p:nvPr/>
        </p:nvSpPr>
        <p:spPr bwMode="auto">
          <a:xfrm>
            <a:off x="3308350" y="5708650"/>
            <a:ext cx="36513" cy="36513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de-CH" altLang="en-US" sz="1800">
              <a:solidFill>
                <a:srgbClr val="000000"/>
              </a:solidFill>
            </a:endParaRPr>
          </a:p>
        </p:txBody>
      </p:sp>
      <p:sp>
        <p:nvSpPr>
          <p:cNvPr id="253985" name="Oval 38"/>
          <p:cNvSpPr>
            <a:spLocks noChangeArrowheads="1"/>
          </p:cNvSpPr>
          <p:nvPr/>
        </p:nvSpPr>
        <p:spPr bwMode="auto">
          <a:xfrm>
            <a:off x="3487738" y="5764213"/>
            <a:ext cx="36512" cy="36512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de-CH" altLang="en-US" sz="1800">
              <a:solidFill>
                <a:srgbClr val="000000"/>
              </a:solidFill>
            </a:endParaRPr>
          </a:p>
        </p:txBody>
      </p:sp>
      <p:sp>
        <p:nvSpPr>
          <p:cNvPr id="253986" name="Oval 39"/>
          <p:cNvSpPr>
            <a:spLocks noChangeArrowheads="1"/>
          </p:cNvSpPr>
          <p:nvPr/>
        </p:nvSpPr>
        <p:spPr bwMode="auto">
          <a:xfrm>
            <a:off x="3667125" y="5835650"/>
            <a:ext cx="36513" cy="36513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de-CH" altLang="en-US" sz="1800">
              <a:solidFill>
                <a:srgbClr val="000000"/>
              </a:solidFill>
            </a:endParaRPr>
          </a:p>
        </p:txBody>
      </p:sp>
      <p:sp>
        <p:nvSpPr>
          <p:cNvPr id="253987" name="Oval 40"/>
          <p:cNvSpPr>
            <a:spLocks noChangeArrowheads="1"/>
          </p:cNvSpPr>
          <p:nvPr/>
        </p:nvSpPr>
        <p:spPr bwMode="auto">
          <a:xfrm>
            <a:off x="6154738" y="4800600"/>
            <a:ext cx="36512" cy="36513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de-CH" altLang="en-US" sz="1800">
              <a:solidFill>
                <a:srgbClr val="000000"/>
              </a:solidFill>
            </a:endParaRPr>
          </a:p>
        </p:txBody>
      </p:sp>
      <p:sp>
        <p:nvSpPr>
          <p:cNvPr id="253988" name="Oval 41"/>
          <p:cNvSpPr>
            <a:spLocks noChangeArrowheads="1"/>
          </p:cNvSpPr>
          <p:nvPr/>
        </p:nvSpPr>
        <p:spPr bwMode="auto">
          <a:xfrm>
            <a:off x="6334125" y="4737100"/>
            <a:ext cx="36513" cy="36513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de-CH" altLang="en-US" sz="1800">
              <a:solidFill>
                <a:srgbClr val="000000"/>
              </a:solidFill>
            </a:endParaRPr>
          </a:p>
        </p:txBody>
      </p:sp>
      <p:sp>
        <p:nvSpPr>
          <p:cNvPr id="253989" name="Oval 42"/>
          <p:cNvSpPr>
            <a:spLocks noChangeArrowheads="1"/>
          </p:cNvSpPr>
          <p:nvPr/>
        </p:nvSpPr>
        <p:spPr bwMode="auto">
          <a:xfrm>
            <a:off x="6513513" y="4719638"/>
            <a:ext cx="36512" cy="36512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de-CH" altLang="en-US" sz="1800">
              <a:solidFill>
                <a:srgbClr val="000000"/>
              </a:solidFill>
            </a:endParaRPr>
          </a:p>
        </p:txBody>
      </p:sp>
      <p:sp>
        <p:nvSpPr>
          <p:cNvPr id="253990" name="Oval 43"/>
          <p:cNvSpPr>
            <a:spLocks noChangeArrowheads="1"/>
          </p:cNvSpPr>
          <p:nvPr/>
        </p:nvSpPr>
        <p:spPr bwMode="auto">
          <a:xfrm>
            <a:off x="6692900" y="4756150"/>
            <a:ext cx="36513" cy="36513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de-CH" altLang="en-US" sz="1800">
              <a:solidFill>
                <a:srgbClr val="000000"/>
              </a:solidFill>
            </a:endParaRPr>
          </a:p>
        </p:txBody>
      </p:sp>
      <p:sp>
        <p:nvSpPr>
          <p:cNvPr id="253991" name="Oval 44"/>
          <p:cNvSpPr>
            <a:spLocks noChangeArrowheads="1"/>
          </p:cNvSpPr>
          <p:nvPr/>
        </p:nvSpPr>
        <p:spPr bwMode="auto">
          <a:xfrm>
            <a:off x="6872288" y="4800600"/>
            <a:ext cx="36512" cy="36513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de-CH" altLang="en-US" sz="1800">
              <a:solidFill>
                <a:srgbClr val="000000"/>
              </a:solidFill>
            </a:endParaRPr>
          </a:p>
        </p:txBody>
      </p:sp>
      <p:sp>
        <p:nvSpPr>
          <p:cNvPr id="253992" name="Oval 45"/>
          <p:cNvSpPr>
            <a:spLocks noChangeArrowheads="1"/>
          </p:cNvSpPr>
          <p:nvPr/>
        </p:nvSpPr>
        <p:spPr bwMode="auto">
          <a:xfrm>
            <a:off x="7051675" y="4864100"/>
            <a:ext cx="36513" cy="36513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de-CH" altLang="en-US" sz="1800">
              <a:solidFill>
                <a:srgbClr val="000000"/>
              </a:solidFill>
            </a:endParaRPr>
          </a:p>
        </p:txBody>
      </p:sp>
      <p:sp>
        <p:nvSpPr>
          <p:cNvPr id="253993" name="Oval 46"/>
          <p:cNvSpPr>
            <a:spLocks noChangeArrowheads="1"/>
          </p:cNvSpPr>
          <p:nvPr/>
        </p:nvSpPr>
        <p:spPr bwMode="auto">
          <a:xfrm>
            <a:off x="7231063" y="4935538"/>
            <a:ext cx="36512" cy="36512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de-CH" altLang="en-US" sz="1800">
              <a:solidFill>
                <a:srgbClr val="000000"/>
              </a:solidFill>
            </a:endParaRPr>
          </a:p>
        </p:txBody>
      </p:sp>
      <p:sp>
        <p:nvSpPr>
          <p:cNvPr id="253994" name="Oval 47"/>
          <p:cNvSpPr>
            <a:spLocks noChangeArrowheads="1"/>
          </p:cNvSpPr>
          <p:nvPr/>
        </p:nvSpPr>
        <p:spPr bwMode="auto">
          <a:xfrm>
            <a:off x="7410450" y="4997450"/>
            <a:ext cx="36513" cy="36513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de-CH" altLang="en-US" sz="1800">
              <a:solidFill>
                <a:srgbClr val="000000"/>
              </a:solidFill>
            </a:endParaRPr>
          </a:p>
        </p:txBody>
      </p:sp>
      <p:sp>
        <p:nvSpPr>
          <p:cNvPr id="253995" name="Oval 48"/>
          <p:cNvSpPr>
            <a:spLocks noChangeArrowheads="1"/>
          </p:cNvSpPr>
          <p:nvPr/>
        </p:nvSpPr>
        <p:spPr bwMode="auto">
          <a:xfrm>
            <a:off x="7589838" y="5053013"/>
            <a:ext cx="36512" cy="36512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de-CH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5"/>
          <p:cNvSpPr>
            <a:spLocks noGrp="1"/>
          </p:cNvSpPr>
          <p:nvPr>
            <p:ph type="title"/>
          </p:nvPr>
        </p:nvSpPr>
        <p:spPr>
          <a:xfrm>
            <a:off x="457200" y="381000"/>
            <a:ext cx="8686800" cy="609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mtClean="0"/>
              <a:t>What Is A Useful Signature Function?</a:t>
            </a:r>
            <a:endParaRPr lang="de-CH" smtClean="0"/>
          </a:p>
        </p:txBody>
      </p:sp>
      <p:sp>
        <p:nvSpPr>
          <p:cNvPr id="256003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Difference-of-Gaussian = “blob” detector</a:t>
            </a:r>
            <a:endParaRPr lang="de-CH" altLang="en-US" smtClean="0"/>
          </a:p>
        </p:txBody>
      </p:sp>
      <p:sp>
        <p:nvSpPr>
          <p:cNvPr id="3482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K. Grauman, B. Leibe</a:t>
            </a:r>
          </a:p>
        </p:txBody>
      </p:sp>
      <p:pic>
        <p:nvPicPr>
          <p:cNvPr id="256005" name="Picture 27" descr="c-enhedg-lapl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83"/>
          <a:stretch>
            <a:fillRect/>
          </a:stretch>
        </p:blipFill>
        <p:spPr bwMode="auto">
          <a:xfrm>
            <a:off x="1103313" y="1822450"/>
            <a:ext cx="1727200" cy="135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06" name="Picture 27" descr="c-enhedg-lapla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83"/>
          <a:stretch>
            <a:fillRect/>
          </a:stretch>
        </p:blipFill>
        <p:spPr bwMode="auto">
          <a:xfrm>
            <a:off x="1581150" y="4232275"/>
            <a:ext cx="771525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07" name="Picture 27" descr="c-enhedg-lapla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83"/>
          <a:stretch>
            <a:fillRect/>
          </a:stretch>
        </p:blipFill>
        <p:spPr bwMode="auto">
          <a:xfrm>
            <a:off x="1736725" y="5035550"/>
            <a:ext cx="46037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08" name="Picture 27" descr="c-enhedg-lapla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83"/>
          <a:stretch>
            <a:fillRect/>
          </a:stretch>
        </p:blipFill>
        <p:spPr bwMode="auto">
          <a:xfrm>
            <a:off x="1290638" y="3063875"/>
            <a:ext cx="1352550" cy="105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Straight Arrow Connector 17"/>
          <p:cNvCxnSpPr/>
          <p:nvPr/>
        </p:nvCxnSpPr>
        <p:spPr>
          <a:xfrm rot="5400000" flipH="1" flipV="1">
            <a:off x="1285876" y="3684587"/>
            <a:ext cx="3687762" cy="3651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3111500" y="5546725"/>
            <a:ext cx="3833813" cy="0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3622675" y="5948363"/>
            <a:ext cx="146050" cy="14605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CH" sz="1800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4648200" y="5802313"/>
            <a:ext cx="508000" cy="508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CH" sz="1800">
              <a:solidFill>
                <a:prstClr val="white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5922963" y="5619750"/>
            <a:ext cx="803275" cy="8032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CH" sz="1800">
              <a:solidFill>
                <a:prstClr val="white"/>
              </a:solidFill>
            </a:endParaRPr>
          </a:p>
        </p:txBody>
      </p:sp>
      <p:sp>
        <p:nvSpPr>
          <p:cNvPr id="29" name="Freeform 28"/>
          <p:cNvSpPr/>
          <p:nvPr/>
        </p:nvSpPr>
        <p:spPr>
          <a:xfrm>
            <a:off x="2308194" y="3429000"/>
            <a:ext cx="3322683" cy="582982"/>
          </a:xfrm>
          <a:custGeom>
            <a:avLst/>
            <a:gdLst>
              <a:gd name="connsiteX0" fmla="*/ 0 w 2957689"/>
              <a:gd name="connsiteY0" fmla="*/ 551274 h 641585"/>
              <a:gd name="connsiteX1" fmla="*/ 699911 w 2957689"/>
              <a:gd name="connsiteY1" fmla="*/ 551274 h 641585"/>
              <a:gd name="connsiteX2" fmla="*/ 1027289 w 2957689"/>
              <a:gd name="connsiteY2" fmla="*/ 9407 h 641585"/>
              <a:gd name="connsiteX3" fmla="*/ 1241778 w 2957689"/>
              <a:gd name="connsiteY3" fmla="*/ 494830 h 641585"/>
              <a:gd name="connsiteX4" fmla="*/ 2957689 w 2957689"/>
              <a:gd name="connsiteY4" fmla="*/ 483541 h 641585"/>
              <a:gd name="connsiteX0" fmla="*/ 0 w 2957689"/>
              <a:gd name="connsiteY0" fmla="*/ 551274 h 641585"/>
              <a:gd name="connsiteX1" fmla="*/ 699911 w 2957689"/>
              <a:gd name="connsiteY1" fmla="*/ 551274 h 641585"/>
              <a:gd name="connsiteX2" fmla="*/ 1027289 w 2957689"/>
              <a:gd name="connsiteY2" fmla="*/ 9407 h 641585"/>
              <a:gd name="connsiteX3" fmla="*/ 1241778 w 2957689"/>
              <a:gd name="connsiteY3" fmla="*/ 494830 h 641585"/>
              <a:gd name="connsiteX4" fmla="*/ 2957689 w 2957689"/>
              <a:gd name="connsiteY4" fmla="*/ 483541 h 641585"/>
              <a:gd name="connsiteX0" fmla="*/ 0 w 2957689"/>
              <a:gd name="connsiteY0" fmla="*/ 581378 h 671689"/>
              <a:gd name="connsiteX1" fmla="*/ 699911 w 2957689"/>
              <a:gd name="connsiteY1" fmla="*/ 581378 h 671689"/>
              <a:gd name="connsiteX2" fmla="*/ 1027289 w 2957689"/>
              <a:gd name="connsiteY2" fmla="*/ 39511 h 671689"/>
              <a:gd name="connsiteX3" fmla="*/ 1215083 w 2957689"/>
              <a:gd name="connsiteY3" fmla="*/ 344311 h 671689"/>
              <a:gd name="connsiteX4" fmla="*/ 1241778 w 2957689"/>
              <a:gd name="connsiteY4" fmla="*/ 524934 h 671689"/>
              <a:gd name="connsiteX5" fmla="*/ 2957689 w 2957689"/>
              <a:gd name="connsiteY5" fmla="*/ 513645 h 671689"/>
              <a:gd name="connsiteX0" fmla="*/ 0 w 2957689"/>
              <a:gd name="connsiteY0" fmla="*/ 581378 h 671689"/>
              <a:gd name="connsiteX1" fmla="*/ 699911 w 2957689"/>
              <a:gd name="connsiteY1" fmla="*/ 581378 h 671689"/>
              <a:gd name="connsiteX2" fmla="*/ 1027289 w 2957689"/>
              <a:gd name="connsiteY2" fmla="*/ 39511 h 671689"/>
              <a:gd name="connsiteX3" fmla="*/ 1215083 w 2957689"/>
              <a:gd name="connsiteY3" fmla="*/ 344311 h 671689"/>
              <a:gd name="connsiteX4" fmla="*/ 1578270 w 2957689"/>
              <a:gd name="connsiteY4" fmla="*/ 524934 h 671689"/>
              <a:gd name="connsiteX5" fmla="*/ 2957689 w 2957689"/>
              <a:gd name="connsiteY5" fmla="*/ 513645 h 671689"/>
              <a:gd name="connsiteX0" fmla="*/ 0 w 2957689"/>
              <a:gd name="connsiteY0" fmla="*/ 557573 h 647884"/>
              <a:gd name="connsiteX1" fmla="*/ 699911 w 2957689"/>
              <a:gd name="connsiteY1" fmla="*/ 557573 h 647884"/>
              <a:gd name="connsiteX2" fmla="*/ 1027289 w 2957689"/>
              <a:gd name="connsiteY2" fmla="*/ 15706 h 647884"/>
              <a:gd name="connsiteX3" fmla="*/ 1215083 w 2957689"/>
              <a:gd name="connsiteY3" fmla="*/ 463336 h 647884"/>
              <a:gd name="connsiteX4" fmla="*/ 1578270 w 2957689"/>
              <a:gd name="connsiteY4" fmla="*/ 501129 h 647884"/>
              <a:gd name="connsiteX5" fmla="*/ 2957689 w 2957689"/>
              <a:gd name="connsiteY5" fmla="*/ 489840 h 647884"/>
              <a:gd name="connsiteX0" fmla="*/ 0 w 2957689"/>
              <a:gd name="connsiteY0" fmla="*/ 557573 h 647884"/>
              <a:gd name="connsiteX1" fmla="*/ 699911 w 2957689"/>
              <a:gd name="connsiteY1" fmla="*/ 557573 h 647884"/>
              <a:gd name="connsiteX2" fmla="*/ 1027289 w 2957689"/>
              <a:gd name="connsiteY2" fmla="*/ 15706 h 647884"/>
              <a:gd name="connsiteX3" fmla="*/ 1215083 w 2957689"/>
              <a:gd name="connsiteY3" fmla="*/ 463336 h 647884"/>
              <a:gd name="connsiteX4" fmla="*/ 1578270 w 2957689"/>
              <a:gd name="connsiteY4" fmla="*/ 501129 h 647884"/>
              <a:gd name="connsiteX5" fmla="*/ 2957689 w 2957689"/>
              <a:gd name="connsiteY5" fmla="*/ 489840 h 647884"/>
              <a:gd name="connsiteX0" fmla="*/ 0 w 2957689"/>
              <a:gd name="connsiteY0" fmla="*/ 557573 h 647884"/>
              <a:gd name="connsiteX1" fmla="*/ 699911 w 2957689"/>
              <a:gd name="connsiteY1" fmla="*/ 557573 h 647884"/>
              <a:gd name="connsiteX2" fmla="*/ 1027289 w 2957689"/>
              <a:gd name="connsiteY2" fmla="*/ 15706 h 647884"/>
              <a:gd name="connsiteX3" fmla="*/ 1215083 w 2957689"/>
              <a:gd name="connsiteY3" fmla="*/ 463336 h 647884"/>
              <a:gd name="connsiteX4" fmla="*/ 1578270 w 2957689"/>
              <a:gd name="connsiteY4" fmla="*/ 501129 h 647884"/>
              <a:gd name="connsiteX5" fmla="*/ 2957689 w 2957689"/>
              <a:gd name="connsiteY5" fmla="*/ 489840 h 647884"/>
              <a:gd name="connsiteX0" fmla="*/ 0 w 2957689"/>
              <a:gd name="connsiteY0" fmla="*/ 557573 h 602728"/>
              <a:gd name="connsiteX1" fmla="*/ 699911 w 2957689"/>
              <a:gd name="connsiteY1" fmla="*/ 557573 h 602728"/>
              <a:gd name="connsiteX2" fmla="*/ 1027289 w 2957689"/>
              <a:gd name="connsiteY2" fmla="*/ 15706 h 602728"/>
              <a:gd name="connsiteX3" fmla="*/ 1215083 w 2957689"/>
              <a:gd name="connsiteY3" fmla="*/ 463336 h 602728"/>
              <a:gd name="connsiteX4" fmla="*/ 1578270 w 2957689"/>
              <a:gd name="connsiteY4" fmla="*/ 501129 h 602728"/>
              <a:gd name="connsiteX5" fmla="*/ 2957689 w 2957689"/>
              <a:gd name="connsiteY5" fmla="*/ 489840 h 602728"/>
              <a:gd name="connsiteX0" fmla="*/ 0 w 2957689"/>
              <a:gd name="connsiteY0" fmla="*/ 557573 h 597980"/>
              <a:gd name="connsiteX1" fmla="*/ 699911 w 2957689"/>
              <a:gd name="connsiteY1" fmla="*/ 557573 h 597980"/>
              <a:gd name="connsiteX2" fmla="*/ 1027289 w 2957689"/>
              <a:gd name="connsiteY2" fmla="*/ 15706 h 597980"/>
              <a:gd name="connsiteX3" fmla="*/ 1215083 w 2957689"/>
              <a:gd name="connsiteY3" fmla="*/ 463336 h 597980"/>
              <a:gd name="connsiteX4" fmla="*/ 1578270 w 2957689"/>
              <a:gd name="connsiteY4" fmla="*/ 501129 h 597980"/>
              <a:gd name="connsiteX5" fmla="*/ 2957689 w 2957689"/>
              <a:gd name="connsiteY5" fmla="*/ 489840 h 597980"/>
              <a:gd name="connsiteX0" fmla="*/ 0 w 2957689"/>
              <a:gd name="connsiteY0" fmla="*/ 557573 h 597980"/>
              <a:gd name="connsiteX1" fmla="*/ 699911 w 2957689"/>
              <a:gd name="connsiteY1" fmla="*/ 557573 h 597980"/>
              <a:gd name="connsiteX2" fmla="*/ 1027289 w 2957689"/>
              <a:gd name="connsiteY2" fmla="*/ 15706 h 597980"/>
              <a:gd name="connsiteX3" fmla="*/ 1215083 w 2957689"/>
              <a:gd name="connsiteY3" fmla="*/ 463336 h 597980"/>
              <a:gd name="connsiteX4" fmla="*/ 1578270 w 2957689"/>
              <a:gd name="connsiteY4" fmla="*/ 501129 h 597980"/>
              <a:gd name="connsiteX5" fmla="*/ 2957689 w 2957689"/>
              <a:gd name="connsiteY5" fmla="*/ 489840 h 597980"/>
              <a:gd name="connsiteX0" fmla="*/ 0 w 2957689"/>
              <a:gd name="connsiteY0" fmla="*/ 557573 h 597980"/>
              <a:gd name="connsiteX1" fmla="*/ 699911 w 2957689"/>
              <a:gd name="connsiteY1" fmla="*/ 557573 h 597980"/>
              <a:gd name="connsiteX2" fmla="*/ 1027289 w 2957689"/>
              <a:gd name="connsiteY2" fmla="*/ 15706 h 597980"/>
              <a:gd name="connsiteX3" fmla="*/ 1215083 w 2957689"/>
              <a:gd name="connsiteY3" fmla="*/ 463336 h 597980"/>
              <a:gd name="connsiteX4" fmla="*/ 1578270 w 2957689"/>
              <a:gd name="connsiteY4" fmla="*/ 501129 h 597980"/>
              <a:gd name="connsiteX5" fmla="*/ 2957689 w 2957689"/>
              <a:gd name="connsiteY5" fmla="*/ 489840 h 597980"/>
              <a:gd name="connsiteX0" fmla="*/ 0 w 2957689"/>
              <a:gd name="connsiteY0" fmla="*/ 557573 h 597980"/>
              <a:gd name="connsiteX1" fmla="*/ 699911 w 2957689"/>
              <a:gd name="connsiteY1" fmla="*/ 557573 h 597980"/>
              <a:gd name="connsiteX2" fmla="*/ 1027289 w 2957689"/>
              <a:gd name="connsiteY2" fmla="*/ 15706 h 597980"/>
              <a:gd name="connsiteX3" fmla="*/ 1215083 w 2957689"/>
              <a:gd name="connsiteY3" fmla="*/ 463336 h 597980"/>
              <a:gd name="connsiteX4" fmla="*/ 1578270 w 2957689"/>
              <a:gd name="connsiteY4" fmla="*/ 501129 h 597980"/>
              <a:gd name="connsiteX5" fmla="*/ 2957689 w 2957689"/>
              <a:gd name="connsiteY5" fmla="*/ 489840 h 597980"/>
              <a:gd name="connsiteX0" fmla="*/ 0 w 2957689"/>
              <a:gd name="connsiteY0" fmla="*/ 549966 h 598559"/>
              <a:gd name="connsiteX1" fmla="*/ 699911 w 2957689"/>
              <a:gd name="connsiteY1" fmla="*/ 549966 h 598559"/>
              <a:gd name="connsiteX2" fmla="*/ 1027289 w 2957689"/>
              <a:gd name="connsiteY2" fmla="*/ 8099 h 598559"/>
              <a:gd name="connsiteX3" fmla="*/ 1215083 w 2957689"/>
              <a:gd name="connsiteY3" fmla="*/ 598559 h 598559"/>
              <a:gd name="connsiteX4" fmla="*/ 1578270 w 2957689"/>
              <a:gd name="connsiteY4" fmla="*/ 493522 h 598559"/>
              <a:gd name="connsiteX5" fmla="*/ 2957689 w 2957689"/>
              <a:gd name="connsiteY5" fmla="*/ 482233 h 598559"/>
              <a:gd name="connsiteX0" fmla="*/ 0 w 2957689"/>
              <a:gd name="connsiteY0" fmla="*/ 549966 h 598559"/>
              <a:gd name="connsiteX1" fmla="*/ 699911 w 2957689"/>
              <a:gd name="connsiteY1" fmla="*/ 549966 h 598559"/>
              <a:gd name="connsiteX2" fmla="*/ 1027289 w 2957689"/>
              <a:gd name="connsiteY2" fmla="*/ 8099 h 598559"/>
              <a:gd name="connsiteX3" fmla="*/ 1215083 w 2957689"/>
              <a:gd name="connsiteY3" fmla="*/ 598559 h 598559"/>
              <a:gd name="connsiteX4" fmla="*/ 1578270 w 2957689"/>
              <a:gd name="connsiteY4" fmla="*/ 493522 h 598559"/>
              <a:gd name="connsiteX5" fmla="*/ 2957689 w 2957689"/>
              <a:gd name="connsiteY5" fmla="*/ 482233 h 598559"/>
              <a:gd name="connsiteX0" fmla="*/ 0 w 2957689"/>
              <a:gd name="connsiteY0" fmla="*/ 549966 h 696396"/>
              <a:gd name="connsiteX1" fmla="*/ 699911 w 2957689"/>
              <a:gd name="connsiteY1" fmla="*/ 549966 h 696396"/>
              <a:gd name="connsiteX2" fmla="*/ 1027289 w 2957689"/>
              <a:gd name="connsiteY2" fmla="*/ 8099 h 696396"/>
              <a:gd name="connsiteX3" fmla="*/ 1215083 w 2957689"/>
              <a:gd name="connsiteY3" fmla="*/ 598559 h 696396"/>
              <a:gd name="connsiteX4" fmla="*/ 1230489 w 2957689"/>
              <a:gd name="connsiteY4" fmla="*/ 595121 h 696396"/>
              <a:gd name="connsiteX5" fmla="*/ 1578270 w 2957689"/>
              <a:gd name="connsiteY5" fmla="*/ 493522 h 696396"/>
              <a:gd name="connsiteX6" fmla="*/ 2957689 w 2957689"/>
              <a:gd name="connsiteY6" fmla="*/ 482233 h 696396"/>
              <a:gd name="connsiteX0" fmla="*/ 0 w 2957689"/>
              <a:gd name="connsiteY0" fmla="*/ 549966 h 696396"/>
              <a:gd name="connsiteX1" fmla="*/ 699911 w 2957689"/>
              <a:gd name="connsiteY1" fmla="*/ 549966 h 696396"/>
              <a:gd name="connsiteX2" fmla="*/ 1027289 w 2957689"/>
              <a:gd name="connsiteY2" fmla="*/ 8099 h 696396"/>
              <a:gd name="connsiteX3" fmla="*/ 1215083 w 2957689"/>
              <a:gd name="connsiteY3" fmla="*/ 598559 h 696396"/>
              <a:gd name="connsiteX4" fmla="*/ 1230489 w 2957689"/>
              <a:gd name="connsiteY4" fmla="*/ 595121 h 696396"/>
              <a:gd name="connsiteX5" fmla="*/ 1578270 w 2957689"/>
              <a:gd name="connsiteY5" fmla="*/ 493522 h 696396"/>
              <a:gd name="connsiteX6" fmla="*/ 2957689 w 2957689"/>
              <a:gd name="connsiteY6" fmla="*/ 482233 h 696396"/>
              <a:gd name="connsiteX0" fmla="*/ 0 w 2957689"/>
              <a:gd name="connsiteY0" fmla="*/ 549966 h 696396"/>
              <a:gd name="connsiteX1" fmla="*/ 699911 w 2957689"/>
              <a:gd name="connsiteY1" fmla="*/ 549966 h 696396"/>
              <a:gd name="connsiteX2" fmla="*/ 1027289 w 2957689"/>
              <a:gd name="connsiteY2" fmla="*/ 8099 h 696396"/>
              <a:gd name="connsiteX3" fmla="*/ 1215083 w 2957689"/>
              <a:gd name="connsiteY3" fmla="*/ 598559 h 696396"/>
              <a:gd name="connsiteX4" fmla="*/ 1230489 w 2957689"/>
              <a:gd name="connsiteY4" fmla="*/ 595121 h 696396"/>
              <a:gd name="connsiteX5" fmla="*/ 1578270 w 2957689"/>
              <a:gd name="connsiteY5" fmla="*/ 493522 h 696396"/>
              <a:gd name="connsiteX6" fmla="*/ 2957689 w 2957689"/>
              <a:gd name="connsiteY6" fmla="*/ 482233 h 696396"/>
              <a:gd name="connsiteX0" fmla="*/ 0 w 2957689"/>
              <a:gd name="connsiteY0" fmla="*/ 615301 h 676133"/>
              <a:gd name="connsiteX1" fmla="*/ 699911 w 2957689"/>
              <a:gd name="connsiteY1" fmla="*/ 615301 h 676133"/>
              <a:gd name="connsiteX2" fmla="*/ 1027289 w 2957689"/>
              <a:gd name="connsiteY2" fmla="*/ 73434 h 676133"/>
              <a:gd name="connsiteX3" fmla="*/ 1215083 w 2957689"/>
              <a:gd name="connsiteY3" fmla="*/ 663894 h 676133"/>
              <a:gd name="connsiteX4" fmla="*/ 1457442 w 2957689"/>
              <a:gd name="connsiteY4" fmla="*/ 0 h 676133"/>
              <a:gd name="connsiteX5" fmla="*/ 1578270 w 2957689"/>
              <a:gd name="connsiteY5" fmla="*/ 558857 h 676133"/>
              <a:gd name="connsiteX6" fmla="*/ 2957689 w 2957689"/>
              <a:gd name="connsiteY6" fmla="*/ 547568 h 676133"/>
              <a:gd name="connsiteX0" fmla="*/ 0 w 2957689"/>
              <a:gd name="connsiteY0" fmla="*/ 696205 h 736612"/>
              <a:gd name="connsiteX1" fmla="*/ 699911 w 2957689"/>
              <a:gd name="connsiteY1" fmla="*/ 696205 h 736612"/>
              <a:gd name="connsiteX2" fmla="*/ 1027289 w 2957689"/>
              <a:gd name="connsiteY2" fmla="*/ 154338 h 736612"/>
              <a:gd name="connsiteX3" fmla="*/ 1457442 w 2957689"/>
              <a:gd name="connsiteY3" fmla="*/ 80904 h 736612"/>
              <a:gd name="connsiteX4" fmla="*/ 1578270 w 2957689"/>
              <a:gd name="connsiteY4" fmla="*/ 639761 h 736612"/>
              <a:gd name="connsiteX5" fmla="*/ 2957689 w 2957689"/>
              <a:gd name="connsiteY5" fmla="*/ 628472 h 736612"/>
              <a:gd name="connsiteX0" fmla="*/ 0 w 2957689"/>
              <a:gd name="connsiteY0" fmla="*/ 548319 h 667934"/>
              <a:gd name="connsiteX1" fmla="*/ 699911 w 2957689"/>
              <a:gd name="connsiteY1" fmla="*/ 548319 h 667934"/>
              <a:gd name="connsiteX2" fmla="*/ 1027289 w 2957689"/>
              <a:gd name="connsiteY2" fmla="*/ 6452 h 667934"/>
              <a:gd name="connsiteX3" fmla="*/ 1282752 w 2957689"/>
              <a:gd name="connsiteY3" fmla="*/ 587030 h 667934"/>
              <a:gd name="connsiteX4" fmla="*/ 1578270 w 2957689"/>
              <a:gd name="connsiteY4" fmla="*/ 491875 h 667934"/>
              <a:gd name="connsiteX5" fmla="*/ 2957689 w 2957689"/>
              <a:gd name="connsiteY5" fmla="*/ 480586 h 667934"/>
              <a:gd name="connsiteX0" fmla="*/ 0 w 2957689"/>
              <a:gd name="connsiteY0" fmla="*/ 548319 h 667934"/>
              <a:gd name="connsiteX1" fmla="*/ 699911 w 2957689"/>
              <a:gd name="connsiteY1" fmla="*/ 548319 h 667934"/>
              <a:gd name="connsiteX2" fmla="*/ 1027289 w 2957689"/>
              <a:gd name="connsiteY2" fmla="*/ 6452 h 667934"/>
              <a:gd name="connsiteX3" fmla="*/ 1282752 w 2957689"/>
              <a:gd name="connsiteY3" fmla="*/ 587030 h 667934"/>
              <a:gd name="connsiteX4" fmla="*/ 1578270 w 2957689"/>
              <a:gd name="connsiteY4" fmla="*/ 491875 h 667934"/>
              <a:gd name="connsiteX5" fmla="*/ 2957689 w 2957689"/>
              <a:gd name="connsiteY5" fmla="*/ 480586 h 667934"/>
              <a:gd name="connsiteX0" fmla="*/ 0 w 2957689"/>
              <a:gd name="connsiteY0" fmla="*/ 548319 h 667934"/>
              <a:gd name="connsiteX1" fmla="*/ 699911 w 2957689"/>
              <a:gd name="connsiteY1" fmla="*/ 548319 h 667934"/>
              <a:gd name="connsiteX2" fmla="*/ 1027289 w 2957689"/>
              <a:gd name="connsiteY2" fmla="*/ 6452 h 667934"/>
              <a:gd name="connsiteX3" fmla="*/ 1282752 w 2957689"/>
              <a:gd name="connsiteY3" fmla="*/ 587030 h 667934"/>
              <a:gd name="connsiteX4" fmla="*/ 1578270 w 2957689"/>
              <a:gd name="connsiteY4" fmla="*/ 491875 h 667934"/>
              <a:gd name="connsiteX5" fmla="*/ 2957689 w 2957689"/>
              <a:gd name="connsiteY5" fmla="*/ 480586 h 667934"/>
              <a:gd name="connsiteX0" fmla="*/ 0 w 2957689"/>
              <a:gd name="connsiteY0" fmla="*/ 548319 h 602151"/>
              <a:gd name="connsiteX1" fmla="*/ 699911 w 2957689"/>
              <a:gd name="connsiteY1" fmla="*/ 548319 h 602151"/>
              <a:gd name="connsiteX2" fmla="*/ 1027289 w 2957689"/>
              <a:gd name="connsiteY2" fmla="*/ 6452 h 602151"/>
              <a:gd name="connsiteX3" fmla="*/ 1282752 w 2957689"/>
              <a:gd name="connsiteY3" fmla="*/ 587030 h 602151"/>
              <a:gd name="connsiteX4" fmla="*/ 1578270 w 2957689"/>
              <a:gd name="connsiteY4" fmla="*/ 491875 h 602151"/>
              <a:gd name="connsiteX5" fmla="*/ 2957689 w 2957689"/>
              <a:gd name="connsiteY5" fmla="*/ 480586 h 602151"/>
              <a:gd name="connsiteX0" fmla="*/ 0 w 2957689"/>
              <a:gd name="connsiteY0" fmla="*/ 548319 h 588726"/>
              <a:gd name="connsiteX1" fmla="*/ 699911 w 2957689"/>
              <a:gd name="connsiteY1" fmla="*/ 548319 h 588726"/>
              <a:gd name="connsiteX2" fmla="*/ 1027289 w 2957689"/>
              <a:gd name="connsiteY2" fmla="*/ 6452 h 588726"/>
              <a:gd name="connsiteX3" fmla="*/ 1282752 w 2957689"/>
              <a:gd name="connsiteY3" fmla="*/ 587030 h 588726"/>
              <a:gd name="connsiteX4" fmla="*/ 1578270 w 2957689"/>
              <a:gd name="connsiteY4" fmla="*/ 491875 h 588726"/>
              <a:gd name="connsiteX5" fmla="*/ 2957689 w 2957689"/>
              <a:gd name="connsiteY5" fmla="*/ 480586 h 588726"/>
              <a:gd name="connsiteX0" fmla="*/ 0 w 2957689"/>
              <a:gd name="connsiteY0" fmla="*/ 548319 h 588726"/>
              <a:gd name="connsiteX1" fmla="*/ 699911 w 2957689"/>
              <a:gd name="connsiteY1" fmla="*/ 548319 h 588726"/>
              <a:gd name="connsiteX2" fmla="*/ 1027289 w 2957689"/>
              <a:gd name="connsiteY2" fmla="*/ 6452 h 588726"/>
              <a:gd name="connsiteX3" fmla="*/ 1282752 w 2957689"/>
              <a:gd name="connsiteY3" fmla="*/ 587030 h 588726"/>
              <a:gd name="connsiteX4" fmla="*/ 1578270 w 2957689"/>
              <a:gd name="connsiteY4" fmla="*/ 491875 h 588726"/>
              <a:gd name="connsiteX5" fmla="*/ 2062988 w 2957689"/>
              <a:gd name="connsiteY5" fmla="*/ 490855 h 588726"/>
              <a:gd name="connsiteX6" fmla="*/ 2957689 w 2957689"/>
              <a:gd name="connsiteY6" fmla="*/ 480586 h 588726"/>
              <a:gd name="connsiteX0" fmla="*/ 0 w 2957689"/>
              <a:gd name="connsiteY0" fmla="*/ 548319 h 588726"/>
              <a:gd name="connsiteX1" fmla="*/ 699911 w 2957689"/>
              <a:gd name="connsiteY1" fmla="*/ 548319 h 588726"/>
              <a:gd name="connsiteX2" fmla="*/ 1027289 w 2957689"/>
              <a:gd name="connsiteY2" fmla="*/ 6452 h 588726"/>
              <a:gd name="connsiteX3" fmla="*/ 1282752 w 2957689"/>
              <a:gd name="connsiteY3" fmla="*/ 587030 h 588726"/>
              <a:gd name="connsiteX4" fmla="*/ 1578270 w 2957689"/>
              <a:gd name="connsiteY4" fmla="*/ 491875 h 588726"/>
              <a:gd name="connsiteX5" fmla="*/ 2957689 w 2957689"/>
              <a:gd name="connsiteY5" fmla="*/ 480586 h 588726"/>
              <a:gd name="connsiteX0" fmla="*/ 0 w 2957689"/>
              <a:gd name="connsiteY0" fmla="*/ 548319 h 666052"/>
              <a:gd name="connsiteX1" fmla="*/ 699911 w 2957689"/>
              <a:gd name="connsiteY1" fmla="*/ 548319 h 666052"/>
              <a:gd name="connsiteX2" fmla="*/ 1027289 w 2957689"/>
              <a:gd name="connsiteY2" fmla="*/ 6452 h 666052"/>
              <a:gd name="connsiteX3" fmla="*/ 1282752 w 2957689"/>
              <a:gd name="connsiteY3" fmla="*/ 587030 h 666052"/>
              <a:gd name="connsiteX4" fmla="*/ 2957689 w 2957689"/>
              <a:gd name="connsiteY4" fmla="*/ 480586 h 666052"/>
              <a:gd name="connsiteX0" fmla="*/ 0 w 2957689"/>
              <a:gd name="connsiteY0" fmla="*/ 548319 h 666052"/>
              <a:gd name="connsiteX1" fmla="*/ 699911 w 2957689"/>
              <a:gd name="connsiteY1" fmla="*/ 548319 h 666052"/>
              <a:gd name="connsiteX2" fmla="*/ 1027289 w 2957689"/>
              <a:gd name="connsiteY2" fmla="*/ 6452 h 666052"/>
              <a:gd name="connsiteX3" fmla="*/ 1282752 w 2957689"/>
              <a:gd name="connsiteY3" fmla="*/ 587030 h 666052"/>
              <a:gd name="connsiteX4" fmla="*/ 2957689 w 2957689"/>
              <a:gd name="connsiteY4" fmla="*/ 480586 h 666052"/>
              <a:gd name="connsiteX0" fmla="*/ 0 w 2957689"/>
              <a:gd name="connsiteY0" fmla="*/ 548319 h 666052"/>
              <a:gd name="connsiteX1" fmla="*/ 699911 w 2957689"/>
              <a:gd name="connsiteY1" fmla="*/ 548319 h 666052"/>
              <a:gd name="connsiteX2" fmla="*/ 1027289 w 2957689"/>
              <a:gd name="connsiteY2" fmla="*/ 6452 h 666052"/>
              <a:gd name="connsiteX3" fmla="*/ 1282752 w 2957689"/>
              <a:gd name="connsiteY3" fmla="*/ 587030 h 666052"/>
              <a:gd name="connsiteX4" fmla="*/ 2957689 w 2957689"/>
              <a:gd name="connsiteY4" fmla="*/ 480586 h 666052"/>
              <a:gd name="connsiteX0" fmla="*/ 0 w 2957689"/>
              <a:gd name="connsiteY0" fmla="*/ 548319 h 666052"/>
              <a:gd name="connsiteX1" fmla="*/ 699911 w 2957689"/>
              <a:gd name="connsiteY1" fmla="*/ 548319 h 666052"/>
              <a:gd name="connsiteX2" fmla="*/ 1027289 w 2957689"/>
              <a:gd name="connsiteY2" fmla="*/ 6452 h 666052"/>
              <a:gd name="connsiteX3" fmla="*/ 1282752 w 2957689"/>
              <a:gd name="connsiteY3" fmla="*/ 587030 h 666052"/>
              <a:gd name="connsiteX4" fmla="*/ 2957689 w 2957689"/>
              <a:gd name="connsiteY4" fmla="*/ 480586 h 666052"/>
              <a:gd name="connsiteX0" fmla="*/ 0 w 2957689"/>
              <a:gd name="connsiteY0" fmla="*/ 548319 h 666052"/>
              <a:gd name="connsiteX1" fmla="*/ 699911 w 2957689"/>
              <a:gd name="connsiteY1" fmla="*/ 548319 h 666052"/>
              <a:gd name="connsiteX2" fmla="*/ 1027289 w 2957689"/>
              <a:gd name="connsiteY2" fmla="*/ 6452 h 666052"/>
              <a:gd name="connsiteX3" fmla="*/ 1282752 w 2957689"/>
              <a:gd name="connsiteY3" fmla="*/ 587030 h 666052"/>
              <a:gd name="connsiteX4" fmla="*/ 2957689 w 2957689"/>
              <a:gd name="connsiteY4" fmla="*/ 623416 h 666052"/>
              <a:gd name="connsiteX0" fmla="*/ 0 w 2957689"/>
              <a:gd name="connsiteY0" fmla="*/ 960932 h 1078665"/>
              <a:gd name="connsiteX1" fmla="*/ 699911 w 2957689"/>
              <a:gd name="connsiteY1" fmla="*/ 960932 h 1078665"/>
              <a:gd name="connsiteX2" fmla="*/ 1027289 w 2957689"/>
              <a:gd name="connsiteY2" fmla="*/ 419065 h 1078665"/>
              <a:gd name="connsiteX3" fmla="*/ 1282752 w 2957689"/>
              <a:gd name="connsiteY3" fmla="*/ 999643 h 1078665"/>
              <a:gd name="connsiteX4" fmla="*/ 2957689 w 2957689"/>
              <a:gd name="connsiteY4" fmla="*/ 10443 h 1078665"/>
              <a:gd name="connsiteX0" fmla="*/ 0 w 2957689"/>
              <a:gd name="connsiteY0" fmla="*/ 548319 h 666052"/>
              <a:gd name="connsiteX1" fmla="*/ 699911 w 2957689"/>
              <a:gd name="connsiteY1" fmla="*/ 548319 h 666052"/>
              <a:gd name="connsiteX2" fmla="*/ 1027289 w 2957689"/>
              <a:gd name="connsiteY2" fmla="*/ 6452 h 666052"/>
              <a:gd name="connsiteX3" fmla="*/ 1282752 w 2957689"/>
              <a:gd name="connsiteY3" fmla="*/ 587030 h 666052"/>
              <a:gd name="connsiteX4" fmla="*/ 2957689 w 2957689"/>
              <a:gd name="connsiteY4" fmla="*/ 580459 h 666052"/>
              <a:gd name="connsiteX0" fmla="*/ 0 w 2957689"/>
              <a:gd name="connsiteY0" fmla="*/ 739162 h 779569"/>
              <a:gd name="connsiteX1" fmla="*/ 699911 w 2957689"/>
              <a:gd name="connsiteY1" fmla="*/ 739162 h 779569"/>
              <a:gd name="connsiteX2" fmla="*/ 1027289 w 2957689"/>
              <a:gd name="connsiteY2" fmla="*/ 197295 h 779569"/>
              <a:gd name="connsiteX3" fmla="*/ 1282752 w 2957689"/>
              <a:gd name="connsiteY3" fmla="*/ 80904 h 779569"/>
              <a:gd name="connsiteX4" fmla="*/ 2957689 w 2957689"/>
              <a:gd name="connsiteY4" fmla="*/ 771302 h 779569"/>
              <a:gd name="connsiteX0" fmla="*/ 0 w 2957689"/>
              <a:gd name="connsiteY0" fmla="*/ 542575 h 617351"/>
              <a:gd name="connsiteX1" fmla="*/ 699911 w 2957689"/>
              <a:gd name="connsiteY1" fmla="*/ 542575 h 617351"/>
              <a:gd name="connsiteX2" fmla="*/ 1027289 w 2957689"/>
              <a:gd name="connsiteY2" fmla="*/ 708 h 617351"/>
              <a:gd name="connsiteX3" fmla="*/ 1282752 w 2957689"/>
              <a:gd name="connsiteY3" fmla="*/ 538329 h 617351"/>
              <a:gd name="connsiteX4" fmla="*/ 2957689 w 2957689"/>
              <a:gd name="connsiteY4" fmla="*/ 574715 h 617351"/>
              <a:gd name="connsiteX0" fmla="*/ 0 w 2957689"/>
              <a:gd name="connsiteY0" fmla="*/ 542575 h 582982"/>
              <a:gd name="connsiteX1" fmla="*/ 699911 w 2957689"/>
              <a:gd name="connsiteY1" fmla="*/ 542575 h 582982"/>
              <a:gd name="connsiteX2" fmla="*/ 1027289 w 2957689"/>
              <a:gd name="connsiteY2" fmla="*/ 708 h 582982"/>
              <a:gd name="connsiteX3" fmla="*/ 1282752 w 2957689"/>
              <a:gd name="connsiteY3" fmla="*/ 538329 h 582982"/>
              <a:gd name="connsiteX4" fmla="*/ 2957689 w 2957689"/>
              <a:gd name="connsiteY4" fmla="*/ 574715 h 582982"/>
              <a:gd name="connsiteX0" fmla="*/ 0 w 2957689"/>
              <a:gd name="connsiteY0" fmla="*/ 542575 h 582982"/>
              <a:gd name="connsiteX1" fmla="*/ 699911 w 2957689"/>
              <a:gd name="connsiteY1" fmla="*/ 542575 h 582982"/>
              <a:gd name="connsiteX2" fmla="*/ 1027289 w 2957689"/>
              <a:gd name="connsiteY2" fmla="*/ 708 h 582982"/>
              <a:gd name="connsiteX3" fmla="*/ 1282752 w 2957689"/>
              <a:gd name="connsiteY3" fmla="*/ 538329 h 582982"/>
              <a:gd name="connsiteX4" fmla="*/ 2957689 w 2957689"/>
              <a:gd name="connsiteY4" fmla="*/ 574715 h 582982"/>
              <a:gd name="connsiteX0" fmla="*/ 0 w 2957689"/>
              <a:gd name="connsiteY0" fmla="*/ 542575 h 582982"/>
              <a:gd name="connsiteX1" fmla="*/ 699911 w 2957689"/>
              <a:gd name="connsiteY1" fmla="*/ 542575 h 582982"/>
              <a:gd name="connsiteX2" fmla="*/ 1027289 w 2957689"/>
              <a:gd name="connsiteY2" fmla="*/ 708 h 582982"/>
              <a:gd name="connsiteX3" fmla="*/ 1282752 w 2957689"/>
              <a:gd name="connsiteY3" fmla="*/ 538329 h 582982"/>
              <a:gd name="connsiteX4" fmla="*/ 2957689 w 2957689"/>
              <a:gd name="connsiteY4" fmla="*/ 206363 h 582982"/>
              <a:gd name="connsiteX0" fmla="*/ 0 w 2957689"/>
              <a:gd name="connsiteY0" fmla="*/ 542575 h 582982"/>
              <a:gd name="connsiteX1" fmla="*/ 699911 w 2957689"/>
              <a:gd name="connsiteY1" fmla="*/ 542575 h 582982"/>
              <a:gd name="connsiteX2" fmla="*/ 1027289 w 2957689"/>
              <a:gd name="connsiteY2" fmla="*/ 708 h 582982"/>
              <a:gd name="connsiteX3" fmla="*/ 1282752 w 2957689"/>
              <a:gd name="connsiteY3" fmla="*/ 538329 h 582982"/>
              <a:gd name="connsiteX4" fmla="*/ 2957689 w 2957689"/>
              <a:gd name="connsiteY4" fmla="*/ 531758 h 582982"/>
              <a:gd name="connsiteX0" fmla="*/ 0 w 2957689"/>
              <a:gd name="connsiteY0" fmla="*/ 542575 h 582982"/>
              <a:gd name="connsiteX1" fmla="*/ 699911 w 2957689"/>
              <a:gd name="connsiteY1" fmla="*/ 542575 h 582982"/>
              <a:gd name="connsiteX2" fmla="*/ 1027289 w 2957689"/>
              <a:gd name="connsiteY2" fmla="*/ 708 h 582982"/>
              <a:gd name="connsiteX3" fmla="*/ 1282752 w 2957689"/>
              <a:gd name="connsiteY3" fmla="*/ 538329 h 582982"/>
              <a:gd name="connsiteX4" fmla="*/ 2957689 w 2957689"/>
              <a:gd name="connsiteY4" fmla="*/ 531758 h 582982"/>
              <a:gd name="connsiteX0" fmla="*/ 0 w 2957689"/>
              <a:gd name="connsiteY0" fmla="*/ 542575 h 582982"/>
              <a:gd name="connsiteX1" fmla="*/ 699911 w 2957689"/>
              <a:gd name="connsiteY1" fmla="*/ 542575 h 582982"/>
              <a:gd name="connsiteX2" fmla="*/ 1027289 w 2957689"/>
              <a:gd name="connsiteY2" fmla="*/ 708 h 582982"/>
              <a:gd name="connsiteX3" fmla="*/ 2524841 w 2957689"/>
              <a:gd name="connsiteY3" fmla="*/ 538329 h 582982"/>
              <a:gd name="connsiteX4" fmla="*/ 2957689 w 2957689"/>
              <a:gd name="connsiteY4" fmla="*/ 531758 h 582982"/>
              <a:gd name="connsiteX0" fmla="*/ 0 w 2957689"/>
              <a:gd name="connsiteY0" fmla="*/ 542575 h 582982"/>
              <a:gd name="connsiteX1" fmla="*/ 699911 w 2957689"/>
              <a:gd name="connsiteY1" fmla="*/ 542575 h 582982"/>
              <a:gd name="connsiteX2" fmla="*/ 2139370 w 2957689"/>
              <a:gd name="connsiteY2" fmla="*/ 708 h 582982"/>
              <a:gd name="connsiteX3" fmla="*/ 2524841 w 2957689"/>
              <a:gd name="connsiteY3" fmla="*/ 538329 h 582982"/>
              <a:gd name="connsiteX4" fmla="*/ 2957689 w 2957689"/>
              <a:gd name="connsiteY4" fmla="*/ 531758 h 582982"/>
              <a:gd name="connsiteX0" fmla="*/ 0 w 2957689"/>
              <a:gd name="connsiteY0" fmla="*/ 542575 h 582982"/>
              <a:gd name="connsiteX1" fmla="*/ 1974502 w 2957689"/>
              <a:gd name="connsiteY1" fmla="*/ 542575 h 582982"/>
              <a:gd name="connsiteX2" fmla="*/ 2139370 w 2957689"/>
              <a:gd name="connsiteY2" fmla="*/ 708 h 582982"/>
              <a:gd name="connsiteX3" fmla="*/ 2524841 w 2957689"/>
              <a:gd name="connsiteY3" fmla="*/ 538329 h 582982"/>
              <a:gd name="connsiteX4" fmla="*/ 2957689 w 2957689"/>
              <a:gd name="connsiteY4" fmla="*/ 531758 h 582982"/>
              <a:gd name="connsiteX0" fmla="*/ 0 w 2957689"/>
              <a:gd name="connsiteY0" fmla="*/ 542575 h 582982"/>
              <a:gd name="connsiteX1" fmla="*/ 1974502 w 2957689"/>
              <a:gd name="connsiteY1" fmla="*/ 542575 h 582982"/>
              <a:gd name="connsiteX2" fmla="*/ 2276388 w 2957689"/>
              <a:gd name="connsiteY2" fmla="*/ 708 h 582982"/>
              <a:gd name="connsiteX3" fmla="*/ 2524841 w 2957689"/>
              <a:gd name="connsiteY3" fmla="*/ 538329 h 582982"/>
              <a:gd name="connsiteX4" fmla="*/ 2957689 w 2957689"/>
              <a:gd name="connsiteY4" fmla="*/ 531758 h 582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7689" h="582982">
                <a:moveTo>
                  <a:pt x="0" y="542575"/>
                </a:moveTo>
                <a:lnTo>
                  <a:pt x="1974502" y="542575"/>
                </a:lnTo>
                <a:cubicBezTo>
                  <a:pt x="2156302" y="582982"/>
                  <a:pt x="2184665" y="1416"/>
                  <a:pt x="2276388" y="708"/>
                </a:cubicBezTo>
                <a:cubicBezTo>
                  <a:pt x="2368111" y="0"/>
                  <a:pt x="2433011" y="457425"/>
                  <a:pt x="2524841" y="538329"/>
                </a:cubicBezTo>
                <a:lnTo>
                  <a:pt x="2957689" y="531758"/>
                </a:lnTo>
              </a:path>
            </a:pathLst>
          </a:custGeom>
          <a:ln w="25400">
            <a:solidFill>
              <a:srgbClr val="FF0000"/>
            </a:solidFill>
          </a:ln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CH" sz="1800">
              <a:solidFill>
                <a:prstClr val="black"/>
              </a:solidFill>
            </a:endParaRPr>
          </a:p>
        </p:txBody>
      </p:sp>
      <p:sp>
        <p:nvSpPr>
          <p:cNvPr id="34" name="Freeform 33"/>
          <p:cNvSpPr/>
          <p:nvPr/>
        </p:nvSpPr>
        <p:spPr>
          <a:xfrm>
            <a:off x="3506775" y="3429000"/>
            <a:ext cx="3322683" cy="582982"/>
          </a:xfrm>
          <a:custGeom>
            <a:avLst/>
            <a:gdLst>
              <a:gd name="connsiteX0" fmla="*/ 0 w 2957689"/>
              <a:gd name="connsiteY0" fmla="*/ 551274 h 641585"/>
              <a:gd name="connsiteX1" fmla="*/ 699911 w 2957689"/>
              <a:gd name="connsiteY1" fmla="*/ 551274 h 641585"/>
              <a:gd name="connsiteX2" fmla="*/ 1027289 w 2957689"/>
              <a:gd name="connsiteY2" fmla="*/ 9407 h 641585"/>
              <a:gd name="connsiteX3" fmla="*/ 1241778 w 2957689"/>
              <a:gd name="connsiteY3" fmla="*/ 494830 h 641585"/>
              <a:gd name="connsiteX4" fmla="*/ 2957689 w 2957689"/>
              <a:gd name="connsiteY4" fmla="*/ 483541 h 641585"/>
              <a:gd name="connsiteX0" fmla="*/ 0 w 2957689"/>
              <a:gd name="connsiteY0" fmla="*/ 551274 h 641585"/>
              <a:gd name="connsiteX1" fmla="*/ 699911 w 2957689"/>
              <a:gd name="connsiteY1" fmla="*/ 551274 h 641585"/>
              <a:gd name="connsiteX2" fmla="*/ 1027289 w 2957689"/>
              <a:gd name="connsiteY2" fmla="*/ 9407 h 641585"/>
              <a:gd name="connsiteX3" fmla="*/ 1241778 w 2957689"/>
              <a:gd name="connsiteY3" fmla="*/ 494830 h 641585"/>
              <a:gd name="connsiteX4" fmla="*/ 2957689 w 2957689"/>
              <a:gd name="connsiteY4" fmla="*/ 483541 h 641585"/>
              <a:gd name="connsiteX0" fmla="*/ 0 w 2957689"/>
              <a:gd name="connsiteY0" fmla="*/ 581378 h 671689"/>
              <a:gd name="connsiteX1" fmla="*/ 699911 w 2957689"/>
              <a:gd name="connsiteY1" fmla="*/ 581378 h 671689"/>
              <a:gd name="connsiteX2" fmla="*/ 1027289 w 2957689"/>
              <a:gd name="connsiteY2" fmla="*/ 39511 h 671689"/>
              <a:gd name="connsiteX3" fmla="*/ 1215083 w 2957689"/>
              <a:gd name="connsiteY3" fmla="*/ 344311 h 671689"/>
              <a:gd name="connsiteX4" fmla="*/ 1241778 w 2957689"/>
              <a:gd name="connsiteY4" fmla="*/ 524934 h 671689"/>
              <a:gd name="connsiteX5" fmla="*/ 2957689 w 2957689"/>
              <a:gd name="connsiteY5" fmla="*/ 513645 h 671689"/>
              <a:gd name="connsiteX0" fmla="*/ 0 w 2957689"/>
              <a:gd name="connsiteY0" fmla="*/ 581378 h 671689"/>
              <a:gd name="connsiteX1" fmla="*/ 699911 w 2957689"/>
              <a:gd name="connsiteY1" fmla="*/ 581378 h 671689"/>
              <a:gd name="connsiteX2" fmla="*/ 1027289 w 2957689"/>
              <a:gd name="connsiteY2" fmla="*/ 39511 h 671689"/>
              <a:gd name="connsiteX3" fmla="*/ 1215083 w 2957689"/>
              <a:gd name="connsiteY3" fmla="*/ 344311 h 671689"/>
              <a:gd name="connsiteX4" fmla="*/ 1578270 w 2957689"/>
              <a:gd name="connsiteY4" fmla="*/ 524934 h 671689"/>
              <a:gd name="connsiteX5" fmla="*/ 2957689 w 2957689"/>
              <a:gd name="connsiteY5" fmla="*/ 513645 h 671689"/>
              <a:gd name="connsiteX0" fmla="*/ 0 w 2957689"/>
              <a:gd name="connsiteY0" fmla="*/ 557573 h 647884"/>
              <a:gd name="connsiteX1" fmla="*/ 699911 w 2957689"/>
              <a:gd name="connsiteY1" fmla="*/ 557573 h 647884"/>
              <a:gd name="connsiteX2" fmla="*/ 1027289 w 2957689"/>
              <a:gd name="connsiteY2" fmla="*/ 15706 h 647884"/>
              <a:gd name="connsiteX3" fmla="*/ 1215083 w 2957689"/>
              <a:gd name="connsiteY3" fmla="*/ 463336 h 647884"/>
              <a:gd name="connsiteX4" fmla="*/ 1578270 w 2957689"/>
              <a:gd name="connsiteY4" fmla="*/ 501129 h 647884"/>
              <a:gd name="connsiteX5" fmla="*/ 2957689 w 2957689"/>
              <a:gd name="connsiteY5" fmla="*/ 489840 h 647884"/>
              <a:gd name="connsiteX0" fmla="*/ 0 w 2957689"/>
              <a:gd name="connsiteY0" fmla="*/ 557573 h 647884"/>
              <a:gd name="connsiteX1" fmla="*/ 699911 w 2957689"/>
              <a:gd name="connsiteY1" fmla="*/ 557573 h 647884"/>
              <a:gd name="connsiteX2" fmla="*/ 1027289 w 2957689"/>
              <a:gd name="connsiteY2" fmla="*/ 15706 h 647884"/>
              <a:gd name="connsiteX3" fmla="*/ 1215083 w 2957689"/>
              <a:gd name="connsiteY3" fmla="*/ 463336 h 647884"/>
              <a:gd name="connsiteX4" fmla="*/ 1578270 w 2957689"/>
              <a:gd name="connsiteY4" fmla="*/ 501129 h 647884"/>
              <a:gd name="connsiteX5" fmla="*/ 2957689 w 2957689"/>
              <a:gd name="connsiteY5" fmla="*/ 489840 h 647884"/>
              <a:gd name="connsiteX0" fmla="*/ 0 w 2957689"/>
              <a:gd name="connsiteY0" fmla="*/ 557573 h 647884"/>
              <a:gd name="connsiteX1" fmla="*/ 699911 w 2957689"/>
              <a:gd name="connsiteY1" fmla="*/ 557573 h 647884"/>
              <a:gd name="connsiteX2" fmla="*/ 1027289 w 2957689"/>
              <a:gd name="connsiteY2" fmla="*/ 15706 h 647884"/>
              <a:gd name="connsiteX3" fmla="*/ 1215083 w 2957689"/>
              <a:gd name="connsiteY3" fmla="*/ 463336 h 647884"/>
              <a:gd name="connsiteX4" fmla="*/ 1578270 w 2957689"/>
              <a:gd name="connsiteY4" fmla="*/ 501129 h 647884"/>
              <a:gd name="connsiteX5" fmla="*/ 2957689 w 2957689"/>
              <a:gd name="connsiteY5" fmla="*/ 489840 h 647884"/>
              <a:gd name="connsiteX0" fmla="*/ 0 w 2957689"/>
              <a:gd name="connsiteY0" fmla="*/ 557573 h 602728"/>
              <a:gd name="connsiteX1" fmla="*/ 699911 w 2957689"/>
              <a:gd name="connsiteY1" fmla="*/ 557573 h 602728"/>
              <a:gd name="connsiteX2" fmla="*/ 1027289 w 2957689"/>
              <a:gd name="connsiteY2" fmla="*/ 15706 h 602728"/>
              <a:gd name="connsiteX3" fmla="*/ 1215083 w 2957689"/>
              <a:gd name="connsiteY3" fmla="*/ 463336 h 602728"/>
              <a:gd name="connsiteX4" fmla="*/ 1578270 w 2957689"/>
              <a:gd name="connsiteY4" fmla="*/ 501129 h 602728"/>
              <a:gd name="connsiteX5" fmla="*/ 2957689 w 2957689"/>
              <a:gd name="connsiteY5" fmla="*/ 489840 h 602728"/>
              <a:gd name="connsiteX0" fmla="*/ 0 w 2957689"/>
              <a:gd name="connsiteY0" fmla="*/ 557573 h 597980"/>
              <a:gd name="connsiteX1" fmla="*/ 699911 w 2957689"/>
              <a:gd name="connsiteY1" fmla="*/ 557573 h 597980"/>
              <a:gd name="connsiteX2" fmla="*/ 1027289 w 2957689"/>
              <a:gd name="connsiteY2" fmla="*/ 15706 h 597980"/>
              <a:gd name="connsiteX3" fmla="*/ 1215083 w 2957689"/>
              <a:gd name="connsiteY3" fmla="*/ 463336 h 597980"/>
              <a:gd name="connsiteX4" fmla="*/ 1578270 w 2957689"/>
              <a:gd name="connsiteY4" fmla="*/ 501129 h 597980"/>
              <a:gd name="connsiteX5" fmla="*/ 2957689 w 2957689"/>
              <a:gd name="connsiteY5" fmla="*/ 489840 h 597980"/>
              <a:gd name="connsiteX0" fmla="*/ 0 w 2957689"/>
              <a:gd name="connsiteY0" fmla="*/ 557573 h 597980"/>
              <a:gd name="connsiteX1" fmla="*/ 699911 w 2957689"/>
              <a:gd name="connsiteY1" fmla="*/ 557573 h 597980"/>
              <a:gd name="connsiteX2" fmla="*/ 1027289 w 2957689"/>
              <a:gd name="connsiteY2" fmla="*/ 15706 h 597980"/>
              <a:gd name="connsiteX3" fmla="*/ 1215083 w 2957689"/>
              <a:gd name="connsiteY3" fmla="*/ 463336 h 597980"/>
              <a:gd name="connsiteX4" fmla="*/ 1578270 w 2957689"/>
              <a:gd name="connsiteY4" fmla="*/ 501129 h 597980"/>
              <a:gd name="connsiteX5" fmla="*/ 2957689 w 2957689"/>
              <a:gd name="connsiteY5" fmla="*/ 489840 h 597980"/>
              <a:gd name="connsiteX0" fmla="*/ 0 w 2957689"/>
              <a:gd name="connsiteY0" fmla="*/ 557573 h 597980"/>
              <a:gd name="connsiteX1" fmla="*/ 699911 w 2957689"/>
              <a:gd name="connsiteY1" fmla="*/ 557573 h 597980"/>
              <a:gd name="connsiteX2" fmla="*/ 1027289 w 2957689"/>
              <a:gd name="connsiteY2" fmla="*/ 15706 h 597980"/>
              <a:gd name="connsiteX3" fmla="*/ 1215083 w 2957689"/>
              <a:gd name="connsiteY3" fmla="*/ 463336 h 597980"/>
              <a:gd name="connsiteX4" fmla="*/ 1578270 w 2957689"/>
              <a:gd name="connsiteY4" fmla="*/ 501129 h 597980"/>
              <a:gd name="connsiteX5" fmla="*/ 2957689 w 2957689"/>
              <a:gd name="connsiteY5" fmla="*/ 489840 h 597980"/>
              <a:gd name="connsiteX0" fmla="*/ 0 w 2957689"/>
              <a:gd name="connsiteY0" fmla="*/ 557573 h 597980"/>
              <a:gd name="connsiteX1" fmla="*/ 699911 w 2957689"/>
              <a:gd name="connsiteY1" fmla="*/ 557573 h 597980"/>
              <a:gd name="connsiteX2" fmla="*/ 1027289 w 2957689"/>
              <a:gd name="connsiteY2" fmla="*/ 15706 h 597980"/>
              <a:gd name="connsiteX3" fmla="*/ 1215083 w 2957689"/>
              <a:gd name="connsiteY3" fmla="*/ 463336 h 597980"/>
              <a:gd name="connsiteX4" fmla="*/ 1578270 w 2957689"/>
              <a:gd name="connsiteY4" fmla="*/ 501129 h 597980"/>
              <a:gd name="connsiteX5" fmla="*/ 2957689 w 2957689"/>
              <a:gd name="connsiteY5" fmla="*/ 489840 h 597980"/>
              <a:gd name="connsiteX0" fmla="*/ 0 w 2957689"/>
              <a:gd name="connsiteY0" fmla="*/ 549966 h 598559"/>
              <a:gd name="connsiteX1" fmla="*/ 699911 w 2957689"/>
              <a:gd name="connsiteY1" fmla="*/ 549966 h 598559"/>
              <a:gd name="connsiteX2" fmla="*/ 1027289 w 2957689"/>
              <a:gd name="connsiteY2" fmla="*/ 8099 h 598559"/>
              <a:gd name="connsiteX3" fmla="*/ 1215083 w 2957689"/>
              <a:gd name="connsiteY3" fmla="*/ 598559 h 598559"/>
              <a:gd name="connsiteX4" fmla="*/ 1578270 w 2957689"/>
              <a:gd name="connsiteY4" fmla="*/ 493522 h 598559"/>
              <a:gd name="connsiteX5" fmla="*/ 2957689 w 2957689"/>
              <a:gd name="connsiteY5" fmla="*/ 482233 h 598559"/>
              <a:gd name="connsiteX0" fmla="*/ 0 w 2957689"/>
              <a:gd name="connsiteY0" fmla="*/ 549966 h 598559"/>
              <a:gd name="connsiteX1" fmla="*/ 699911 w 2957689"/>
              <a:gd name="connsiteY1" fmla="*/ 549966 h 598559"/>
              <a:gd name="connsiteX2" fmla="*/ 1027289 w 2957689"/>
              <a:gd name="connsiteY2" fmla="*/ 8099 h 598559"/>
              <a:gd name="connsiteX3" fmla="*/ 1215083 w 2957689"/>
              <a:gd name="connsiteY3" fmla="*/ 598559 h 598559"/>
              <a:gd name="connsiteX4" fmla="*/ 1578270 w 2957689"/>
              <a:gd name="connsiteY4" fmla="*/ 493522 h 598559"/>
              <a:gd name="connsiteX5" fmla="*/ 2957689 w 2957689"/>
              <a:gd name="connsiteY5" fmla="*/ 482233 h 598559"/>
              <a:gd name="connsiteX0" fmla="*/ 0 w 2957689"/>
              <a:gd name="connsiteY0" fmla="*/ 549966 h 696396"/>
              <a:gd name="connsiteX1" fmla="*/ 699911 w 2957689"/>
              <a:gd name="connsiteY1" fmla="*/ 549966 h 696396"/>
              <a:gd name="connsiteX2" fmla="*/ 1027289 w 2957689"/>
              <a:gd name="connsiteY2" fmla="*/ 8099 h 696396"/>
              <a:gd name="connsiteX3" fmla="*/ 1215083 w 2957689"/>
              <a:gd name="connsiteY3" fmla="*/ 598559 h 696396"/>
              <a:gd name="connsiteX4" fmla="*/ 1230489 w 2957689"/>
              <a:gd name="connsiteY4" fmla="*/ 595121 h 696396"/>
              <a:gd name="connsiteX5" fmla="*/ 1578270 w 2957689"/>
              <a:gd name="connsiteY5" fmla="*/ 493522 h 696396"/>
              <a:gd name="connsiteX6" fmla="*/ 2957689 w 2957689"/>
              <a:gd name="connsiteY6" fmla="*/ 482233 h 696396"/>
              <a:gd name="connsiteX0" fmla="*/ 0 w 2957689"/>
              <a:gd name="connsiteY0" fmla="*/ 549966 h 696396"/>
              <a:gd name="connsiteX1" fmla="*/ 699911 w 2957689"/>
              <a:gd name="connsiteY1" fmla="*/ 549966 h 696396"/>
              <a:gd name="connsiteX2" fmla="*/ 1027289 w 2957689"/>
              <a:gd name="connsiteY2" fmla="*/ 8099 h 696396"/>
              <a:gd name="connsiteX3" fmla="*/ 1215083 w 2957689"/>
              <a:gd name="connsiteY3" fmla="*/ 598559 h 696396"/>
              <a:gd name="connsiteX4" fmla="*/ 1230489 w 2957689"/>
              <a:gd name="connsiteY4" fmla="*/ 595121 h 696396"/>
              <a:gd name="connsiteX5" fmla="*/ 1578270 w 2957689"/>
              <a:gd name="connsiteY5" fmla="*/ 493522 h 696396"/>
              <a:gd name="connsiteX6" fmla="*/ 2957689 w 2957689"/>
              <a:gd name="connsiteY6" fmla="*/ 482233 h 696396"/>
              <a:gd name="connsiteX0" fmla="*/ 0 w 2957689"/>
              <a:gd name="connsiteY0" fmla="*/ 549966 h 696396"/>
              <a:gd name="connsiteX1" fmla="*/ 699911 w 2957689"/>
              <a:gd name="connsiteY1" fmla="*/ 549966 h 696396"/>
              <a:gd name="connsiteX2" fmla="*/ 1027289 w 2957689"/>
              <a:gd name="connsiteY2" fmla="*/ 8099 h 696396"/>
              <a:gd name="connsiteX3" fmla="*/ 1215083 w 2957689"/>
              <a:gd name="connsiteY3" fmla="*/ 598559 h 696396"/>
              <a:gd name="connsiteX4" fmla="*/ 1230489 w 2957689"/>
              <a:gd name="connsiteY4" fmla="*/ 595121 h 696396"/>
              <a:gd name="connsiteX5" fmla="*/ 1578270 w 2957689"/>
              <a:gd name="connsiteY5" fmla="*/ 493522 h 696396"/>
              <a:gd name="connsiteX6" fmla="*/ 2957689 w 2957689"/>
              <a:gd name="connsiteY6" fmla="*/ 482233 h 696396"/>
              <a:gd name="connsiteX0" fmla="*/ 0 w 2957689"/>
              <a:gd name="connsiteY0" fmla="*/ 615301 h 676133"/>
              <a:gd name="connsiteX1" fmla="*/ 699911 w 2957689"/>
              <a:gd name="connsiteY1" fmla="*/ 615301 h 676133"/>
              <a:gd name="connsiteX2" fmla="*/ 1027289 w 2957689"/>
              <a:gd name="connsiteY2" fmla="*/ 73434 h 676133"/>
              <a:gd name="connsiteX3" fmla="*/ 1215083 w 2957689"/>
              <a:gd name="connsiteY3" fmla="*/ 663894 h 676133"/>
              <a:gd name="connsiteX4" fmla="*/ 1457442 w 2957689"/>
              <a:gd name="connsiteY4" fmla="*/ 0 h 676133"/>
              <a:gd name="connsiteX5" fmla="*/ 1578270 w 2957689"/>
              <a:gd name="connsiteY5" fmla="*/ 558857 h 676133"/>
              <a:gd name="connsiteX6" fmla="*/ 2957689 w 2957689"/>
              <a:gd name="connsiteY6" fmla="*/ 547568 h 676133"/>
              <a:gd name="connsiteX0" fmla="*/ 0 w 2957689"/>
              <a:gd name="connsiteY0" fmla="*/ 696205 h 736612"/>
              <a:gd name="connsiteX1" fmla="*/ 699911 w 2957689"/>
              <a:gd name="connsiteY1" fmla="*/ 696205 h 736612"/>
              <a:gd name="connsiteX2" fmla="*/ 1027289 w 2957689"/>
              <a:gd name="connsiteY2" fmla="*/ 154338 h 736612"/>
              <a:gd name="connsiteX3" fmla="*/ 1457442 w 2957689"/>
              <a:gd name="connsiteY3" fmla="*/ 80904 h 736612"/>
              <a:gd name="connsiteX4" fmla="*/ 1578270 w 2957689"/>
              <a:gd name="connsiteY4" fmla="*/ 639761 h 736612"/>
              <a:gd name="connsiteX5" fmla="*/ 2957689 w 2957689"/>
              <a:gd name="connsiteY5" fmla="*/ 628472 h 736612"/>
              <a:gd name="connsiteX0" fmla="*/ 0 w 2957689"/>
              <a:gd name="connsiteY0" fmla="*/ 548319 h 667934"/>
              <a:gd name="connsiteX1" fmla="*/ 699911 w 2957689"/>
              <a:gd name="connsiteY1" fmla="*/ 548319 h 667934"/>
              <a:gd name="connsiteX2" fmla="*/ 1027289 w 2957689"/>
              <a:gd name="connsiteY2" fmla="*/ 6452 h 667934"/>
              <a:gd name="connsiteX3" fmla="*/ 1282752 w 2957689"/>
              <a:gd name="connsiteY3" fmla="*/ 587030 h 667934"/>
              <a:gd name="connsiteX4" fmla="*/ 1578270 w 2957689"/>
              <a:gd name="connsiteY4" fmla="*/ 491875 h 667934"/>
              <a:gd name="connsiteX5" fmla="*/ 2957689 w 2957689"/>
              <a:gd name="connsiteY5" fmla="*/ 480586 h 667934"/>
              <a:gd name="connsiteX0" fmla="*/ 0 w 2957689"/>
              <a:gd name="connsiteY0" fmla="*/ 548319 h 667934"/>
              <a:gd name="connsiteX1" fmla="*/ 699911 w 2957689"/>
              <a:gd name="connsiteY1" fmla="*/ 548319 h 667934"/>
              <a:gd name="connsiteX2" fmla="*/ 1027289 w 2957689"/>
              <a:gd name="connsiteY2" fmla="*/ 6452 h 667934"/>
              <a:gd name="connsiteX3" fmla="*/ 1282752 w 2957689"/>
              <a:gd name="connsiteY3" fmla="*/ 587030 h 667934"/>
              <a:gd name="connsiteX4" fmla="*/ 1578270 w 2957689"/>
              <a:gd name="connsiteY4" fmla="*/ 491875 h 667934"/>
              <a:gd name="connsiteX5" fmla="*/ 2957689 w 2957689"/>
              <a:gd name="connsiteY5" fmla="*/ 480586 h 667934"/>
              <a:gd name="connsiteX0" fmla="*/ 0 w 2957689"/>
              <a:gd name="connsiteY0" fmla="*/ 548319 h 667934"/>
              <a:gd name="connsiteX1" fmla="*/ 699911 w 2957689"/>
              <a:gd name="connsiteY1" fmla="*/ 548319 h 667934"/>
              <a:gd name="connsiteX2" fmla="*/ 1027289 w 2957689"/>
              <a:gd name="connsiteY2" fmla="*/ 6452 h 667934"/>
              <a:gd name="connsiteX3" fmla="*/ 1282752 w 2957689"/>
              <a:gd name="connsiteY3" fmla="*/ 587030 h 667934"/>
              <a:gd name="connsiteX4" fmla="*/ 1578270 w 2957689"/>
              <a:gd name="connsiteY4" fmla="*/ 491875 h 667934"/>
              <a:gd name="connsiteX5" fmla="*/ 2957689 w 2957689"/>
              <a:gd name="connsiteY5" fmla="*/ 480586 h 667934"/>
              <a:gd name="connsiteX0" fmla="*/ 0 w 2957689"/>
              <a:gd name="connsiteY0" fmla="*/ 548319 h 602151"/>
              <a:gd name="connsiteX1" fmla="*/ 699911 w 2957689"/>
              <a:gd name="connsiteY1" fmla="*/ 548319 h 602151"/>
              <a:gd name="connsiteX2" fmla="*/ 1027289 w 2957689"/>
              <a:gd name="connsiteY2" fmla="*/ 6452 h 602151"/>
              <a:gd name="connsiteX3" fmla="*/ 1282752 w 2957689"/>
              <a:gd name="connsiteY3" fmla="*/ 587030 h 602151"/>
              <a:gd name="connsiteX4" fmla="*/ 1578270 w 2957689"/>
              <a:gd name="connsiteY4" fmla="*/ 491875 h 602151"/>
              <a:gd name="connsiteX5" fmla="*/ 2957689 w 2957689"/>
              <a:gd name="connsiteY5" fmla="*/ 480586 h 602151"/>
              <a:gd name="connsiteX0" fmla="*/ 0 w 2957689"/>
              <a:gd name="connsiteY0" fmla="*/ 548319 h 588726"/>
              <a:gd name="connsiteX1" fmla="*/ 699911 w 2957689"/>
              <a:gd name="connsiteY1" fmla="*/ 548319 h 588726"/>
              <a:gd name="connsiteX2" fmla="*/ 1027289 w 2957689"/>
              <a:gd name="connsiteY2" fmla="*/ 6452 h 588726"/>
              <a:gd name="connsiteX3" fmla="*/ 1282752 w 2957689"/>
              <a:gd name="connsiteY3" fmla="*/ 587030 h 588726"/>
              <a:gd name="connsiteX4" fmla="*/ 1578270 w 2957689"/>
              <a:gd name="connsiteY4" fmla="*/ 491875 h 588726"/>
              <a:gd name="connsiteX5" fmla="*/ 2957689 w 2957689"/>
              <a:gd name="connsiteY5" fmla="*/ 480586 h 588726"/>
              <a:gd name="connsiteX0" fmla="*/ 0 w 2957689"/>
              <a:gd name="connsiteY0" fmla="*/ 548319 h 588726"/>
              <a:gd name="connsiteX1" fmla="*/ 699911 w 2957689"/>
              <a:gd name="connsiteY1" fmla="*/ 548319 h 588726"/>
              <a:gd name="connsiteX2" fmla="*/ 1027289 w 2957689"/>
              <a:gd name="connsiteY2" fmla="*/ 6452 h 588726"/>
              <a:gd name="connsiteX3" fmla="*/ 1282752 w 2957689"/>
              <a:gd name="connsiteY3" fmla="*/ 587030 h 588726"/>
              <a:gd name="connsiteX4" fmla="*/ 1578270 w 2957689"/>
              <a:gd name="connsiteY4" fmla="*/ 491875 h 588726"/>
              <a:gd name="connsiteX5" fmla="*/ 2062988 w 2957689"/>
              <a:gd name="connsiteY5" fmla="*/ 490855 h 588726"/>
              <a:gd name="connsiteX6" fmla="*/ 2957689 w 2957689"/>
              <a:gd name="connsiteY6" fmla="*/ 480586 h 588726"/>
              <a:gd name="connsiteX0" fmla="*/ 0 w 2957689"/>
              <a:gd name="connsiteY0" fmla="*/ 548319 h 588726"/>
              <a:gd name="connsiteX1" fmla="*/ 699911 w 2957689"/>
              <a:gd name="connsiteY1" fmla="*/ 548319 h 588726"/>
              <a:gd name="connsiteX2" fmla="*/ 1027289 w 2957689"/>
              <a:gd name="connsiteY2" fmla="*/ 6452 h 588726"/>
              <a:gd name="connsiteX3" fmla="*/ 1282752 w 2957689"/>
              <a:gd name="connsiteY3" fmla="*/ 587030 h 588726"/>
              <a:gd name="connsiteX4" fmla="*/ 1578270 w 2957689"/>
              <a:gd name="connsiteY4" fmla="*/ 491875 h 588726"/>
              <a:gd name="connsiteX5" fmla="*/ 2957689 w 2957689"/>
              <a:gd name="connsiteY5" fmla="*/ 480586 h 588726"/>
              <a:gd name="connsiteX0" fmla="*/ 0 w 2957689"/>
              <a:gd name="connsiteY0" fmla="*/ 548319 h 666052"/>
              <a:gd name="connsiteX1" fmla="*/ 699911 w 2957689"/>
              <a:gd name="connsiteY1" fmla="*/ 548319 h 666052"/>
              <a:gd name="connsiteX2" fmla="*/ 1027289 w 2957689"/>
              <a:gd name="connsiteY2" fmla="*/ 6452 h 666052"/>
              <a:gd name="connsiteX3" fmla="*/ 1282752 w 2957689"/>
              <a:gd name="connsiteY3" fmla="*/ 587030 h 666052"/>
              <a:gd name="connsiteX4" fmla="*/ 2957689 w 2957689"/>
              <a:gd name="connsiteY4" fmla="*/ 480586 h 666052"/>
              <a:gd name="connsiteX0" fmla="*/ 0 w 2957689"/>
              <a:gd name="connsiteY0" fmla="*/ 548319 h 666052"/>
              <a:gd name="connsiteX1" fmla="*/ 699911 w 2957689"/>
              <a:gd name="connsiteY1" fmla="*/ 548319 h 666052"/>
              <a:gd name="connsiteX2" fmla="*/ 1027289 w 2957689"/>
              <a:gd name="connsiteY2" fmla="*/ 6452 h 666052"/>
              <a:gd name="connsiteX3" fmla="*/ 1282752 w 2957689"/>
              <a:gd name="connsiteY3" fmla="*/ 587030 h 666052"/>
              <a:gd name="connsiteX4" fmla="*/ 2957689 w 2957689"/>
              <a:gd name="connsiteY4" fmla="*/ 480586 h 666052"/>
              <a:gd name="connsiteX0" fmla="*/ 0 w 2957689"/>
              <a:gd name="connsiteY0" fmla="*/ 548319 h 666052"/>
              <a:gd name="connsiteX1" fmla="*/ 699911 w 2957689"/>
              <a:gd name="connsiteY1" fmla="*/ 548319 h 666052"/>
              <a:gd name="connsiteX2" fmla="*/ 1027289 w 2957689"/>
              <a:gd name="connsiteY2" fmla="*/ 6452 h 666052"/>
              <a:gd name="connsiteX3" fmla="*/ 1282752 w 2957689"/>
              <a:gd name="connsiteY3" fmla="*/ 587030 h 666052"/>
              <a:gd name="connsiteX4" fmla="*/ 2957689 w 2957689"/>
              <a:gd name="connsiteY4" fmla="*/ 480586 h 666052"/>
              <a:gd name="connsiteX0" fmla="*/ 0 w 2957689"/>
              <a:gd name="connsiteY0" fmla="*/ 548319 h 666052"/>
              <a:gd name="connsiteX1" fmla="*/ 699911 w 2957689"/>
              <a:gd name="connsiteY1" fmla="*/ 548319 h 666052"/>
              <a:gd name="connsiteX2" fmla="*/ 1027289 w 2957689"/>
              <a:gd name="connsiteY2" fmla="*/ 6452 h 666052"/>
              <a:gd name="connsiteX3" fmla="*/ 1282752 w 2957689"/>
              <a:gd name="connsiteY3" fmla="*/ 587030 h 666052"/>
              <a:gd name="connsiteX4" fmla="*/ 2957689 w 2957689"/>
              <a:gd name="connsiteY4" fmla="*/ 480586 h 666052"/>
              <a:gd name="connsiteX0" fmla="*/ 0 w 2957689"/>
              <a:gd name="connsiteY0" fmla="*/ 548319 h 666052"/>
              <a:gd name="connsiteX1" fmla="*/ 699911 w 2957689"/>
              <a:gd name="connsiteY1" fmla="*/ 548319 h 666052"/>
              <a:gd name="connsiteX2" fmla="*/ 1027289 w 2957689"/>
              <a:gd name="connsiteY2" fmla="*/ 6452 h 666052"/>
              <a:gd name="connsiteX3" fmla="*/ 1282752 w 2957689"/>
              <a:gd name="connsiteY3" fmla="*/ 587030 h 666052"/>
              <a:gd name="connsiteX4" fmla="*/ 2957689 w 2957689"/>
              <a:gd name="connsiteY4" fmla="*/ 623416 h 666052"/>
              <a:gd name="connsiteX0" fmla="*/ 0 w 2957689"/>
              <a:gd name="connsiteY0" fmla="*/ 960932 h 1078665"/>
              <a:gd name="connsiteX1" fmla="*/ 699911 w 2957689"/>
              <a:gd name="connsiteY1" fmla="*/ 960932 h 1078665"/>
              <a:gd name="connsiteX2" fmla="*/ 1027289 w 2957689"/>
              <a:gd name="connsiteY2" fmla="*/ 419065 h 1078665"/>
              <a:gd name="connsiteX3" fmla="*/ 1282752 w 2957689"/>
              <a:gd name="connsiteY3" fmla="*/ 999643 h 1078665"/>
              <a:gd name="connsiteX4" fmla="*/ 2957689 w 2957689"/>
              <a:gd name="connsiteY4" fmla="*/ 10443 h 1078665"/>
              <a:gd name="connsiteX0" fmla="*/ 0 w 2957689"/>
              <a:gd name="connsiteY0" fmla="*/ 548319 h 666052"/>
              <a:gd name="connsiteX1" fmla="*/ 699911 w 2957689"/>
              <a:gd name="connsiteY1" fmla="*/ 548319 h 666052"/>
              <a:gd name="connsiteX2" fmla="*/ 1027289 w 2957689"/>
              <a:gd name="connsiteY2" fmla="*/ 6452 h 666052"/>
              <a:gd name="connsiteX3" fmla="*/ 1282752 w 2957689"/>
              <a:gd name="connsiteY3" fmla="*/ 587030 h 666052"/>
              <a:gd name="connsiteX4" fmla="*/ 2957689 w 2957689"/>
              <a:gd name="connsiteY4" fmla="*/ 580459 h 666052"/>
              <a:gd name="connsiteX0" fmla="*/ 0 w 2957689"/>
              <a:gd name="connsiteY0" fmla="*/ 739162 h 779569"/>
              <a:gd name="connsiteX1" fmla="*/ 699911 w 2957689"/>
              <a:gd name="connsiteY1" fmla="*/ 739162 h 779569"/>
              <a:gd name="connsiteX2" fmla="*/ 1027289 w 2957689"/>
              <a:gd name="connsiteY2" fmla="*/ 197295 h 779569"/>
              <a:gd name="connsiteX3" fmla="*/ 1282752 w 2957689"/>
              <a:gd name="connsiteY3" fmla="*/ 80904 h 779569"/>
              <a:gd name="connsiteX4" fmla="*/ 2957689 w 2957689"/>
              <a:gd name="connsiteY4" fmla="*/ 771302 h 779569"/>
              <a:gd name="connsiteX0" fmla="*/ 0 w 2957689"/>
              <a:gd name="connsiteY0" fmla="*/ 542575 h 617351"/>
              <a:gd name="connsiteX1" fmla="*/ 699911 w 2957689"/>
              <a:gd name="connsiteY1" fmla="*/ 542575 h 617351"/>
              <a:gd name="connsiteX2" fmla="*/ 1027289 w 2957689"/>
              <a:gd name="connsiteY2" fmla="*/ 708 h 617351"/>
              <a:gd name="connsiteX3" fmla="*/ 1282752 w 2957689"/>
              <a:gd name="connsiteY3" fmla="*/ 538329 h 617351"/>
              <a:gd name="connsiteX4" fmla="*/ 2957689 w 2957689"/>
              <a:gd name="connsiteY4" fmla="*/ 574715 h 617351"/>
              <a:gd name="connsiteX0" fmla="*/ 0 w 2957689"/>
              <a:gd name="connsiteY0" fmla="*/ 542575 h 582982"/>
              <a:gd name="connsiteX1" fmla="*/ 699911 w 2957689"/>
              <a:gd name="connsiteY1" fmla="*/ 542575 h 582982"/>
              <a:gd name="connsiteX2" fmla="*/ 1027289 w 2957689"/>
              <a:gd name="connsiteY2" fmla="*/ 708 h 582982"/>
              <a:gd name="connsiteX3" fmla="*/ 1282752 w 2957689"/>
              <a:gd name="connsiteY3" fmla="*/ 538329 h 582982"/>
              <a:gd name="connsiteX4" fmla="*/ 2957689 w 2957689"/>
              <a:gd name="connsiteY4" fmla="*/ 574715 h 582982"/>
              <a:gd name="connsiteX0" fmla="*/ 0 w 2957689"/>
              <a:gd name="connsiteY0" fmla="*/ 542575 h 582982"/>
              <a:gd name="connsiteX1" fmla="*/ 699911 w 2957689"/>
              <a:gd name="connsiteY1" fmla="*/ 542575 h 582982"/>
              <a:gd name="connsiteX2" fmla="*/ 1027289 w 2957689"/>
              <a:gd name="connsiteY2" fmla="*/ 708 h 582982"/>
              <a:gd name="connsiteX3" fmla="*/ 1282752 w 2957689"/>
              <a:gd name="connsiteY3" fmla="*/ 538329 h 582982"/>
              <a:gd name="connsiteX4" fmla="*/ 2957689 w 2957689"/>
              <a:gd name="connsiteY4" fmla="*/ 574715 h 582982"/>
              <a:gd name="connsiteX0" fmla="*/ 0 w 2957689"/>
              <a:gd name="connsiteY0" fmla="*/ 542575 h 582982"/>
              <a:gd name="connsiteX1" fmla="*/ 699911 w 2957689"/>
              <a:gd name="connsiteY1" fmla="*/ 542575 h 582982"/>
              <a:gd name="connsiteX2" fmla="*/ 1027289 w 2957689"/>
              <a:gd name="connsiteY2" fmla="*/ 708 h 582982"/>
              <a:gd name="connsiteX3" fmla="*/ 1282752 w 2957689"/>
              <a:gd name="connsiteY3" fmla="*/ 538329 h 582982"/>
              <a:gd name="connsiteX4" fmla="*/ 2957689 w 2957689"/>
              <a:gd name="connsiteY4" fmla="*/ 206363 h 582982"/>
              <a:gd name="connsiteX0" fmla="*/ 0 w 2957689"/>
              <a:gd name="connsiteY0" fmla="*/ 542575 h 582982"/>
              <a:gd name="connsiteX1" fmla="*/ 699911 w 2957689"/>
              <a:gd name="connsiteY1" fmla="*/ 542575 h 582982"/>
              <a:gd name="connsiteX2" fmla="*/ 1027289 w 2957689"/>
              <a:gd name="connsiteY2" fmla="*/ 708 h 582982"/>
              <a:gd name="connsiteX3" fmla="*/ 1282752 w 2957689"/>
              <a:gd name="connsiteY3" fmla="*/ 538329 h 582982"/>
              <a:gd name="connsiteX4" fmla="*/ 2957689 w 2957689"/>
              <a:gd name="connsiteY4" fmla="*/ 531758 h 582982"/>
              <a:gd name="connsiteX0" fmla="*/ 0 w 2957689"/>
              <a:gd name="connsiteY0" fmla="*/ 542575 h 582982"/>
              <a:gd name="connsiteX1" fmla="*/ 699911 w 2957689"/>
              <a:gd name="connsiteY1" fmla="*/ 542575 h 582982"/>
              <a:gd name="connsiteX2" fmla="*/ 1027289 w 2957689"/>
              <a:gd name="connsiteY2" fmla="*/ 708 h 582982"/>
              <a:gd name="connsiteX3" fmla="*/ 1282752 w 2957689"/>
              <a:gd name="connsiteY3" fmla="*/ 538329 h 582982"/>
              <a:gd name="connsiteX4" fmla="*/ 2957689 w 2957689"/>
              <a:gd name="connsiteY4" fmla="*/ 531758 h 582982"/>
              <a:gd name="connsiteX0" fmla="*/ 0 w 2957689"/>
              <a:gd name="connsiteY0" fmla="*/ 542575 h 582982"/>
              <a:gd name="connsiteX1" fmla="*/ 836930 w 2957689"/>
              <a:gd name="connsiteY1" fmla="*/ 542575 h 582982"/>
              <a:gd name="connsiteX2" fmla="*/ 1027289 w 2957689"/>
              <a:gd name="connsiteY2" fmla="*/ 708 h 582982"/>
              <a:gd name="connsiteX3" fmla="*/ 1282752 w 2957689"/>
              <a:gd name="connsiteY3" fmla="*/ 538329 h 582982"/>
              <a:gd name="connsiteX4" fmla="*/ 2957689 w 2957689"/>
              <a:gd name="connsiteY4" fmla="*/ 531758 h 582982"/>
              <a:gd name="connsiteX0" fmla="*/ 0 w 2957689"/>
              <a:gd name="connsiteY0" fmla="*/ 542575 h 582982"/>
              <a:gd name="connsiteX1" fmla="*/ 836930 w 2957689"/>
              <a:gd name="connsiteY1" fmla="*/ 542575 h 582982"/>
              <a:gd name="connsiteX2" fmla="*/ 1131805 w 2957689"/>
              <a:gd name="connsiteY2" fmla="*/ 708 h 582982"/>
              <a:gd name="connsiteX3" fmla="*/ 1282752 w 2957689"/>
              <a:gd name="connsiteY3" fmla="*/ 538329 h 582982"/>
              <a:gd name="connsiteX4" fmla="*/ 2957689 w 2957689"/>
              <a:gd name="connsiteY4" fmla="*/ 531758 h 582982"/>
              <a:gd name="connsiteX0" fmla="*/ 0 w 2957689"/>
              <a:gd name="connsiteY0" fmla="*/ 542575 h 582982"/>
              <a:gd name="connsiteX1" fmla="*/ 836930 w 2957689"/>
              <a:gd name="connsiteY1" fmla="*/ 542575 h 582982"/>
              <a:gd name="connsiteX2" fmla="*/ 1131805 w 2957689"/>
              <a:gd name="connsiteY2" fmla="*/ 708 h 582982"/>
              <a:gd name="connsiteX3" fmla="*/ 1387268 w 2957689"/>
              <a:gd name="connsiteY3" fmla="*/ 538329 h 582982"/>
              <a:gd name="connsiteX4" fmla="*/ 2957689 w 2957689"/>
              <a:gd name="connsiteY4" fmla="*/ 531758 h 582982"/>
              <a:gd name="connsiteX0" fmla="*/ 0 w 2957689"/>
              <a:gd name="connsiteY0" fmla="*/ 542575 h 582982"/>
              <a:gd name="connsiteX1" fmla="*/ 836930 w 2957689"/>
              <a:gd name="connsiteY1" fmla="*/ 542575 h 582982"/>
              <a:gd name="connsiteX2" fmla="*/ 1131805 w 2957689"/>
              <a:gd name="connsiteY2" fmla="*/ 708 h 582982"/>
              <a:gd name="connsiteX3" fmla="*/ 1784303 w 2957689"/>
              <a:gd name="connsiteY3" fmla="*/ 538329 h 582982"/>
              <a:gd name="connsiteX4" fmla="*/ 2957689 w 2957689"/>
              <a:gd name="connsiteY4" fmla="*/ 531758 h 582982"/>
              <a:gd name="connsiteX0" fmla="*/ 0 w 2957689"/>
              <a:gd name="connsiteY0" fmla="*/ 542575 h 582982"/>
              <a:gd name="connsiteX1" fmla="*/ 836930 w 2957689"/>
              <a:gd name="connsiteY1" fmla="*/ 542575 h 582982"/>
              <a:gd name="connsiteX2" fmla="*/ 1463836 w 2957689"/>
              <a:gd name="connsiteY2" fmla="*/ 708 h 582982"/>
              <a:gd name="connsiteX3" fmla="*/ 1784303 w 2957689"/>
              <a:gd name="connsiteY3" fmla="*/ 538329 h 582982"/>
              <a:gd name="connsiteX4" fmla="*/ 2957689 w 2957689"/>
              <a:gd name="connsiteY4" fmla="*/ 531758 h 582982"/>
              <a:gd name="connsiteX0" fmla="*/ 0 w 2957689"/>
              <a:gd name="connsiteY0" fmla="*/ 542575 h 582982"/>
              <a:gd name="connsiteX1" fmla="*/ 1168961 w 2957689"/>
              <a:gd name="connsiteY1" fmla="*/ 542575 h 582982"/>
              <a:gd name="connsiteX2" fmla="*/ 1463836 w 2957689"/>
              <a:gd name="connsiteY2" fmla="*/ 708 h 582982"/>
              <a:gd name="connsiteX3" fmla="*/ 1784303 w 2957689"/>
              <a:gd name="connsiteY3" fmla="*/ 538329 h 582982"/>
              <a:gd name="connsiteX4" fmla="*/ 2957689 w 2957689"/>
              <a:gd name="connsiteY4" fmla="*/ 531758 h 582982"/>
              <a:gd name="connsiteX0" fmla="*/ 0 w 2957689"/>
              <a:gd name="connsiteY0" fmla="*/ 542575 h 582982"/>
              <a:gd name="connsiteX1" fmla="*/ 1168961 w 2957689"/>
              <a:gd name="connsiteY1" fmla="*/ 542575 h 582982"/>
              <a:gd name="connsiteX2" fmla="*/ 1503348 w 2957689"/>
              <a:gd name="connsiteY2" fmla="*/ 708 h 582982"/>
              <a:gd name="connsiteX3" fmla="*/ 1784303 w 2957689"/>
              <a:gd name="connsiteY3" fmla="*/ 538329 h 582982"/>
              <a:gd name="connsiteX4" fmla="*/ 2957689 w 2957689"/>
              <a:gd name="connsiteY4" fmla="*/ 531758 h 582982"/>
              <a:gd name="connsiteX0" fmla="*/ 0 w 2957689"/>
              <a:gd name="connsiteY0" fmla="*/ 542575 h 582982"/>
              <a:gd name="connsiteX1" fmla="*/ 1168961 w 2957689"/>
              <a:gd name="connsiteY1" fmla="*/ 542575 h 582982"/>
              <a:gd name="connsiteX2" fmla="*/ 1542860 w 2957689"/>
              <a:gd name="connsiteY2" fmla="*/ 708 h 582982"/>
              <a:gd name="connsiteX3" fmla="*/ 1784303 w 2957689"/>
              <a:gd name="connsiteY3" fmla="*/ 538329 h 582982"/>
              <a:gd name="connsiteX4" fmla="*/ 2957689 w 2957689"/>
              <a:gd name="connsiteY4" fmla="*/ 531758 h 582982"/>
              <a:gd name="connsiteX0" fmla="*/ 0 w 2957689"/>
              <a:gd name="connsiteY0" fmla="*/ 542575 h 582982"/>
              <a:gd name="connsiteX1" fmla="*/ 1168961 w 2957689"/>
              <a:gd name="connsiteY1" fmla="*/ 542575 h 582982"/>
              <a:gd name="connsiteX2" fmla="*/ 1542860 w 2957689"/>
              <a:gd name="connsiteY2" fmla="*/ 708 h 582982"/>
              <a:gd name="connsiteX3" fmla="*/ 1823815 w 2957689"/>
              <a:gd name="connsiteY3" fmla="*/ 538329 h 582982"/>
              <a:gd name="connsiteX4" fmla="*/ 2957689 w 2957689"/>
              <a:gd name="connsiteY4" fmla="*/ 531758 h 582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7689" h="582982">
                <a:moveTo>
                  <a:pt x="0" y="542575"/>
                </a:moveTo>
                <a:lnTo>
                  <a:pt x="1168961" y="542575"/>
                </a:lnTo>
                <a:cubicBezTo>
                  <a:pt x="1350761" y="582982"/>
                  <a:pt x="1433718" y="1416"/>
                  <a:pt x="1542860" y="708"/>
                </a:cubicBezTo>
                <a:cubicBezTo>
                  <a:pt x="1652002" y="0"/>
                  <a:pt x="1731985" y="457425"/>
                  <a:pt x="1823815" y="538329"/>
                </a:cubicBezTo>
                <a:lnTo>
                  <a:pt x="2957689" y="531758"/>
                </a:lnTo>
              </a:path>
            </a:pathLst>
          </a:custGeom>
          <a:ln w="25400">
            <a:solidFill>
              <a:srgbClr val="FF0000"/>
            </a:solidFill>
          </a:ln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CH" sz="1800">
              <a:solidFill>
                <a:prstClr val="black"/>
              </a:solidFill>
            </a:endParaRPr>
          </a:p>
        </p:txBody>
      </p:sp>
      <p:sp>
        <p:nvSpPr>
          <p:cNvPr id="35" name="Freeform 34"/>
          <p:cNvSpPr/>
          <p:nvPr/>
        </p:nvSpPr>
        <p:spPr>
          <a:xfrm>
            <a:off x="4900617" y="3429000"/>
            <a:ext cx="3322683" cy="582982"/>
          </a:xfrm>
          <a:custGeom>
            <a:avLst/>
            <a:gdLst>
              <a:gd name="connsiteX0" fmla="*/ 0 w 2957689"/>
              <a:gd name="connsiteY0" fmla="*/ 551274 h 641585"/>
              <a:gd name="connsiteX1" fmla="*/ 699911 w 2957689"/>
              <a:gd name="connsiteY1" fmla="*/ 551274 h 641585"/>
              <a:gd name="connsiteX2" fmla="*/ 1027289 w 2957689"/>
              <a:gd name="connsiteY2" fmla="*/ 9407 h 641585"/>
              <a:gd name="connsiteX3" fmla="*/ 1241778 w 2957689"/>
              <a:gd name="connsiteY3" fmla="*/ 494830 h 641585"/>
              <a:gd name="connsiteX4" fmla="*/ 2957689 w 2957689"/>
              <a:gd name="connsiteY4" fmla="*/ 483541 h 641585"/>
              <a:gd name="connsiteX0" fmla="*/ 0 w 2957689"/>
              <a:gd name="connsiteY0" fmla="*/ 551274 h 641585"/>
              <a:gd name="connsiteX1" fmla="*/ 699911 w 2957689"/>
              <a:gd name="connsiteY1" fmla="*/ 551274 h 641585"/>
              <a:gd name="connsiteX2" fmla="*/ 1027289 w 2957689"/>
              <a:gd name="connsiteY2" fmla="*/ 9407 h 641585"/>
              <a:gd name="connsiteX3" fmla="*/ 1241778 w 2957689"/>
              <a:gd name="connsiteY3" fmla="*/ 494830 h 641585"/>
              <a:gd name="connsiteX4" fmla="*/ 2957689 w 2957689"/>
              <a:gd name="connsiteY4" fmla="*/ 483541 h 641585"/>
              <a:gd name="connsiteX0" fmla="*/ 0 w 2957689"/>
              <a:gd name="connsiteY0" fmla="*/ 581378 h 671689"/>
              <a:gd name="connsiteX1" fmla="*/ 699911 w 2957689"/>
              <a:gd name="connsiteY1" fmla="*/ 581378 h 671689"/>
              <a:gd name="connsiteX2" fmla="*/ 1027289 w 2957689"/>
              <a:gd name="connsiteY2" fmla="*/ 39511 h 671689"/>
              <a:gd name="connsiteX3" fmla="*/ 1215083 w 2957689"/>
              <a:gd name="connsiteY3" fmla="*/ 344311 h 671689"/>
              <a:gd name="connsiteX4" fmla="*/ 1241778 w 2957689"/>
              <a:gd name="connsiteY4" fmla="*/ 524934 h 671689"/>
              <a:gd name="connsiteX5" fmla="*/ 2957689 w 2957689"/>
              <a:gd name="connsiteY5" fmla="*/ 513645 h 671689"/>
              <a:gd name="connsiteX0" fmla="*/ 0 w 2957689"/>
              <a:gd name="connsiteY0" fmla="*/ 581378 h 671689"/>
              <a:gd name="connsiteX1" fmla="*/ 699911 w 2957689"/>
              <a:gd name="connsiteY1" fmla="*/ 581378 h 671689"/>
              <a:gd name="connsiteX2" fmla="*/ 1027289 w 2957689"/>
              <a:gd name="connsiteY2" fmla="*/ 39511 h 671689"/>
              <a:gd name="connsiteX3" fmla="*/ 1215083 w 2957689"/>
              <a:gd name="connsiteY3" fmla="*/ 344311 h 671689"/>
              <a:gd name="connsiteX4" fmla="*/ 1578270 w 2957689"/>
              <a:gd name="connsiteY4" fmla="*/ 524934 h 671689"/>
              <a:gd name="connsiteX5" fmla="*/ 2957689 w 2957689"/>
              <a:gd name="connsiteY5" fmla="*/ 513645 h 671689"/>
              <a:gd name="connsiteX0" fmla="*/ 0 w 2957689"/>
              <a:gd name="connsiteY0" fmla="*/ 557573 h 647884"/>
              <a:gd name="connsiteX1" fmla="*/ 699911 w 2957689"/>
              <a:gd name="connsiteY1" fmla="*/ 557573 h 647884"/>
              <a:gd name="connsiteX2" fmla="*/ 1027289 w 2957689"/>
              <a:gd name="connsiteY2" fmla="*/ 15706 h 647884"/>
              <a:gd name="connsiteX3" fmla="*/ 1215083 w 2957689"/>
              <a:gd name="connsiteY3" fmla="*/ 463336 h 647884"/>
              <a:gd name="connsiteX4" fmla="*/ 1578270 w 2957689"/>
              <a:gd name="connsiteY4" fmla="*/ 501129 h 647884"/>
              <a:gd name="connsiteX5" fmla="*/ 2957689 w 2957689"/>
              <a:gd name="connsiteY5" fmla="*/ 489840 h 647884"/>
              <a:gd name="connsiteX0" fmla="*/ 0 w 2957689"/>
              <a:gd name="connsiteY0" fmla="*/ 557573 h 647884"/>
              <a:gd name="connsiteX1" fmla="*/ 699911 w 2957689"/>
              <a:gd name="connsiteY1" fmla="*/ 557573 h 647884"/>
              <a:gd name="connsiteX2" fmla="*/ 1027289 w 2957689"/>
              <a:gd name="connsiteY2" fmla="*/ 15706 h 647884"/>
              <a:gd name="connsiteX3" fmla="*/ 1215083 w 2957689"/>
              <a:gd name="connsiteY3" fmla="*/ 463336 h 647884"/>
              <a:gd name="connsiteX4" fmla="*/ 1578270 w 2957689"/>
              <a:gd name="connsiteY4" fmla="*/ 501129 h 647884"/>
              <a:gd name="connsiteX5" fmla="*/ 2957689 w 2957689"/>
              <a:gd name="connsiteY5" fmla="*/ 489840 h 647884"/>
              <a:gd name="connsiteX0" fmla="*/ 0 w 2957689"/>
              <a:gd name="connsiteY0" fmla="*/ 557573 h 647884"/>
              <a:gd name="connsiteX1" fmla="*/ 699911 w 2957689"/>
              <a:gd name="connsiteY1" fmla="*/ 557573 h 647884"/>
              <a:gd name="connsiteX2" fmla="*/ 1027289 w 2957689"/>
              <a:gd name="connsiteY2" fmla="*/ 15706 h 647884"/>
              <a:gd name="connsiteX3" fmla="*/ 1215083 w 2957689"/>
              <a:gd name="connsiteY3" fmla="*/ 463336 h 647884"/>
              <a:gd name="connsiteX4" fmla="*/ 1578270 w 2957689"/>
              <a:gd name="connsiteY4" fmla="*/ 501129 h 647884"/>
              <a:gd name="connsiteX5" fmla="*/ 2957689 w 2957689"/>
              <a:gd name="connsiteY5" fmla="*/ 489840 h 647884"/>
              <a:gd name="connsiteX0" fmla="*/ 0 w 2957689"/>
              <a:gd name="connsiteY0" fmla="*/ 557573 h 602728"/>
              <a:gd name="connsiteX1" fmla="*/ 699911 w 2957689"/>
              <a:gd name="connsiteY1" fmla="*/ 557573 h 602728"/>
              <a:gd name="connsiteX2" fmla="*/ 1027289 w 2957689"/>
              <a:gd name="connsiteY2" fmla="*/ 15706 h 602728"/>
              <a:gd name="connsiteX3" fmla="*/ 1215083 w 2957689"/>
              <a:gd name="connsiteY3" fmla="*/ 463336 h 602728"/>
              <a:gd name="connsiteX4" fmla="*/ 1578270 w 2957689"/>
              <a:gd name="connsiteY4" fmla="*/ 501129 h 602728"/>
              <a:gd name="connsiteX5" fmla="*/ 2957689 w 2957689"/>
              <a:gd name="connsiteY5" fmla="*/ 489840 h 602728"/>
              <a:gd name="connsiteX0" fmla="*/ 0 w 2957689"/>
              <a:gd name="connsiteY0" fmla="*/ 557573 h 597980"/>
              <a:gd name="connsiteX1" fmla="*/ 699911 w 2957689"/>
              <a:gd name="connsiteY1" fmla="*/ 557573 h 597980"/>
              <a:gd name="connsiteX2" fmla="*/ 1027289 w 2957689"/>
              <a:gd name="connsiteY2" fmla="*/ 15706 h 597980"/>
              <a:gd name="connsiteX3" fmla="*/ 1215083 w 2957689"/>
              <a:gd name="connsiteY3" fmla="*/ 463336 h 597980"/>
              <a:gd name="connsiteX4" fmla="*/ 1578270 w 2957689"/>
              <a:gd name="connsiteY4" fmla="*/ 501129 h 597980"/>
              <a:gd name="connsiteX5" fmla="*/ 2957689 w 2957689"/>
              <a:gd name="connsiteY5" fmla="*/ 489840 h 597980"/>
              <a:gd name="connsiteX0" fmla="*/ 0 w 2957689"/>
              <a:gd name="connsiteY0" fmla="*/ 557573 h 597980"/>
              <a:gd name="connsiteX1" fmla="*/ 699911 w 2957689"/>
              <a:gd name="connsiteY1" fmla="*/ 557573 h 597980"/>
              <a:gd name="connsiteX2" fmla="*/ 1027289 w 2957689"/>
              <a:gd name="connsiteY2" fmla="*/ 15706 h 597980"/>
              <a:gd name="connsiteX3" fmla="*/ 1215083 w 2957689"/>
              <a:gd name="connsiteY3" fmla="*/ 463336 h 597980"/>
              <a:gd name="connsiteX4" fmla="*/ 1578270 w 2957689"/>
              <a:gd name="connsiteY4" fmla="*/ 501129 h 597980"/>
              <a:gd name="connsiteX5" fmla="*/ 2957689 w 2957689"/>
              <a:gd name="connsiteY5" fmla="*/ 489840 h 597980"/>
              <a:gd name="connsiteX0" fmla="*/ 0 w 2957689"/>
              <a:gd name="connsiteY0" fmla="*/ 557573 h 597980"/>
              <a:gd name="connsiteX1" fmla="*/ 699911 w 2957689"/>
              <a:gd name="connsiteY1" fmla="*/ 557573 h 597980"/>
              <a:gd name="connsiteX2" fmla="*/ 1027289 w 2957689"/>
              <a:gd name="connsiteY2" fmla="*/ 15706 h 597980"/>
              <a:gd name="connsiteX3" fmla="*/ 1215083 w 2957689"/>
              <a:gd name="connsiteY3" fmla="*/ 463336 h 597980"/>
              <a:gd name="connsiteX4" fmla="*/ 1578270 w 2957689"/>
              <a:gd name="connsiteY4" fmla="*/ 501129 h 597980"/>
              <a:gd name="connsiteX5" fmla="*/ 2957689 w 2957689"/>
              <a:gd name="connsiteY5" fmla="*/ 489840 h 597980"/>
              <a:gd name="connsiteX0" fmla="*/ 0 w 2957689"/>
              <a:gd name="connsiteY0" fmla="*/ 557573 h 597980"/>
              <a:gd name="connsiteX1" fmla="*/ 699911 w 2957689"/>
              <a:gd name="connsiteY1" fmla="*/ 557573 h 597980"/>
              <a:gd name="connsiteX2" fmla="*/ 1027289 w 2957689"/>
              <a:gd name="connsiteY2" fmla="*/ 15706 h 597980"/>
              <a:gd name="connsiteX3" fmla="*/ 1215083 w 2957689"/>
              <a:gd name="connsiteY3" fmla="*/ 463336 h 597980"/>
              <a:gd name="connsiteX4" fmla="*/ 1578270 w 2957689"/>
              <a:gd name="connsiteY4" fmla="*/ 501129 h 597980"/>
              <a:gd name="connsiteX5" fmla="*/ 2957689 w 2957689"/>
              <a:gd name="connsiteY5" fmla="*/ 489840 h 597980"/>
              <a:gd name="connsiteX0" fmla="*/ 0 w 2957689"/>
              <a:gd name="connsiteY0" fmla="*/ 549966 h 598559"/>
              <a:gd name="connsiteX1" fmla="*/ 699911 w 2957689"/>
              <a:gd name="connsiteY1" fmla="*/ 549966 h 598559"/>
              <a:gd name="connsiteX2" fmla="*/ 1027289 w 2957689"/>
              <a:gd name="connsiteY2" fmla="*/ 8099 h 598559"/>
              <a:gd name="connsiteX3" fmla="*/ 1215083 w 2957689"/>
              <a:gd name="connsiteY3" fmla="*/ 598559 h 598559"/>
              <a:gd name="connsiteX4" fmla="*/ 1578270 w 2957689"/>
              <a:gd name="connsiteY4" fmla="*/ 493522 h 598559"/>
              <a:gd name="connsiteX5" fmla="*/ 2957689 w 2957689"/>
              <a:gd name="connsiteY5" fmla="*/ 482233 h 598559"/>
              <a:gd name="connsiteX0" fmla="*/ 0 w 2957689"/>
              <a:gd name="connsiteY0" fmla="*/ 549966 h 598559"/>
              <a:gd name="connsiteX1" fmla="*/ 699911 w 2957689"/>
              <a:gd name="connsiteY1" fmla="*/ 549966 h 598559"/>
              <a:gd name="connsiteX2" fmla="*/ 1027289 w 2957689"/>
              <a:gd name="connsiteY2" fmla="*/ 8099 h 598559"/>
              <a:gd name="connsiteX3" fmla="*/ 1215083 w 2957689"/>
              <a:gd name="connsiteY3" fmla="*/ 598559 h 598559"/>
              <a:gd name="connsiteX4" fmla="*/ 1578270 w 2957689"/>
              <a:gd name="connsiteY4" fmla="*/ 493522 h 598559"/>
              <a:gd name="connsiteX5" fmla="*/ 2957689 w 2957689"/>
              <a:gd name="connsiteY5" fmla="*/ 482233 h 598559"/>
              <a:gd name="connsiteX0" fmla="*/ 0 w 2957689"/>
              <a:gd name="connsiteY0" fmla="*/ 549966 h 696396"/>
              <a:gd name="connsiteX1" fmla="*/ 699911 w 2957689"/>
              <a:gd name="connsiteY1" fmla="*/ 549966 h 696396"/>
              <a:gd name="connsiteX2" fmla="*/ 1027289 w 2957689"/>
              <a:gd name="connsiteY2" fmla="*/ 8099 h 696396"/>
              <a:gd name="connsiteX3" fmla="*/ 1215083 w 2957689"/>
              <a:gd name="connsiteY3" fmla="*/ 598559 h 696396"/>
              <a:gd name="connsiteX4" fmla="*/ 1230489 w 2957689"/>
              <a:gd name="connsiteY4" fmla="*/ 595121 h 696396"/>
              <a:gd name="connsiteX5" fmla="*/ 1578270 w 2957689"/>
              <a:gd name="connsiteY5" fmla="*/ 493522 h 696396"/>
              <a:gd name="connsiteX6" fmla="*/ 2957689 w 2957689"/>
              <a:gd name="connsiteY6" fmla="*/ 482233 h 696396"/>
              <a:gd name="connsiteX0" fmla="*/ 0 w 2957689"/>
              <a:gd name="connsiteY0" fmla="*/ 549966 h 696396"/>
              <a:gd name="connsiteX1" fmla="*/ 699911 w 2957689"/>
              <a:gd name="connsiteY1" fmla="*/ 549966 h 696396"/>
              <a:gd name="connsiteX2" fmla="*/ 1027289 w 2957689"/>
              <a:gd name="connsiteY2" fmla="*/ 8099 h 696396"/>
              <a:gd name="connsiteX3" fmla="*/ 1215083 w 2957689"/>
              <a:gd name="connsiteY3" fmla="*/ 598559 h 696396"/>
              <a:gd name="connsiteX4" fmla="*/ 1230489 w 2957689"/>
              <a:gd name="connsiteY4" fmla="*/ 595121 h 696396"/>
              <a:gd name="connsiteX5" fmla="*/ 1578270 w 2957689"/>
              <a:gd name="connsiteY5" fmla="*/ 493522 h 696396"/>
              <a:gd name="connsiteX6" fmla="*/ 2957689 w 2957689"/>
              <a:gd name="connsiteY6" fmla="*/ 482233 h 696396"/>
              <a:gd name="connsiteX0" fmla="*/ 0 w 2957689"/>
              <a:gd name="connsiteY0" fmla="*/ 549966 h 696396"/>
              <a:gd name="connsiteX1" fmla="*/ 699911 w 2957689"/>
              <a:gd name="connsiteY1" fmla="*/ 549966 h 696396"/>
              <a:gd name="connsiteX2" fmla="*/ 1027289 w 2957689"/>
              <a:gd name="connsiteY2" fmla="*/ 8099 h 696396"/>
              <a:gd name="connsiteX3" fmla="*/ 1215083 w 2957689"/>
              <a:gd name="connsiteY3" fmla="*/ 598559 h 696396"/>
              <a:gd name="connsiteX4" fmla="*/ 1230489 w 2957689"/>
              <a:gd name="connsiteY4" fmla="*/ 595121 h 696396"/>
              <a:gd name="connsiteX5" fmla="*/ 1578270 w 2957689"/>
              <a:gd name="connsiteY5" fmla="*/ 493522 h 696396"/>
              <a:gd name="connsiteX6" fmla="*/ 2957689 w 2957689"/>
              <a:gd name="connsiteY6" fmla="*/ 482233 h 696396"/>
              <a:gd name="connsiteX0" fmla="*/ 0 w 2957689"/>
              <a:gd name="connsiteY0" fmla="*/ 615301 h 676133"/>
              <a:gd name="connsiteX1" fmla="*/ 699911 w 2957689"/>
              <a:gd name="connsiteY1" fmla="*/ 615301 h 676133"/>
              <a:gd name="connsiteX2" fmla="*/ 1027289 w 2957689"/>
              <a:gd name="connsiteY2" fmla="*/ 73434 h 676133"/>
              <a:gd name="connsiteX3" fmla="*/ 1215083 w 2957689"/>
              <a:gd name="connsiteY3" fmla="*/ 663894 h 676133"/>
              <a:gd name="connsiteX4" fmla="*/ 1457442 w 2957689"/>
              <a:gd name="connsiteY4" fmla="*/ 0 h 676133"/>
              <a:gd name="connsiteX5" fmla="*/ 1578270 w 2957689"/>
              <a:gd name="connsiteY5" fmla="*/ 558857 h 676133"/>
              <a:gd name="connsiteX6" fmla="*/ 2957689 w 2957689"/>
              <a:gd name="connsiteY6" fmla="*/ 547568 h 676133"/>
              <a:gd name="connsiteX0" fmla="*/ 0 w 2957689"/>
              <a:gd name="connsiteY0" fmla="*/ 696205 h 736612"/>
              <a:gd name="connsiteX1" fmla="*/ 699911 w 2957689"/>
              <a:gd name="connsiteY1" fmla="*/ 696205 h 736612"/>
              <a:gd name="connsiteX2" fmla="*/ 1027289 w 2957689"/>
              <a:gd name="connsiteY2" fmla="*/ 154338 h 736612"/>
              <a:gd name="connsiteX3" fmla="*/ 1457442 w 2957689"/>
              <a:gd name="connsiteY3" fmla="*/ 80904 h 736612"/>
              <a:gd name="connsiteX4" fmla="*/ 1578270 w 2957689"/>
              <a:gd name="connsiteY4" fmla="*/ 639761 h 736612"/>
              <a:gd name="connsiteX5" fmla="*/ 2957689 w 2957689"/>
              <a:gd name="connsiteY5" fmla="*/ 628472 h 736612"/>
              <a:gd name="connsiteX0" fmla="*/ 0 w 2957689"/>
              <a:gd name="connsiteY0" fmla="*/ 548319 h 667934"/>
              <a:gd name="connsiteX1" fmla="*/ 699911 w 2957689"/>
              <a:gd name="connsiteY1" fmla="*/ 548319 h 667934"/>
              <a:gd name="connsiteX2" fmla="*/ 1027289 w 2957689"/>
              <a:gd name="connsiteY2" fmla="*/ 6452 h 667934"/>
              <a:gd name="connsiteX3" fmla="*/ 1282752 w 2957689"/>
              <a:gd name="connsiteY3" fmla="*/ 587030 h 667934"/>
              <a:gd name="connsiteX4" fmla="*/ 1578270 w 2957689"/>
              <a:gd name="connsiteY4" fmla="*/ 491875 h 667934"/>
              <a:gd name="connsiteX5" fmla="*/ 2957689 w 2957689"/>
              <a:gd name="connsiteY5" fmla="*/ 480586 h 667934"/>
              <a:gd name="connsiteX0" fmla="*/ 0 w 2957689"/>
              <a:gd name="connsiteY0" fmla="*/ 548319 h 667934"/>
              <a:gd name="connsiteX1" fmla="*/ 699911 w 2957689"/>
              <a:gd name="connsiteY1" fmla="*/ 548319 h 667934"/>
              <a:gd name="connsiteX2" fmla="*/ 1027289 w 2957689"/>
              <a:gd name="connsiteY2" fmla="*/ 6452 h 667934"/>
              <a:gd name="connsiteX3" fmla="*/ 1282752 w 2957689"/>
              <a:gd name="connsiteY3" fmla="*/ 587030 h 667934"/>
              <a:gd name="connsiteX4" fmla="*/ 1578270 w 2957689"/>
              <a:gd name="connsiteY4" fmla="*/ 491875 h 667934"/>
              <a:gd name="connsiteX5" fmla="*/ 2957689 w 2957689"/>
              <a:gd name="connsiteY5" fmla="*/ 480586 h 667934"/>
              <a:gd name="connsiteX0" fmla="*/ 0 w 2957689"/>
              <a:gd name="connsiteY0" fmla="*/ 548319 h 667934"/>
              <a:gd name="connsiteX1" fmla="*/ 699911 w 2957689"/>
              <a:gd name="connsiteY1" fmla="*/ 548319 h 667934"/>
              <a:gd name="connsiteX2" fmla="*/ 1027289 w 2957689"/>
              <a:gd name="connsiteY2" fmla="*/ 6452 h 667934"/>
              <a:gd name="connsiteX3" fmla="*/ 1282752 w 2957689"/>
              <a:gd name="connsiteY3" fmla="*/ 587030 h 667934"/>
              <a:gd name="connsiteX4" fmla="*/ 1578270 w 2957689"/>
              <a:gd name="connsiteY4" fmla="*/ 491875 h 667934"/>
              <a:gd name="connsiteX5" fmla="*/ 2957689 w 2957689"/>
              <a:gd name="connsiteY5" fmla="*/ 480586 h 667934"/>
              <a:gd name="connsiteX0" fmla="*/ 0 w 2957689"/>
              <a:gd name="connsiteY0" fmla="*/ 548319 h 602151"/>
              <a:gd name="connsiteX1" fmla="*/ 699911 w 2957689"/>
              <a:gd name="connsiteY1" fmla="*/ 548319 h 602151"/>
              <a:gd name="connsiteX2" fmla="*/ 1027289 w 2957689"/>
              <a:gd name="connsiteY2" fmla="*/ 6452 h 602151"/>
              <a:gd name="connsiteX3" fmla="*/ 1282752 w 2957689"/>
              <a:gd name="connsiteY3" fmla="*/ 587030 h 602151"/>
              <a:gd name="connsiteX4" fmla="*/ 1578270 w 2957689"/>
              <a:gd name="connsiteY4" fmla="*/ 491875 h 602151"/>
              <a:gd name="connsiteX5" fmla="*/ 2957689 w 2957689"/>
              <a:gd name="connsiteY5" fmla="*/ 480586 h 602151"/>
              <a:gd name="connsiteX0" fmla="*/ 0 w 2957689"/>
              <a:gd name="connsiteY0" fmla="*/ 548319 h 588726"/>
              <a:gd name="connsiteX1" fmla="*/ 699911 w 2957689"/>
              <a:gd name="connsiteY1" fmla="*/ 548319 h 588726"/>
              <a:gd name="connsiteX2" fmla="*/ 1027289 w 2957689"/>
              <a:gd name="connsiteY2" fmla="*/ 6452 h 588726"/>
              <a:gd name="connsiteX3" fmla="*/ 1282752 w 2957689"/>
              <a:gd name="connsiteY3" fmla="*/ 587030 h 588726"/>
              <a:gd name="connsiteX4" fmla="*/ 1578270 w 2957689"/>
              <a:gd name="connsiteY4" fmla="*/ 491875 h 588726"/>
              <a:gd name="connsiteX5" fmla="*/ 2957689 w 2957689"/>
              <a:gd name="connsiteY5" fmla="*/ 480586 h 588726"/>
              <a:gd name="connsiteX0" fmla="*/ 0 w 2957689"/>
              <a:gd name="connsiteY0" fmla="*/ 548319 h 588726"/>
              <a:gd name="connsiteX1" fmla="*/ 699911 w 2957689"/>
              <a:gd name="connsiteY1" fmla="*/ 548319 h 588726"/>
              <a:gd name="connsiteX2" fmla="*/ 1027289 w 2957689"/>
              <a:gd name="connsiteY2" fmla="*/ 6452 h 588726"/>
              <a:gd name="connsiteX3" fmla="*/ 1282752 w 2957689"/>
              <a:gd name="connsiteY3" fmla="*/ 587030 h 588726"/>
              <a:gd name="connsiteX4" fmla="*/ 1578270 w 2957689"/>
              <a:gd name="connsiteY4" fmla="*/ 491875 h 588726"/>
              <a:gd name="connsiteX5" fmla="*/ 2062988 w 2957689"/>
              <a:gd name="connsiteY5" fmla="*/ 490855 h 588726"/>
              <a:gd name="connsiteX6" fmla="*/ 2957689 w 2957689"/>
              <a:gd name="connsiteY6" fmla="*/ 480586 h 588726"/>
              <a:gd name="connsiteX0" fmla="*/ 0 w 2957689"/>
              <a:gd name="connsiteY0" fmla="*/ 548319 h 588726"/>
              <a:gd name="connsiteX1" fmla="*/ 699911 w 2957689"/>
              <a:gd name="connsiteY1" fmla="*/ 548319 h 588726"/>
              <a:gd name="connsiteX2" fmla="*/ 1027289 w 2957689"/>
              <a:gd name="connsiteY2" fmla="*/ 6452 h 588726"/>
              <a:gd name="connsiteX3" fmla="*/ 1282752 w 2957689"/>
              <a:gd name="connsiteY3" fmla="*/ 587030 h 588726"/>
              <a:gd name="connsiteX4" fmla="*/ 1578270 w 2957689"/>
              <a:gd name="connsiteY4" fmla="*/ 491875 h 588726"/>
              <a:gd name="connsiteX5" fmla="*/ 2957689 w 2957689"/>
              <a:gd name="connsiteY5" fmla="*/ 480586 h 588726"/>
              <a:gd name="connsiteX0" fmla="*/ 0 w 2957689"/>
              <a:gd name="connsiteY0" fmla="*/ 548319 h 666052"/>
              <a:gd name="connsiteX1" fmla="*/ 699911 w 2957689"/>
              <a:gd name="connsiteY1" fmla="*/ 548319 h 666052"/>
              <a:gd name="connsiteX2" fmla="*/ 1027289 w 2957689"/>
              <a:gd name="connsiteY2" fmla="*/ 6452 h 666052"/>
              <a:gd name="connsiteX3" fmla="*/ 1282752 w 2957689"/>
              <a:gd name="connsiteY3" fmla="*/ 587030 h 666052"/>
              <a:gd name="connsiteX4" fmla="*/ 2957689 w 2957689"/>
              <a:gd name="connsiteY4" fmla="*/ 480586 h 666052"/>
              <a:gd name="connsiteX0" fmla="*/ 0 w 2957689"/>
              <a:gd name="connsiteY0" fmla="*/ 548319 h 666052"/>
              <a:gd name="connsiteX1" fmla="*/ 699911 w 2957689"/>
              <a:gd name="connsiteY1" fmla="*/ 548319 h 666052"/>
              <a:gd name="connsiteX2" fmla="*/ 1027289 w 2957689"/>
              <a:gd name="connsiteY2" fmla="*/ 6452 h 666052"/>
              <a:gd name="connsiteX3" fmla="*/ 1282752 w 2957689"/>
              <a:gd name="connsiteY3" fmla="*/ 587030 h 666052"/>
              <a:gd name="connsiteX4" fmla="*/ 2957689 w 2957689"/>
              <a:gd name="connsiteY4" fmla="*/ 480586 h 666052"/>
              <a:gd name="connsiteX0" fmla="*/ 0 w 2957689"/>
              <a:gd name="connsiteY0" fmla="*/ 548319 h 666052"/>
              <a:gd name="connsiteX1" fmla="*/ 699911 w 2957689"/>
              <a:gd name="connsiteY1" fmla="*/ 548319 h 666052"/>
              <a:gd name="connsiteX2" fmla="*/ 1027289 w 2957689"/>
              <a:gd name="connsiteY2" fmla="*/ 6452 h 666052"/>
              <a:gd name="connsiteX3" fmla="*/ 1282752 w 2957689"/>
              <a:gd name="connsiteY3" fmla="*/ 587030 h 666052"/>
              <a:gd name="connsiteX4" fmla="*/ 2957689 w 2957689"/>
              <a:gd name="connsiteY4" fmla="*/ 480586 h 666052"/>
              <a:gd name="connsiteX0" fmla="*/ 0 w 2957689"/>
              <a:gd name="connsiteY0" fmla="*/ 548319 h 666052"/>
              <a:gd name="connsiteX1" fmla="*/ 699911 w 2957689"/>
              <a:gd name="connsiteY1" fmla="*/ 548319 h 666052"/>
              <a:gd name="connsiteX2" fmla="*/ 1027289 w 2957689"/>
              <a:gd name="connsiteY2" fmla="*/ 6452 h 666052"/>
              <a:gd name="connsiteX3" fmla="*/ 1282752 w 2957689"/>
              <a:gd name="connsiteY3" fmla="*/ 587030 h 666052"/>
              <a:gd name="connsiteX4" fmla="*/ 2957689 w 2957689"/>
              <a:gd name="connsiteY4" fmla="*/ 480586 h 666052"/>
              <a:gd name="connsiteX0" fmla="*/ 0 w 2957689"/>
              <a:gd name="connsiteY0" fmla="*/ 548319 h 666052"/>
              <a:gd name="connsiteX1" fmla="*/ 699911 w 2957689"/>
              <a:gd name="connsiteY1" fmla="*/ 548319 h 666052"/>
              <a:gd name="connsiteX2" fmla="*/ 1027289 w 2957689"/>
              <a:gd name="connsiteY2" fmla="*/ 6452 h 666052"/>
              <a:gd name="connsiteX3" fmla="*/ 1282752 w 2957689"/>
              <a:gd name="connsiteY3" fmla="*/ 587030 h 666052"/>
              <a:gd name="connsiteX4" fmla="*/ 2957689 w 2957689"/>
              <a:gd name="connsiteY4" fmla="*/ 623416 h 666052"/>
              <a:gd name="connsiteX0" fmla="*/ 0 w 2957689"/>
              <a:gd name="connsiteY0" fmla="*/ 960932 h 1078665"/>
              <a:gd name="connsiteX1" fmla="*/ 699911 w 2957689"/>
              <a:gd name="connsiteY1" fmla="*/ 960932 h 1078665"/>
              <a:gd name="connsiteX2" fmla="*/ 1027289 w 2957689"/>
              <a:gd name="connsiteY2" fmla="*/ 419065 h 1078665"/>
              <a:gd name="connsiteX3" fmla="*/ 1282752 w 2957689"/>
              <a:gd name="connsiteY3" fmla="*/ 999643 h 1078665"/>
              <a:gd name="connsiteX4" fmla="*/ 2957689 w 2957689"/>
              <a:gd name="connsiteY4" fmla="*/ 10443 h 1078665"/>
              <a:gd name="connsiteX0" fmla="*/ 0 w 2957689"/>
              <a:gd name="connsiteY0" fmla="*/ 548319 h 666052"/>
              <a:gd name="connsiteX1" fmla="*/ 699911 w 2957689"/>
              <a:gd name="connsiteY1" fmla="*/ 548319 h 666052"/>
              <a:gd name="connsiteX2" fmla="*/ 1027289 w 2957689"/>
              <a:gd name="connsiteY2" fmla="*/ 6452 h 666052"/>
              <a:gd name="connsiteX3" fmla="*/ 1282752 w 2957689"/>
              <a:gd name="connsiteY3" fmla="*/ 587030 h 666052"/>
              <a:gd name="connsiteX4" fmla="*/ 2957689 w 2957689"/>
              <a:gd name="connsiteY4" fmla="*/ 580459 h 666052"/>
              <a:gd name="connsiteX0" fmla="*/ 0 w 2957689"/>
              <a:gd name="connsiteY0" fmla="*/ 739162 h 779569"/>
              <a:gd name="connsiteX1" fmla="*/ 699911 w 2957689"/>
              <a:gd name="connsiteY1" fmla="*/ 739162 h 779569"/>
              <a:gd name="connsiteX2" fmla="*/ 1027289 w 2957689"/>
              <a:gd name="connsiteY2" fmla="*/ 197295 h 779569"/>
              <a:gd name="connsiteX3" fmla="*/ 1282752 w 2957689"/>
              <a:gd name="connsiteY3" fmla="*/ 80904 h 779569"/>
              <a:gd name="connsiteX4" fmla="*/ 2957689 w 2957689"/>
              <a:gd name="connsiteY4" fmla="*/ 771302 h 779569"/>
              <a:gd name="connsiteX0" fmla="*/ 0 w 2957689"/>
              <a:gd name="connsiteY0" fmla="*/ 542575 h 617351"/>
              <a:gd name="connsiteX1" fmla="*/ 699911 w 2957689"/>
              <a:gd name="connsiteY1" fmla="*/ 542575 h 617351"/>
              <a:gd name="connsiteX2" fmla="*/ 1027289 w 2957689"/>
              <a:gd name="connsiteY2" fmla="*/ 708 h 617351"/>
              <a:gd name="connsiteX3" fmla="*/ 1282752 w 2957689"/>
              <a:gd name="connsiteY3" fmla="*/ 538329 h 617351"/>
              <a:gd name="connsiteX4" fmla="*/ 2957689 w 2957689"/>
              <a:gd name="connsiteY4" fmla="*/ 574715 h 617351"/>
              <a:gd name="connsiteX0" fmla="*/ 0 w 2957689"/>
              <a:gd name="connsiteY0" fmla="*/ 542575 h 582982"/>
              <a:gd name="connsiteX1" fmla="*/ 699911 w 2957689"/>
              <a:gd name="connsiteY1" fmla="*/ 542575 h 582982"/>
              <a:gd name="connsiteX2" fmla="*/ 1027289 w 2957689"/>
              <a:gd name="connsiteY2" fmla="*/ 708 h 582982"/>
              <a:gd name="connsiteX3" fmla="*/ 1282752 w 2957689"/>
              <a:gd name="connsiteY3" fmla="*/ 538329 h 582982"/>
              <a:gd name="connsiteX4" fmla="*/ 2957689 w 2957689"/>
              <a:gd name="connsiteY4" fmla="*/ 574715 h 582982"/>
              <a:gd name="connsiteX0" fmla="*/ 0 w 2957689"/>
              <a:gd name="connsiteY0" fmla="*/ 542575 h 582982"/>
              <a:gd name="connsiteX1" fmla="*/ 699911 w 2957689"/>
              <a:gd name="connsiteY1" fmla="*/ 542575 h 582982"/>
              <a:gd name="connsiteX2" fmla="*/ 1027289 w 2957689"/>
              <a:gd name="connsiteY2" fmla="*/ 708 h 582982"/>
              <a:gd name="connsiteX3" fmla="*/ 1282752 w 2957689"/>
              <a:gd name="connsiteY3" fmla="*/ 538329 h 582982"/>
              <a:gd name="connsiteX4" fmla="*/ 2957689 w 2957689"/>
              <a:gd name="connsiteY4" fmla="*/ 574715 h 582982"/>
              <a:gd name="connsiteX0" fmla="*/ 0 w 2957689"/>
              <a:gd name="connsiteY0" fmla="*/ 542575 h 582982"/>
              <a:gd name="connsiteX1" fmla="*/ 699911 w 2957689"/>
              <a:gd name="connsiteY1" fmla="*/ 542575 h 582982"/>
              <a:gd name="connsiteX2" fmla="*/ 1027289 w 2957689"/>
              <a:gd name="connsiteY2" fmla="*/ 708 h 582982"/>
              <a:gd name="connsiteX3" fmla="*/ 1282752 w 2957689"/>
              <a:gd name="connsiteY3" fmla="*/ 538329 h 582982"/>
              <a:gd name="connsiteX4" fmla="*/ 2957689 w 2957689"/>
              <a:gd name="connsiteY4" fmla="*/ 206363 h 582982"/>
              <a:gd name="connsiteX0" fmla="*/ 0 w 2957689"/>
              <a:gd name="connsiteY0" fmla="*/ 542575 h 582982"/>
              <a:gd name="connsiteX1" fmla="*/ 699911 w 2957689"/>
              <a:gd name="connsiteY1" fmla="*/ 542575 h 582982"/>
              <a:gd name="connsiteX2" fmla="*/ 1027289 w 2957689"/>
              <a:gd name="connsiteY2" fmla="*/ 708 h 582982"/>
              <a:gd name="connsiteX3" fmla="*/ 1282752 w 2957689"/>
              <a:gd name="connsiteY3" fmla="*/ 538329 h 582982"/>
              <a:gd name="connsiteX4" fmla="*/ 2957689 w 2957689"/>
              <a:gd name="connsiteY4" fmla="*/ 531758 h 582982"/>
              <a:gd name="connsiteX0" fmla="*/ 0 w 2957689"/>
              <a:gd name="connsiteY0" fmla="*/ 542575 h 582982"/>
              <a:gd name="connsiteX1" fmla="*/ 699911 w 2957689"/>
              <a:gd name="connsiteY1" fmla="*/ 542575 h 582982"/>
              <a:gd name="connsiteX2" fmla="*/ 1027289 w 2957689"/>
              <a:gd name="connsiteY2" fmla="*/ 708 h 582982"/>
              <a:gd name="connsiteX3" fmla="*/ 1282752 w 2957689"/>
              <a:gd name="connsiteY3" fmla="*/ 538329 h 582982"/>
              <a:gd name="connsiteX4" fmla="*/ 2957689 w 2957689"/>
              <a:gd name="connsiteY4" fmla="*/ 531758 h 582982"/>
              <a:gd name="connsiteX0" fmla="*/ 0 w 2957689"/>
              <a:gd name="connsiteY0" fmla="*/ 542575 h 582982"/>
              <a:gd name="connsiteX1" fmla="*/ 219390 w 2957689"/>
              <a:gd name="connsiteY1" fmla="*/ 542575 h 582982"/>
              <a:gd name="connsiteX2" fmla="*/ 1027289 w 2957689"/>
              <a:gd name="connsiteY2" fmla="*/ 708 h 582982"/>
              <a:gd name="connsiteX3" fmla="*/ 1282752 w 2957689"/>
              <a:gd name="connsiteY3" fmla="*/ 538329 h 582982"/>
              <a:gd name="connsiteX4" fmla="*/ 2957689 w 2957689"/>
              <a:gd name="connsiteY4" fmla="*/ 531758 h 582982"/>
              <a:gd name="connsiteX0" fmla="*/ 0 w 2957689"/>
              <a:gd name="connsiteY0" fmla="*/ 542575 h 582982"/>
              <a:gd name="connsiteX1" fmla="*/ 219390 w 2957689"/>
              <a:gd name="connsiteY1" fmla="*/ 542575 h 582982"/>
              <a:gd name="connsiteX2" fmla="*/ 611772 w 2957689"/>
              <a:gd name="connsiteY2" fmla="*/ 708 h 582982"/>
              <a:gd name="connsiteX3" fmla="*/ 1282752 w 2957689"/>
              <a:gd name="connsiteY3" fmla="*/ 538329 h 582982"/>
              <a:gd name="connsiteX4" fmla="*/ 2957689 w 2957689"/>
              <a:gd name="connsiteY4" fmla="*/ 531758 h 582982"/>
              <a:gd name="connsiteX0" fmla="*/ 0 w 2957689"/>
              <a:gd name="connsiteY0" fmla="*/ 542575 h 582982"/>
              <a:gd name="connsiteX1" fmla="*/ 219390 w 2957689"/>
              <a:gd name="connsiteY1" fmla="*/ 542575 h 582982"/>
              <a:gd name="connsiteX2" fmla="*/ 611772 w 2957689"/>
              <a:gd name="connsiteY2" fmla="*/ 708 h 582982"/>
              <a:gd name="connsiteX3" fmla="*/ 867235 w 2957689"/>
              <a:gd name="connsiteY3" fmla="*/ 538329 h 582982"/>
              <a:gd name="connsiteX4" fmla="*/ 2957689 w 2957689"/>
              <a:gd name="connsiteY4" fmla="*/ 531758 h 582982"/>
              <a:gd name="connsiteX0" fmla="*/ 0 w 2957689"/>
              <a:gd name="connsiteY0" fmla="*/ 542575 h 582982"/>
              <a:gd name="connsiteX1" fmla="*/ 219390 w 2957689"/>
              <a:gd name="connsiteY1" fmla="*/ 542575 h 582982"/>
              <a:gd name="connsiteX2" fmla="*/ 611772 w 2957689"/>
              <a:gd name="connsiteY2" fmla="*/ 708 h 582982"/>
              <a:gd name="connsiteX3" fmla="*/ 906747 w 2957689"/>
              <a:gd name="connsiteY3" fmla="*/ 538329 h 582982"/>
              <a:gd name="connsiteX4" fmla="*/ 2957689 w 2957689"/>
              <a:gd name="connsiteY4" fmla="*/ 531758 h 582982"/>
              <a:gd name="connsiteX0" fmla="*/ 0 w 2957689"/>
              <a:gd name="connsiteY0" fmla="*/ 542575 h 582982"/>
              <a:gd name="connsiteX1" fmla="*/ 219390 w 2957689"/>
              <a:gd name="connsiteY1" fmla="*/ 542575 h 582982"/>
              <a:gd name="connsiteX2" fmla="*/ 611772 w 2957689"/>
              <a:gd name="connsiteY2" fmla="*/ 708 h 582982"/>
              <a:gd name="connsiteX3" fmla="*/ 906747 w 2957689"/>
              <a:gd name="connsiteY3" fmla="*/ 538329 h 582982"/>
              <a:gd name="connsiteX4" fmla="*/ 2957689 w 2957689"/>
              <a:gd name="connsiteY4" fmla="*/ 531758 h 582982"/>
              <a:gd name="connsiteX0" fmla="*/ 0 w 2957689"/>
              <a:gd name="connsiteY0" fmla="*/ 542575 h 582982"/>
              <a:gd name="connsiteX1" fmla="*/ 219390 w 2957689"/>
              <a:gd name="connsiteY1" fmla="*/ 542575 h 582982"/>
              <a:gd name="connsiteX2" fmla="*/ 611772 w 2957689"/>
              <a:gd name="connsiteY2" fmla="*/ 708 h 582982"/>
              <a:gd name="connsiteX3" fmla="*/ 906747 w 2957689"/>
              <a:gd name="connsiteY3" fmla="*/ 538329 h 582982"/>
              <a:gd name="connsiteX4" fmla="*/ 2957689 w 2957689"/>
              <a:gd name="connsiteY4" fmla="*/ 531758 h 582982"/>
              <a:gd name="connsiteX0" fmla="*/ 0 w 2957689"/>
              <a:gd name="connsiteY0" fmla="*/ 542575 h 582982"/>
              <a:gd name="connsiteX1" fmla="*/ 219390 w 2957689"/>
              <a:gd name="connsiteY1" fmla="*/ 542575 h 582982"/>
              <a:gd name="connsiteX2" fmla="*/ 611772 w 2957689"/>
              <a:gd name="connsiteY2" fmla="*/ 708 h 582982"/>
              <a:gd name="connsiteX3" fmla="*/ 906747 w 2957689"/>
              <a:gd name="connsiteY3" fmla="*/ 538329 h 582982"/>
              <a:gd name="connsiteX4" fmla="*/ 2957689 w 2957689"/>
              <a:gd name="connsiteY4" fmla="*/ 531758 h 582982"/>
              <a:gd name="connsiteX0" fmla="*/ 0 w 2957689"/>
              <a:gd name="connsiteY0" fmla="*/ 542575 h 582982"/>
              <a:gd name="connsiteX1" fmla="*/ 219390 w 2957689"/>
              <a:gd name="connsiteY1" fmla="*/ 542575 h 582982"/>
              <a:gd name="connsiteX2" fmla="*/ 611772 w 2957689"/>
              <a:gd name="connsiteY2" fmla="*/ 708 h 582982"/>
              <a:gd name="connsiteX3" fmla="*/ 906747 w 2957689"/>
              <a:gd name="connsiteY3" fmla="*/ 538329 h 582982"/>
              <a:gd name="connsiteX4" fmla="*/ 2957689 w 2957689"/>
              <a:gd name="connsiteY4" fmla="*/ 531758 h 582982"/>
              <a:gd name="connsiteX0" fmla="*/ 0 w 2957689"/>
              <a:gd name="connsiteY0" fmla="*/ 542575 h 582982"/>
              <a:gd name="connsiteX1" fmla="*/ 219390 w 2957689"/>
              <a:gd name="connsiteY1" fmla="*/ 542575 h 582982"/>
              <a:gd name="connsiteX2" fmla="*/ 611772 w 2957689"/>
              <a:gd name="connsiteY2" fmla="*/ 708 h 582982"/>
              <a:gd name="connsiteX3" fmla="*/ 906747 w 2957689"/>
              <a:gd name="connsiteY3" fmla="*/ 538329 h 582982"/>
              <a:gd name="connsiteX4" fmla="*/ 2957689 w 2957689"/>
              <a:gd name="connsiteY4" fmla="*/ 531758 h 582982"/>
              <a:gd name="connsiteX0" fmla="*/ 0 w 2957689"/>
              <a:gd name="connsiteY0" fmla="*/ 542575 h 582982"/>
              <a:gd name="connsiteX1" fmla="*/ 219390 w 2957689"/>
              <a:gd name="connsiteY1" fmla="*/ 542575 h 582982"/>
              <a:gd name="connsiteX2" fmla="*/ 611772 w 2957689"/>
              <a:gd name="connsiteY2" fmla="*/ 708 h 582982"/>
              <a:gd name="connsiteX3" fmla="*/ 906747 w 2957689"/>
              <a:gd name="connsiteY3" fmla="*/ 538329 h 582982"/>
              <a:gd name="connsiteX4" fmla="*/ 2957689 w 2957689"/>
              <a:gd name="connsiteY4" fmla="*/ 531758 h 582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7689" h="582982">
                <a:moveTo>
                  <a:pt x="0" y="542575"/>
                </a:moveTo>
                <a:lnTo>
                  <a:pt x="219390" y="542575"/>
                </a:lnTo>
                <a:cubicBezTo>
                  <a:pt x="401190" y="582982"/>
                  <a:pt x="497213" y="1416"/>
                  <a:pt x="611772" y="708"/>
                </a:cubicBezTo>
                <a:cubicBezTo>
                  <a:pt x="726331" y="0"/>
                  <a:pt x="814917" y="457425"/>
                  <a:pt x="906747" y="538329"/>
                </a:cubicBezTo>
                <a:cubicBezTo>
                  <a:pt x="1008147" y="544063"/>
                  <a:pt x="2274042" y="533948"/>
                  <a:pt x="2957689" y="531758"/>
                </a:cubicBezTo>
              </a:path>
            </a:pathLst>
          </a:custGeom>
          <a:ln w="25400">
            <a:solidFill>
              <a:srgbClr val="FF0000"/>
            </a:solidFill>
          </a:ln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CH" sz="180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Difference-of-Gaussian (DoG)</a:t>
            </a:r>
            <a:endParaRPr lang="de-CH" altLang="en-US" smtClean="0"/>
          </a:p>
        </p:txBody>
      </p:sp>
      <p:sp>
        <p:nvSpPr>
          <p:cNvPr id="3686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K. Grauman, B. Leibe</a:t>
            </a:r>
          </a:p>
        </p:txBody>
      </p:sp>
      <p:grpSp>
        <p:nvGrpSpPr>
          <p:cNvPr id="257028" name="Group 5"/>
          <p:cNvGrpSpPr>
            <a:grpSpLocks/>
          </p:cNvGrpSpPr>
          <p:nvPr/>
        </p:nvGrpSpPr>
        <p:grpSpPr bwMode="auto">
          <a:xfrm>
            <a:off x="769938" y="2138363"/>
            <a:ext cx="7715250" cy="4176712"/>
            <a:chOff x="565150" y="2420938"/>
            <a:chExt cx="7715250" cy="4176712"/>
          </a:xfrm>
        </p:grpSpPr>
        <p:pic>
          <p:nvPicPr>
            <p:cNvPr id="257029" name="Picture 4" descr="c-enhedg-lapla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6325" y="2420938"/>
              <a:ext cx="2016125" cy="2016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57030" name="Group 11"/>
            <p:cNvGrpSpPr>
              <a:grpSpLocks/>
            </p:cNvGrpSpPr>
            <p:nvPr/>
          </p:nvGrpSpPr>
          <p:grpSpPr bwMode="auto">
            <a:xfrm>
              <a:off x="565150" y="4897438"/>
              <a:ext cx="7715250" cy="1700212"/>
              <a:chOff x="565150" y="4897438"/>
              <a:chExt cx="7715250" cy="1700212"/>
            </a:xfrm>
          </p:grpSpPr>
          <p:pic>
            <p:nvPicPr>
              <p:cNvPr id="257031" name="Picture 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56177" y="4899025"/>
                <a:ext cx="2170112" cy="1698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</p:pic>
          <p:pic>
            <p:nvPicPr>
              <p:cNvPr id="257032" name="Picture 6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5150" y="4899025"/>
                <a:ext cx="2170113" cy="1698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</p:pic>
          <p:pic>
            <p:nvPicPr>
              <p:cNvPr id="257033" name="Picture 7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19813" y="4897438"/>
                <a:ext cx="2160587" cy="1700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</p:pic>
          <p:sp>
            <p:nvSpPr>
              <p:cNvPr id="257034" name="Text Box 8"/>
              <p:cNvSpPr txBox="1">
                <a:spLocks noChangeArrowheads="1"/>
              </p:cNvSpPr>
              <p:nvPr/>
            </p:nvSpPr>
            <p:spPr bwMode="auto">
              <a:xfrm>
                <a:off x="2735263" y="5461000"/>
                <a:ext cx="431800" cy="519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pl-PL" altLang="en-US" b="1">
                    <a:solidFill>
                      <a:srgbClr val="000000"/>
                    </a:solidFill>
                  </a:rPr>
                  <a:t>-</a:t>
                </a:r>
                <a:endParaRPr lang="en-US" altLang="en-US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57035" name="Text Box 9"/>
              <p:cNvSpPr txBox="1">
                <a:spLocks noChangeArrowheads="1"/>
              </p:cNvSpPr>
              <p:nvPr/>
            </p:nvSpPr>
            <p:spPr bwMode="auto">
              <a:xfrm>
                <a:off x="5507038" y="5403850"/>
                <a:ext cx="431800" cy="519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pl-PL" altLang="en-US" b="1">
                    <a:solidFill>
                      <a:srgbClr val="000000"/>
                    </a:solidFill>
                  </a:rPr>
                  <a:t>=</a:t>
                </a:r>
                <a:endParaRPr lang="en-US" altLang="en-US" b="1">
                  <a:solidFill>
                    <a:srgbClr val="000000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DoG – Efficient Computation</a:t>
            </a:r>
            <a:endParaRPr lang="de-CH" altLang="en-US" smtClean="0"/>
          </a:p>
        </p:txBody>
      </p:sp>
      <p:sp>
        <p:nvSpPr>
          <p:cNvPr id="259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Computation in Gaussian scale pyramid</a:t>
            </a:r>
            <a:endParaRPr lang="de-CH" altLang="en-US" smtClean="0"/>
          </a:p>
        </p:txBody>
      </p:sp>
      <p:sp>
        <p:nvSpPr>
          <p:cNvPr id="174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K. Grauman, B. Leibe</a:t>
            </a:r>
          </a:p>
        </p:txBody>
      </p:sp>
      <p:grpSp>
        <p:nvGrpSpPr>
          <p:cNvPr id="259077" name="Group 39"/>
          <p:cNvGrpSpPr>
            <a:grpSpLocks/>
          </p:cNvGrpSpPr>
          <p:nvPr/>
        </p:nvGrpSpPr>
        <p:grpSpPr bwMode="auto">
          <a:xfrm>
            <a:off x="409575" y="1676400"/>
            <a:ext cx="8397875" cy="4483100"/>
            <a:chOff x="299979" y="1611314"/>
            <a:chExt cx="8397990" cy="4483136"/>
          </a:xfrm>
        </p:grpSpPr>
        <p:pic>
          <p:nvPicPr>
            <p:cNvPr id="25907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1796" y="1611314"/>
              <a:ext cx="6116173" cy="4483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9079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313" y="3879833"/>
              <a:ext cx="1692275" cy="135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sp>
          <p:nvSpPr>
            <p:cNvPr id="259080" name="Freeform 10"/>
            <p:cNvSpPr>
              <a:spLocks/>
            </p:cNvSpPr>
            <p:nvPr/>
          </p:nvSpPr>
          <p:spPr bwMode="auto">
            <a:xfrm>
              <a:off x="3544888" y="3171808"/>
              <a:ext cx="560387" cy="850900"/>
            </a:xfrm>
            <a:custGeom>
              <a:avLst/>
              <a:gdLst>
                <a:gd name="T0" fmla="*/ 2147483646 w 353"/>
                <a:gd name="T1" fmla="*/ 2147483646 h 536"/>
                <a:gd name="T2" fmla="*/ 2147483646 w 353"/>
                <a:gd name="T3" fmla="*/ 2147483646 h 536"/>
                <a:gd name="T4" fmla="*/ 2147483646 w 353"/>
                <a:gd name="T5" fmla="*/ 2147483646 h 536"/>
                <a:gd name="T6" fmla="*/ 2147483646 w 353"/>
                <a:gd name="T7" fmla="*/ 0 h 5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3"/>
                <a:gd name="T13" fmla="*/ 0 h 536"/>
                <a:gd name="T14" fmla="*/ 353 w 353"/>
                <a:gd name="T15" fmla="*/ 536 h 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3" h="536">
                  <a:moveTo>
                    <a:pt x="194" y="536"/>
                  </a:moveTo>
                  <a:cubicBezTo>
                    <a:pt x="165" y="492"/>
                    <a:pt x="26" y="341"/>
                    <a:pt x="13" y="264"/>
                  </a:cubicBezTo>
                  <a:cubicBezTo>
                    <a:pt x="0" y="187"/>
                    <a:pt x="56" y="116"/>
                    <a:pt x="113" y="72"/>
                  </a:cubicBezTo>
                  <a:cubicBezTo>
                    <a:pt x="170" y="28"/>
                    <a:pt x="303" y="15"/>
                    <a:pt x="353" y="0"/>
                  </a:cubicBezTo>
                </a:path>
              </a:pathLst>
            </a:cu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259081" name="Picture 1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238" y="2224071"/>
              <a:ext cx="1116012" cy="893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grpSp>
          <p:nvGrpSpPr>
            <p:cNvPr id="259082" name="Group 27"/>
            <p:cNvGrpSpPr>
              <a:grpSpLocks/>
            </p:cNvGrpSpPr>
            <p:nvPr/>
          </p:nvGrpSpPr>
          <p:grpSpPr bwMode="auto">
            <a:xfrm>
              <a:off x="3262300" y="4387339"/>
              <a:ext cx="433388" cy="358775"/>
              <a:chOff x="3311525" y="4457683"/>
              <a:chExt cx="433388" cy="358775"/>
            </a:xfrm>
          </p:grpSpPr>
          <p:sp>
            <p:nvSpPr>
              <p:cNvPr id="259098" name="Freeform 12"/>
              <p:cNvSpPr>
                <a:spLocks/>
              </p:cNvSpPr>
              <p:nvPr/>
            </p:nvSpPr>
            <p:spPr bwMode="auto">
              <a:xfrm flipH="1">
                <a:off x="3635375" y="4492608"/>
                <a:ext cx="77788" cy="323850"/>
              </a:xfrm>
              <a:custGeom>
                <a:avLst/>
                <a:gdLst>
                  <a:gd name="T0" fmla="*/ 0 w 19"/>
                  <a:gd name="T1" fmla="*/ 2147483646 h 204"/>
                  <a:gd name="T2" fmla="*/ 2147483646 w 19"/>
                  <a:gd name="T3" fmla="*/ 2147483646 h 204"/>
                  <a:gd name="T4" fmla="*/ 2147483646 w 19"/>
                  <a:gd name="T5" fmla="*/ 0 h 204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204"/>
                  <a:gd name="T11" fmla="*/ 19 w 19"/>
                  <a:gd name="T12" fmla="*/ 204 h 20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204">
                    <a:moveTo>
                      <a:pt x="0" y="204"/>
                    </a:moveTo>
                    <a:cubicBezTo>
                      <a:pt x="3" y="188"/>
                      <a:pt x="19" y="140"/>
                      <a:pt x="19" y="106"/>
                    </a:cubicBezTo>
                    <a:cubicBezTo>
                      <a:pt x="19" y="72"/>
                      <a:pt x="5" y="22"/>
                      <a:pt x="1" y="0"/>
                    </a:cubicBezTo>
                  </a:path>
                </a:pathLst>
              </a:cu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099" name="Text Box 13"/>
              <p:cNvSpPr txBox="1">
                <a:spLocks noChangeArrowheads="1"/>
              </p:cNvSpPr>
              <p:nvPr/>
            </p:nvSpPr>
            <p:spPr bwMode="auto">
              <a:xfrm>
                <a:off x="3311525" y="4457683"/>
                <a:ext cx="433388" cy="336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pl-PL" altLang="en-US" sz="1600" b="1" i="1">
                    <a:solidFill>
                      <a:srgbClr val="000000"/>
                    </a:solidFill>
                    <a:latin typeface="Symbol" panose="05050102010706020507" pitchFamily="18" charset="2"/>
                  </a:rPr>
                  <a:t>s</a:t>
                </a:r>
                <a:endParaRPr lang="en-US" altLang="en-US" sz="1600" b="1" i="1">
                  <a:solidFill>
                    <a:srgbClr val="000000"/>
                  </a:solidFill>
                  <a:latin typeface="Symbol" panose="05050102010706020507" pitchFamily="18" charset="2"/>
                </a:endParaRPr>
              </a:p>
            </p:txBody>
          </p:sp>
        </p:grpSp>
        <p:sp>
          <p:nvSpPr>
            <p:cNvPr id="259083" name="Text Box 15"/>
            <p:cNvSpPr txBox="1">
              <a:spLocks noChangeArrowheads="1"/>
            </p:cNvSpPr>
            <p:nvPr/>
          </p:nvSpPr>
          <p:spPr bwMode="auto">
            <a:xfrm>
              <a:off x="299979" y="5218137"/>
              <a:ext cx="195259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pl-PL" altLang="en-US" sz="1600" b="1" i="1">
                  <a:solidFill>
                    <a:srgbClr val="000000"/>
                  </a:solidFill>
                </a:rPr>
                <a:t>Original image</a:t>
              </a:r>
              <a:r>
                <a:rPr lang="pl-PL" altLang="en-US" sz="1600" b="1" i="1">
                  <a:solidFill>
                    <a:srgbClr val="000000"/>
                  </a:solidFill>
                  <a:latin typeface="Symbol" panose="05050102010706020507" pitchFamily="18" charset="2"/>
                </a:rPr>
                <a:t> </a:t>
              </a:r>
              <a:endParaRPr lang="en-US" altLang="en-US" sz="1600" b="1" i="1">
                <a:solidFill>
                  <a:srgbClr val="000000"/>
                </a:solidFill>
                <a:latin typeface="Symbol" panose="05050102010706020507" pitchFamily="18" charset="2"/>
              </a:endParaRPr>
            </a:p>
          </p:txBody>
        </p:sp>
        <p:grpSp>
          <p:nvGrpSpPr>
            <p:cNvPr id="259084" name="Group 37"/>
            <p:cNvGrpSpPr>
              <a:grpSpLocks/>
            </p:cNvGrpSpPr>
            <p:nvPr/>
          </p:nvGrpSpPr>
          <p:grpSpPr bwMode="auto">
            <a:xfrm>
              <a:off x="2162142" y="4967315"/>
              <a:ext cx="1095390" cy="469900"/>
              <a:chOff x="2232026" y="4743433"/>
              <a:chExt cx="1095390" cy="469900"/>
            </a:xfrm>
          </p:grpSpPr>
          <p:sp>
            <p:nvSpPr>
              <p:cNvPr id="259096" name="Line 6"/>
              <p:cNvSpPr>
                <a:spLocks noChangeShapeType="1"/>
              </p:cNvSpPr>
              <p:nvPr/>
            </p:nvSpPr>
            <p:spPr bwMode="auto">
              <a:xfrm>
                <a:off x="2232026" y="5175232"/>
                <a:ext cx="1095390" cy="1587"/>
              </a:xfrm>
              <a:prstGeom prst="line">
                <a:avLst/>
              </a:prstGeom>
              <a:noFill/>
              <a:ln w="12700" cap="sq">
                <a:solidFill>
                  <a:srgbClr val="000000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259097" name="Object 3"/>
              <p:cNvGraphicFramePr>
                <a:graphicFrameLocks noChangeAspect="1"/>
              </p:cNvGraphicFramePr>
              <p:nvPr/>
            </p:nvGraphicFramePr>
            <p:xfrm>
              <a:off x="2373313" y="4743433"/>
              <a:ext cx="685800" cy="4699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59101" name="Microsoft Equation 3.0" r:id="rId7" imgW="444114" imgH="304536" progId="Equation.3">
                      <p:embed/>
                    </p:oleObj>
                  </mc:Choice>
                  <mc:Fallback>
                    <p:oleObj name="Microsoft Equation 3.0" r:id="rId7" imgW="444114" imgH="304536" progId="Equation.3">
                      <p:embed/>
                      <p:pic>
                        <p:nvPicPr>
                          <p:cNvPr id="0" name="Object 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373313" y="4743433"/>
                            <a:ext cx="685800" cy="4699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259085" name="Text Box 17"/>
            <p:cNvSpPr txBox="1">
              <a:spLocks noChangeArrowheads="1"/>
            </p:cNvSpPr>
            <p:nvPr/>
          </p:nvSpPr>
          <p:spPr bwMode="auto">
            <a:xfrm>
              <a:off x="482544" y="3100383"/>
              <a:ext cx="160657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600" b="1" i="1">
                  <a:solidFill>
                    <a:srgbClr val="000000"/>
                  </a:solidFill>
                </a:rPr>
                <a:t>S</a:t>
              </a:r>
              <a:r>
                <a:rPr lang="pl-PL" altLang="en-US" sz="1600" b="1" i="1">
                  <a:solidFill>
                    <a:srgbClr val="000000"/>
                  </a:solidFill>
                </a:rPr>
                <a:t>ampling with</a:t>
              </a:r>
              <a:r>
                <a:rPr lang="en-US" altLang="en-US" sz="1600" b="1" i="1">
                  <a:solidFill>
                    <a:srgbClr val="000000"/>
                  </a:solidFill>
                </a:rPr>
                <a:t/>
              </a:r>
              <a:br>
                <a:rPr lang="en-US" altLang="en-US" sz="1600" b="1" i="1">
                  <a:solidFill>
                    <a:srgbClr val="000000"/>
                  </a:solidFill>
                </a:rPr>
              </a:br>
              <a:r>
                <a:rPr lang="pl-PL" altLang="en-US" sz="1600" b="1" i="1">
                  <a:solidFill>
                    <a:srgbClr val="000000"/>
                  </a:solidFill>
                </a:rPr>
                <a:t>step </a:t>
              </a:r>
              <a:r>
                <a:rPr lang="pl-PL" altLang="en-US" sz="1600" b="1" i="1">
                  <a:solidFill>
                    <a:srgbClr val="000000"/>
                  </a:solidFill>
                  <a:latin typeface="Symbol" panose="05050102010706020507" pitchFamily="18" charset="2"/>
                </a:rPr>
                <a:t>s</a:t>
              </a:r>
              <a:r>
                <a:rPr lang="pl-PL" altLang="en-US" sz="1600" b="1" i="1" baseline="30000">
                  <a:solidFill>
                    <a:srgbClr val="000000"/>
                  </a:solidFill>
                  <a:latin typeface="Symbol" panose="05050102010706020507" pitchFamily="18" charset="2"/>
                </a:rPr>
                <a:t>4</a:t>
              </a:r>
              <a:r>
                <a:rPr lang="pl-PL" altLang="en-US" sz="1600" b="1" i="1">
                  <a:solidFill>
                    <a:srgbClr val="000000"/>
                  </a:solidFill>
                  <a:latin typeface="Symbol" panose="05050102010706020507" pitchFamily="18" charset="2"/>
                </a:rPr>
                <a:t> </a:t>
              </a:r>
              <a:r>
                <a:rPr lang="pl-PL" altLang="en-US" sz="1600" b="1" i="1">
                  <a:solidFill>
                    <a:srgbClr val="000000"/>
                  </a:solidFill>
                </a:rPr>
                <a:t>=2</a:t>
              </a:r>
              <a:endParaRPr lang="en-US" altLang="en-US" sz="1600" b="1" i="1">
                <a:solidFill>
                  <a:srgbClr val="000000"/>
                </a:solidFill>
              </a:endParaRPr>
            </a:p>
          </p:txBody>
        </p:sp>
        <p:grpSp>
          <p:nvGrpSpPr>
            <p:cNvPr id="259086" name="Group 28"/>
            <p:cNvGrpSpPr>
              <a:grpSpLocks/>
            </p:cNvGrpSpPr>
            <p:nvPr/>
          </p:nvGrpSpPr>
          <p:grpSpPr bwMode="auto">
            <a:xfrm>
              <a:off x="3262300" y="3931539"/>
              <a:ext cx="433388" cy="358775"/>
              <a:chOff x="3311525" y="4457683"/>
              <a:chExt cx="433388" cy="358775"/>
            </a:xfrm>
          </p:grpSpPr>
          <p:sp>
            <p:nvSpPr>
              <p:cNvPr id="259094" name="Freeform 12"/>
              <p:cNvSpPr>
                <a:spLocks/>
              </p:cNvSpPr>
              <p:nvPr/>
            </p:nvSpPr>
            <p:spPr bwMode="auto">
              <a:xfrm flipH="1">
                <a:off x="3635375" y="4492608"/>
                <a:ext cx="77788" cy="323850"/>
              </a:xfrm>
              <a:custGeom>
                <a:avLst/>
                <a:gdLst>
                  <a:gd name="T0" fmla="*/ 0 w 19"/>
                  <a:gd name="T1" fmla="*/ 2147483646 h 204"/>
                  <a:gd name="T2" fmla="*/ 2147483646 w 19"/>
                  <a:gd name="T3" fmla="*/ 2147483646 h 204"/>
                  <a:gd name="T4" fmla="*/ 2147483646 w 19"/>
                  <a:gd name="T5" fmla="*/ 0 h 204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204"/>
                  <a:gd name="T11" fmla="*/ 19 w 19"/>
                  <a:gd name="T12" fmla="*/ 204 h 20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204">
                    <a:moveTo>
                      <a:pt x="0" y="204"/>
                    </a:moveTo>
                    <a:cubicBezTo>
                      <a:pt x="3" y="188"/>
                      <a:pt x="19" y="140"/>
                      <a:pt x="19" y="106"/>
                    </a:cubicBezTo>
                    <a:cubicBezTo>
                      <a:pt x="19" y="72"/>
                      <a:pt x="5" y="22"/>
                      <a:pt x="1" y="0"/>
                    </a:cubicBezTo>
                  </a:path>
                </a:pathLst>
              </a:cu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095" name="Text Box 13"/>
              <p:cNvSpPr txBox="1">
                <a:spLocks noChangeArrowheads="1"/>
              </p:cNvSpPr>
              <p:nvPr/>
            </p:nvSpPr>
            <p:spPr bwMode="auto">
              <a:xfrm>
                <a:off x="3311525" y="4457683"/>
                <a:ext cx="433388" cy="336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pl-PL" altLang="en-US" sz="1600" b="1" i="1">
                    <a:solidFill>
                      <a:srgbClr val="000000"/>
                    </a:solidFill>
                    <a:latin typeface="Symbol" panose="05050102010706020507" pitchFamily="18" charset="2"/>
                  </a:rPr>
                  <a:t>s</a:t>
                </a:r>
                <a:endParaRPr lang="en-US" altLang="en-US" sz="1600" b="1" i="1">
                  <a:solidFill>
                    <a:srgbClr val="000000"/>
                  </a:solidFill>
                  <a:latin typeface="Symbol" panose="05050102010706020507" pitchFamily="18" charset="2"/>
                </a:endParaRPr>
              </a:p>
            </p:txBody>
          </p:sp>
        </p:grpSp>
        <p:grpSp>
          <p:nvGrpSpPr>
            <p:cNvPr id="259087" name="Group 31"/>
            <p:cNvGrpSpPr>
              <a:grpSpLocks/>
            </p:cNvGrpSpPr>
            <p:nvPr/>
          </p:nvGrpSpPr>
          <p:grpSpPr bwMode="auto">
            <a:xfrm>
              <a:off x="3262300" y="5296455"/>
              <a:ext cx="433388" cy="358775"/>
              <a:chOff x="3311525" y="4457683"/>
              <a:chExt cx="433388" cy="358775"/>
            </a:xfrm>
          </p:grpSpPr>
          <p:sp>
            <p:nvSpPr>
              <p:cNvPr id="259092" name="Freeform 12"/>
              <p:cNvSpPr>
                <a:spLocks/>
              </p:cNvSpPr>
              <p:nvPr/>
            </p:nvSpPr>
            <p:spPr bwMode="auto">
              <a:xfrm flipH="1">
                <a:off x="3635375" y="4492608"/>
                <a:ext cx="77788" cy="323850"/>
              </a:xfrm>
              <a:custGeom>
                <a:avLst/>
                <a:gdLst>
                  <a:gd name="T0" fmla="*/ 0 w 19"/>
                  <a:gd name="T1" fmla="*/ 2147483646 h 204"/>
                  <a:gd name="T2" fmla="*/ 2147483646 w 19"/>
                  <a:gd name="T3" fmla="*/ 2147483646 h 204"/>
                  <a:gd name="T4" fmla="*/ 2147483646 w 19"/>
                  <a:gd name="T5" fmla="*/ 0 h 204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204"/>
                  <a:gd name="T11" fmla="*/ 19 w 19"/>
                  <a:gd name="T12" fmla="*/ 204 h 20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204">
                    <a:moveTo>
                      <a:pt x="0" y="204"/>
                    </a:moveTo>
                    <a:cubicBezTo>
                      <a:pt x="3" y="188"/>
                      <a:pt x="19" y="140"/>
                      <a:pt x="19" y="106"/>
                    </a:cubicBezTo>
                    <a:cubicBezTo>
                      <a:pt x="19" y="72"/>
                      <a:pt x="5" y="22"/>
                      <a:pt x="1" y="0"/>
                    </a:cubicBezTo>
                  </a:path>
                </a:pathLst>
              </a:cu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093" name="Text Box 13"/>
              <p:cNvSpPr txBox="1">
                <a:spLocks noChangeArrowheads="1"/>
              </p:cNvSpPr>
              <p:nvPr/>
            </p:nvSpPr>
            <p:spPr bwMode="auto">
              <a:xfrm>
                <a:off x="3311525" y="4457683"/>
                <a:ext cx="433388" cy="336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pl-PL" altLang="en-US" sz="1600" b="1" i="1">
                    <a:solidFill>
                      <a:srgbClr val="000000"/>
                    </a:solidFill>
                    <a:latin typeface="Symbol" panose="05050102010706020507" pitchFamily="18" charset="2"/>
                  </a:rPr>
                  <a:t>s</a:t>
                </a:r>
                <a:endParaRPr lang="en-US" altLang="en-US" sz="1600" b="1" i="1">
                  <a:solidFill>
                    <a:srgbClr val="000000"/>
                  </a:solidFill>
                  <a:latin typeface="Symbol" panose="05050102010706020507" pitchFamily="18" charset="2"/>
                </a:endParaRPr>
              </a:p>
            </p:txBody>
          </p:sp>
        </p:grpSp>
        <p:grpSp>
          <p:nvGrpSpPr>
            <p:cNvPr id="259088" name="Group 34"/>
            <p:cNvGrpSpPr>
              <a:grpSpLocks/>
            </p:cNvGrpSpPr>
            <p:nvPr/>
          </p:nvGrpSpPr>
          <p:grpSpPr bwMode="auto">
            <a:xfrm>
              <a:off x="3262300" y="4830429"/>
              <a:ext cx="433388" cy="358775"/>
              <a:chOff x="3311525" y="4457683"/>
              <a:chExt cx="433388" cy="358775"/>
            </a:xfrm>
          </p:grpSpPr>
          <p:sp>
            <p:nvSpPr>
              <p:cNvPr id="259090" name="Freeform 12"/>
              <p:cNvSpPr>
                <a:spLocks/>
              </p:cNvSpPr>
              <p:nvPr/>
            </p:nvSpPr>
            <p:spPr bwMode="auto">
              <a:xfrm flipH="1">
                <a:off x="3635375" y="4492608"/>
                <a:ext cx="77788" cy="323850"/>
              </a:xfrm>
              <a:custGeom>
                <a:avLst/>
                <a:gdLst>
                  <a:gd name="T0" fmla="*/ 0 w 19"/>
                  <a:gd name="T1" fmla="*/ 2147483646 h 204"/>
                  <a:gd name="T2" fmla="*/ 2147483646 w 19"/>
                  <a:gd name="T3" fmla="*/ 2147483646 h 204"/>
                  <a:gd name="T4" fmla="*/ 2147483646 w 19"/>
                  <a:gd name="T5" fmla="*/ 0 h 204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204"/>
                  <a:gd name="T11" fmla="*/ 19 w 19"/>
                  <a:gd name="T12" fmla="*/ 204 h 20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204">
                    <a:moveTo>
                      <a:pt x="0" y="204"/>
                    </a:moveTo>
                    <a:cubicBezTo>
                      <a:pt x="3" y="188"/>
                      <a:pt x="19" y="140"/>
                      <a:pt x="19" y="106"/>
                    </a:cubicBezTo>
                    <a:cubicBezTo>
                      <a:pt x="19" y="72"/>
                      <a:pt x="5" y="22"/>
                      <a:pt x="1" y="0"/>
                    </a:cubicBezTo>
                  </a:path>
                </a:pathLst>
              </a:cu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091" name="Text Box 13"/>
              <p:cNvSpPr txBox="1">
                <a:spLocks noChangeArrowheads="1"/>
              </p:cNvSpPr>
              <p:nvPr/>
            </p:nvSpPr>
            <p:spPr bwMode="auto">
              <a:xfrm>
                <a:off x="3311525" y="4457683"/>
                <a:ext cx="433388" cy="336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pl-PL" altLang="en-US" sz="1600" b="1" i="1">
                    <a:solidFill>
                      <a:srgbClr val="000000"/>
                    </a:solidFill>
                    <a:latin typeface="Symbol" panose="05050102010706020507" pitchFamily="18" charset="2"/>
                  </a:rPr>
                  <a:t>s</a:t>
                </a:r>
                <a:endParaRPr lang="en-US" altLang="en-US" sz="1600" b="1" i="1">
                  <a:solidFill>
                    <a:srgbClr val="000000"/>
                  </a:solidFill>
                  <a:latin typeface="Symbol" panose="05050102010706020507" pitchFamily="18" charset="2"/>
                </a:endParaRPr>
              </a:p>
            </p:txBody>
          </p:sp>
        </p:grpSp>
        <p:sp>
          <p:nvSpPr>
            <p:cNvPr id="259089" name="Line 6"/>
            <p:cNvSpPr>
              <a:spLocks noChangeShapeType="1"/>
            </p:cNvSpPr>
            <p:nvPr/>
          </p:nvSpPr>
          <p:spPr bwMode="auto">
            <a:xfrm flipH="1">
              <a:off x="2162142" y="3209922"/>
              <a:ext cx="1095390" cy="1587"/>
            </a:xfrm>
            <a:prstGeom prst="line">
              <a:avLst/>
            </a:prstGeom>
            <a:noFill/>
            <a:ln w="12700" cap="sq">
              <a:solidFill>
                <a:srgbClr val="000000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Find local </a:t>
            </a:r>
            <a:r>
              <a:rPr lang="en-US" dirty="0"/>
              <a:t>maxima in </a:t>
            </a:r>
            <a:r>
              <a:rPr lang="en-US" dirty="0" smtClean="0"/>
              <a:t>position-scale space </a:t>
            </a:r>
            <a:r>
              <a:rPr lang="en-US" dirty="0"/>
              <a:t>of Difference-of-Gaussian</a:t>
            </a:r>
            <a:endParaRPr lang="de-CH" dirty="0"/>
          </a:p>
        </p:txBody>
      </p:sp>
      <p:sp>
        <p:nvSpPr>
          <p:cNvPr id="1639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K. Grauman, B. Leibe</a:t>
            </a:r>
          </a:p>
        </p:txBody>
      </p:sp>
      <p:pic>
        <p:nvPicPr>
          <p:cNvPr id="26112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2930525"/>
            <a:ext cx="1681163" cy="144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1125" name="Group 6"/>
          <p:cNvGrpSpPr>
            <a:grpSpLocks/>
          </p:cNvGrpSpPr>
          <p:nvPr/>
        </p:nvGrpSpPr>
        <p:grpSpPr bwMode="auto">
          <a:xfrm>
            <a:off x="2484438" y="1163638"/>
            <a:ext cx="3584575" cy="4924425"/>
            <a:chOff x="2211388" y="1700213"/>
            <a:chExt cx="3584575" cy="4924425"/>
          </a:xfrm>
        </p:grpSpPr>
        <p:pic>
          <p:nvPicPr>
            <p:cNvPr id="261133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0413" y="5665788"/>
              <a:ext cx="1225550" cy="958850"/>
            </a:xfrm>
            <a:prstGeom prst="rect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1134" name="Picture 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0413" y="4664075"/>
              <a:ext cx="1225550" cy="960438"/>
            </a:xfrm>
            <a:prstGeom prst="rect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1135" name="Picture 8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0413" y="3681413"/>
              <a:ext cx="1225550" cy="958850"/>
            </a:xfrm>
            <a:prstGeom prst="rect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1136" name="Picture 9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0413" y="2684463"/>
              <a:ext cx="1225550" cy="960437"/>
            </a:xfrm>
            <a:prstGeom prst="rect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1137" name="Picture 10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0413" y="1700213"/>
              <a:ext cx="1225550" cy="960437"/>
            </a:xfrm>
            <a:prstGeom prst="rect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aphicFrame>
          <p:nvGraphicFramePr>
            <p:cNvPr id="261138" name="Object 2"/>
            <p:cNvGraphicFramePr>
              <a:graphicFrameLocks noChangeAspect="1"/>
            </p:cNvGraphicFramePr>
            <p:nvPr/>
          </p:nvGraphicFramePr>
          <p:xfrm>
            <a:off x="2211388" y="3933825"/>
            <a:ext cx="1712912" cy="4175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1150" name="Equation" r:id="rId10" imgW="990170" imgH="241195" progId="Equation.3">
                    <p:embed/>
                  </p:oleObj>
                </mc:Choice>
                <mc:Fallback>
                  <p:oleObj name="Equation" r:id="rId10" imgW="990170" imgH="241195" progId="Equation.3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11388" y="3933825"/>
                          <a:ext cx="1712912" cy="4175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1139" name="Text Box 12"/>
            <p:cNvSpPr txBox="1">
              <a:spLocks noChangeArrowheads="1"/>
            </p:cNvSpPr>
            <p:nvPr/>
          </p:nvSpPr>
          <p:spPr bwMode="auto">
            <a:xfrm>
              <a:off x="3959225" y="5972175"/>
              <a:ext cx="43338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pl-PL" altLang="en-US" sz="1800" b="1" i="1">
                  <a:solidFill>
                    <a:srgbClr val="000000"/>
                  </a:solidFill>
                  <a:latin typeface="Symbol" panose="05050102010706020507" pitchFamily="18" charset="2"/>
                </a:rPr>
                <a:t>s</a:t>
              </a:r>
              <a:endParaRPr lang="en-US" altLang="en-US" sz="1800" b="1" i="1">
                <a:solidFill>
                  <a:srgbClr val="000000"/>
                </a:solidFill>
                <a:latin typeface="Symbol" panose="05050102010706020507" pitchFamily="18" charset="2"/>
              </a:endParaRPr>
            </a:p>
          </p:txBody>
        </p:sp>
        <p:sp>
          <p:nvSpPr>
            <p:cNvPr id="261140" name="Text Box 13"/>
            <p:cNvSpPr txBox="1">
              <a:spLocks noChangeArrowheads="1"/>
            </p:cNvSpPr>
            <p:nvPr/>
          </p:nvSpPr>
          <p:spPr bwMode="auto">
            <a:xfrm>
              <a:off x="3959225" y="4964113"/>
              <a:ext cx="43338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pl-PL" altLang="en-US" sz="1800" b="1" i="1">
                  <a:solidFill>
                    <a:srgbClr val="000000"/>
                  </a:solidFill>
                  <a:latin typeface="Symbol" panose="05050102010706020507" pitchFamily="18" charset="2"/>
                </a:rPr>
                <a:t>s</a:t>
              </a:r>
              <a:r>
                <a:rPr lang="pl-PL" altLang="en-US" sz="1800" b="1" i="1" baseline="30000">
                  <a:solidFill>
                    <a:srgbClr val="000000"/>
                  </a:solidFill>
                  <a:latin typeface="Symbol" panose="05050102010706020507" pitchFamily="18" charset="2"/>
                </a:rPr>
                <a:t>2</a:t>
              </a:r>
              <a:endParaRPr lang="en-US" altLang="en-US" sz="1800" b="1" i="1" baseline="30000">
                <a:solidFill>
                  <a:srgbClr val="000000"/>
                </a:solidFill>
                <a:latin typeface="Symbol" panose="05050102010706020507" pitchFamily="18" charset="2"/>
              </a:endParaRPr>
            </a:p>
          </p:txBody>
        </p:sp>
        <p:sp>
          <p:nvSpPr>
            <p:cNvPr id="261141" name="Text Box 14"/>
            <p:cNvSpPr txBox="1">
              <a:spLocks noChangeArrowheads="1"/>
            </p:cNvSpPr>
            <p:nvPr/>
          </p:nvSpPr>
          <p:spPr bwMode="auto">
            <a:xfrm>
              <a:off x="3995738" y="4005263"/>
              <a:ext cx="43338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pl-PL" altLang="en-US" sz="1800" b="1" i="1">
                  <a:solidFill>
                    <a:srgbClr val="000000"/>
                  </a:solidFill>
                  <a:latin typeface="Symbol" panose="05050102010706020507" pitchFamily="18" charset="2"/>
                </a:rPr>
                <a:t>s</a:t>
              </a:r>
              <a:r>
                <a:rPr lang="pl-PL" altLang="en-US" sz="1800" b="1" i="1" baseline="30000">
                  <a:solidFill>
                    <a:srgbClr val="000000"/>
                  </a:solidFill>
                  <a:latin typeface="Symbol" panose="05050102010706020507" pitchFamily="18" charset="2"/>
                </a:rPr>
                <a:t>3</a:t>
              </a:r>
              <a:endParaRPr lang="en-US" altLang="en-US" sz="1800" b="1" i="1" baseline="30000">
                <a:solidFill>
                  <a:srgbClr val="000000"/>
                </a:solidFill>
                <a:latin typeface="Symbol" panose="05050102010706020507" pitchFamily="18" charset="2"/>
              </a:endParaRPr>
            </a:p>
          </p:txBody>
        </p:sp>
        <p:sp>
          <p:nvSpPr>
            <p:cNvPr id="261142" name="Text Box 15"/>
            <p:cNvSpPr txBox="1">
              <a:spLocks noChangeArrowheads="1"/>
            </p:cNvSpPr>
            <p:nvPr/>
          </p:nvSpPr>
          <p:spPr bwMode="auto">
            <a:xfrm>
              <a:off x="4030663" y="2997200"/>
              <a:ext cx="43338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pl-PL" altLang="en-US" sz="1800" b="1" i="1">
                  <a:solidFill>
                    <a:srgbClr val="000000"/>
                  </a:solidFill>
                  <a:latin typeface="Symbol" panose="05050102010706020507" pitchFamily="18" charset="2"/>
                </a:rPr>
                <a:t>s</a:t>
              </a:r>
              <a:r>
                <a:rPr lang="pl-PL" altLang="en-US" sz="1800" b="1" i="1" baseline="30000">
                  <a:solidFill>
                    <a:srgbClr val="000000"/>
                  </a:solidFill>
                  <a:latin typeface="Symbol" panose="05050102010706020507" pitchFamily="18" charset="2"/>
                </a:rPr>
                <a:t>4</a:t>
              </a:r>
              <a:endParaRPr lang="en-US" altLang="en-US" sz="1800" b="1" i="1" baseline="30000">
                <a:solidFill>
                  <a:srgbClr val="000000"/>
                </a:solidFill>
                <a:latin typeface="Symbol" panose="05050102010706020507" pitchFamily="18" charset="2"/>
              </a:endParaRPr>
            </a:p>
          </p:txBody>
        </p:sp>
        <p:sp>
          <p:nvSpPr>
            <p:cNvPr id="261143" name="Text Box 16"/>
            <p:cNvSpPr txBox="1">
              <a:spLocks noChangeArrowheads="1"/>
            </p:cNvSpPr>
            <p:nvPr/>
          </p:nvSpPr>
          <p:spPr bwMode="auto">
            <a:xfrm>
              <a:off x="4067175" y="2024063"/>
              <a:ext cx="54133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pl-PL" altLang="en-US" sz="1800" b="1" i="1">
                  <a:solidFill>
                    <a:srgbClr val="000000"/>
                  </a:solidFill>
                  <a:latin typeface="Symbol" panose="05050102010706020507" pitchFamily="18" charset="2"/>
                </a:rPr>
                <a:t>s</a:t>
              </a:r>
              <a:r>
                <a:rPr lang="pl-PL" altLang="en-US" sz="1800" b="1" i="1" baseline="30000">
                  <a:solidFill>
                    <a:srgbClr val="000000"/>
                  </a:solidFill>
                  <a:latin typeface="Symbol" panose="05050102010706020507" pitchFamily="18" charset="2"/>
                </a:rPr>
                <a:t>5</a:t>
              </a:r>
              <a:endParaRPr lang="en-US" altLang="en-US" sz="1800" b="1" i="1" baseline="30000">
                <a:solidFill>
                  <a:srgbClr val="000000"/>
                </a:solidFill>
                <a:latin typeface="Symbol" panose="05050102010706020507" pitchFamily="18" charset="2"/>
              </a:endParaRPr>
            </a:p>
          </p:txBody>
        </p:sp>
        <p:sp>
          <p:nvSpPr>
            <p:cNvPr id="261144" name="Line 17"/>
            <p:cNvSpPr>
              <a:spLocks noChangeShapeType="1"/>
            </p:cNvSpPr>
            <p:nvPr/>
          </p:nvSpPr>
          <p:spPr bwMode="auto">
            <a:xfrm>
              <a:off x="3203575" y="4508500"/>
              <a:ext cx="755650" cy="1476375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145" name="Line 18"/>
            <p:cNvSpPr>
              <a:spLocks noChangeShapeType="1"/>
            </p:cNvSpPr>
            <p:nvPr/>
          </p:nvSpPr>
          <p:spPr bwMode="auto">
            <a:xfrm>
              <a:off x="3384550" y="4437063"/>
              <a:ext cx="611188" cy="612775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146" name="Line 19"/>
            <p:cNvSpPr>
              <a:spLocks noChangeShapeType="1"/>
            </p:cNvSpPr>
            <p:nvPr/>
          </p:nvSpPr>
          <p:spPr bwMode="auto">
            <a:xfrm>
              <a:off x="3779838" y="4149725"/>
              <a:ext cx="252412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147" name="Line 20"/>
            <p:cNvSpPr>
              <a:spLocks noChangeShapeType="1"/>
            </p:cNvSpPr>
            <p:nvPr/>
          </p:nvSpPr>
          <p:spPr bwMode="auto">
            <a:xfrm flipV="1">
              <a:off x="3384550" y="3249613"/>
              <a:ext cx="647700" cy="611187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148" name="Line 21"/>
            <p:cNvSpPr>
              <a:spLocks noChangeShapeType="1"/>
            </p:cNvSpPr>
            <p:nvPr/>
          </p:nvSpPr>
          <p:spPr bwMode="auto">
            <a:xfrm flipV="1">
              <a:off x="3203575" y="2276475"/>
              <a:ext cx="900113" cy="151130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1126" name="Group 23"/>
          <p:cNvGrpSpPr>
            <a:grpSpLocks/>
          </p:cNvGrpSpPr>
          <p:nvPr/>
        </p:nvGrpSpPr>
        <p:grpSpPr bwMode="auto">
          <a:xfrm>
            <a:off x="6140450" y="1560513"/>
            <a:ext cx="3013075" cy="2670175"/>
            <a:chOff x="5867400" y="2168526"/>
            <a:chExt cx="3013134" cy="2670173"/>
          </a:xfrm>
        </p:grpSpPr>
        <p:pic>
          <p:nvPicPr>
            <p:cNvPr id="261129" name="Picture 4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6284" y="2665412"/>
              <a:ext cx="2254250" cy="2173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1130" name="Line 22"/>
            <p:cNvSpPr>
              <a:spLocks noChangeShapeType="1"/>
            </p:cNvSpPr>
            <p:nvPr/>
          </p:nvSpPr>
          <p:spPr bwMode="auto">
            <a:xfrm>
              <a:off x="5867400" y="4113213"/>
              <a:ext cx="1174750" cy="293132"/>
            </a:xfrm>
            <a:prstGeom prst="line">
              <a:avLst/>
            </a:prstGeom>
            <a:noFill/>
            <a:ln w="12700" cap="sq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131" name="Line 23"/>
            <p:cNvSpPr>
              <a:spLocks noChangeShapeType="1"/>
            </p:cNvSpPr>
            <p:nvPr/>
          </p:nvSpPr>
          <p:spPr bwMode="auto">
            <a:xfrm>
              <a:off x="5867400" y="3175795"/>
              <a:ext cx="1174750" cy="411162"/>
            </a:xfrm>
            <a:prstGeom prst="line">
              <a:avLst/>
            </a:prstGeom>
            <a:noFill/>
            <a:ln w="12700" cap="sq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132" name="Line 24"/>
            <p:cNvSpPr>
              <a:spLocks noChangeShapeType="1"/>
            </p:cNvSpPr>
            <p:nvPr/>
          </p:nvSpPr>
          <p:spPr bwMode="auto">
            <a:xfrm>
              <a:off x="5867400" y="2168526"/>
              <a:ext cx="1174750" cy="547687"/>
            </a:xfrm>
            <a:prstGeom prst="line">
              <a:avLst/>
            </a:prstGeom>
            <a:noFill/>
            <a:ln w="12700" cap="sq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1127" name="Text Box 26"/>
          <p:cNvSpPr txBox="1">
            <a:spLocks noChangeArrowheads="1"/>
          </p:cNvSpPr>
          <p:nvPr/>
        </p:nvSpPr>
        <p:spPr bwMode="auto">
          <a:xfrm>
            <a:off x="7072313" y="5010150"/>
            <a:ext cx="15001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l-PL" altLang="en-US" sz="1800" b="1">
                <a:solidFill>
                  <a:srgbClr val="000000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</a:t>
            </a:r>
            <a:r>
              <a:rPr lang="en-US" altLang="en-US" sz="1800" b="1">
                <a:solidFill>
                  <a:srgbClr val="000000"/>
                </a:solidFill>
                <a:latin typeface="Calibri" panose="020F0502020204030204" pitchFamily="34" charset="0"/>
                <a:sym typeface="Symbol" panose="05050102010706020507" pitchFamily="18" charset="2"/>
              </a:rPr>
              <a:t> L</a:t>
            </a:r>
            <a:r>
              <a:rPr lang="pl-PL" altLang="en-US" sz="1800" b="1">
                <a:solidFill>
                  <a:srgbClr val="000000"/>
                </a:solidFill>
                <a:latin typeface="Calibri" panose="020F0502020204030204" pitchFamily="34" charset="0"/>
              </a:rPr>
              <a:t>ist of</a:t>
            </a:r>
            <a:r>
              <a:rPr lang="en-US" altLang="en-US" sz="1800" b="1">
                <a:solidFill>
                  <a:srgbClr val="000000"/>
                </a:solidFill>
                <a:latin typeface="Calibri" panose="020F0502020204030204" pitchFamily="34" charset="0"/>
              </a:rPr>
              <a:t>       </a:t>
            </a:r>
            <a:br>
              <a:rPr lang="en-US" altLang="en-US" sz="1800" b="1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US" altLang="en-US" sz="1800" b="1" i="1">
                <a:solidFill>
                  <a:srgbClr val="000000"/>
                </a:solidFill>
                <a:latin typeface="Calibri" panose="020F0502020204030204" pitchFamily="34" charset="0"/>
              </a:rPr>
              <a:t>    </a:t>
            </a:r>
            <a:r>
              <a:rPr lang="pl-PL" altLang="en-US" sz="1800" b="1" i="1">
                <a:solidFill>
                  <a:srgbClr val="000000"/>
                </a:solidFill>
                <a:latin typeface="Calibri" panose="020F0502020204030204" pitchFamily="34" charset="0"/>
              </a:rPr>
              <a:t>(x, y, s)</a:t>
            </a:r>
            <a:endParaRPr lang="en-US" altLang="en-US" sz="1800" b="1" i="1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261128" name="Picture 27" descr="c-enhedg-laplap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38" y="4476750"/>
            <a:ext cx="172720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Results: Difference-of-Gaussian</a:t>
            </a:r>
            <a:endParaRPr lang="de-CH" altLang="en-US" smtClean="0"/>
          </a:p>
        </p:txBody>
      </p:sp>
      <p:sp>
        <p:nvSpPr>
          <p:cNvPr id="263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altLang="en-US" smtClean="0"/>
          </a:p>
        </p:txBody>
      </p:sp>
      <p:sp>
        <p:nvSpPr>
          <p:cNvPr id="3584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K. Grauman, B. Leibe</a:t>
            </a:r>
          </a:p>
        </p:txBody>
      </p:sp>
      <p:pic>
        <p:nvPicPr>
          <p:cNvPr id="26317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175" y="1238250"/>
            <a:ext cx="5316538" cy="449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Applications  </a:t>
            </a:r>
            <a:endParaRPr lang="ru-RU" altLang="en-US" smtClean="0"/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8001000" cy="5257800"/>
          </a:xfrm>
        </p:spPr>
        <p:txBody>
          <a:bodyPr/>
          <a:lstStyle/>
          <a:p>
            <a:r>
              <a:rPr lang="en-US" altLang="en-US" smtClean="0"/>
              <a:t>Feature points are used for:</a:t>
            </a:r>
          </a:p>
          <a:p>
            <a:pPr lvl="1"/>
            <a:r>
              <a:rPr lang="en-US" altLang="en-US" sz="2400" smtClean="0"/>
              <a:t>Image alignment </a:t>
            </a:r>
          </a:p>
          <a:p>
            <a:pPr lvl="1"/>
            <a:r>
              <a:rPr lang="en-US" altLang="en-US" sz="2400" smtClean="0"/>
              <a:t>3D reconstruction</a:t>
            </a:r>
          </a:p>
          <a:p>
            <a:pPr lvl="1"/>
            <a:r>
              <a:rPr lang="en-US" altLang="en-US" sz="2400" smtClean="0"/>
              <a:t>Motion tracking</a:t>
            </a:r>
          </a:p>
          <a:p>
            <a:pPr lvl="1"/>
            <a:r>
              <a:rPr lang="en-US" altLang="en-US" sz="2400" smtClean="0"/>
              <a:t>Robot navigation</a:t>
            </a:r>
          </a:p>
          <a:p>
            <a:pPr lvl="1"/>
            <a:r>
              <a:rPr lang="en-US" altLang="en-US" sz="2400" smtClean="0"/>
              <a:t>Indexing and database retrieval</a:t>
            </a:r>
          </a:p>
          <a:p>
            <a:pPr lvl="1"/>
            <a:r>
              <a:rPr lang="en-US" altLang="en-US" sz="2400" smtClean="0"/>
              <a:t>Object recognition</a:t>
            </a:r>
          </a:p>
        </p:txBody>
      </p:sp>
      <p:pic>
        <p:nvPicPr>
          <p:cNvPr id="14541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425" y="1143000"/>
            <a:ext cx="2339975" cy="239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5413" name="Picture 4" descr="Inliers_im1_a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913" y="4267200"/>
            <a:ext cx="3646487" cy="236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5414" name="Picture 5" descr="Inliers_im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267200"/>
            <a:ext cx="3287713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T. Tuytelaars, B. Leibe</a:t>
            </a: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754313" y="4054475"/>
            <a:ext cx="2306637" cy="2327275"/>
            <a:chOff x="1735" y="2568"/>
            <a:chExt cx="1453" cy="1466"/>
          </a:xfrm>
        </p:grpSpPr>
        <p:sp>
          <p:nvSpPr>
            <p:cNvPr id="265287" name="Freeform 3"/>
            <p:cNvSpPr>
              <a:spLocks/>
            </p:cNvSpPr>
            <p:nvPr/>
          </p:nvSpPr>
          <p:spPr bwMode="auto">
            <a:xfrm>
              <a:off x="1742" y="2575"/>
              <a:ext cx="1438" cy="1451"/>
            </a:xfrm>
            <a:custGeom>
              <a:avLst/>
              <a:gdLst>
                <a:gd name="T0" fmla="*/ 0 w 8629"/>
                <a:gd name="T1" fmla="*/ 0 h 9641"/>
                <a:gd name="T2" fmla="*/ 0 w 8629"/>
                <a:gd name="T3" fmla="*/ 0 h 9641"/>
                <a:gd name="T4" fmla="*/ 0 w 8629"/>
                <a:gd name="T5" fmla="*/ 0 h 9641"/>
                <a:gd name="T6" fmla="*/ 0 w 8629"/>
                <a:gd name="T7" fmla="*/ 0 h 9641"/>
                <a:gd name="T8" fmla="*/ 0 w 8629"/>
                <a:gd name="T9" fmla="*/ 0 h 9641"/>
                <a:gd name="T10" fmla="*/ 0 w 8629"/>
                <a:gd name="T11" fmla="*/ 0 h 9641"/>
                <a:gd name="T12" fmla="*/ 0 w 8629"/>
                <a:gd name="T13" fmla="*/ 0 h 9641"/>
                <a:gd name="T14" fmla="*/ 0 w 8629"/>
                <a:gd name="T15" fmla="*/ 0 h 9641"/>
                <a:gd name="T16" fmla="*/ 0 w 8629"/>
                <a:gd name="T17" fmla="*/ 0 h 9641"/>
                <a:gd name="T18" fmla="*/ 0 w 8629"/>
                <a:gd name="T19" fmla="*/ 0 h 9641"/>
                <a:gd name="T20" fmla="*/ 0 w 8629"/>
                <a:gd name="T21" fmla="*/ 0 h 9641"/>
                <a:gd name="T22" fmla="*/ 0 w 8629"/>
                <a:gd name="T23" fmla="*/ 0 h 9641"/>
                <a:gd name="T24" fmla="*/ 0 w 8629"/>
                <a:gd name="T25" fmla="*/ 0 h 9641"/>
                <a:gd name="T26" fmla="*/ 0 w 8629"/>
                <a:gd name="T27" fmla="*/ 0 h 9641"/>
                <a:gd name="T28" fmla="*/ 0 w 8629"/>
                <a:gd name="T29" fmla="*/ 0 h 9641"/>
                <a:gd name="T30" fmla="*/ 0 w 8629"/>
                <a:gd name="T31" fmla="*/ 0 h 9641"/>
                <a:gd name="T32" fmla="*/ 0 w 8629"/>
                <a:gd name="T33" fmla="*/ 0 h 9641"/>
                <a:gd name="T34" fmla="*/ 0 w 8629"/>
                <a:gd name="T35" fmla="*/ 0 h 9641"/>
                <a:gd name="T36" fmla="*/ 0 w 8629"/>
                <a:gd name="T37" fmla="*/ 0 h 9641"/>
                <a:gd name="T38" fmla="*/ 0 w 8629"/>
                <a:gd name="T39" fmla="*/ 0 h 9641"/>
                <a:gd name="T40" fmla="*/ 0 w 8629"/>
                <a:gd name="T41" fmla="*/ 0 h 9641"/>
                <a:gd name="T42" fmla="*/ 0 w 8629"/>
                <a:gd name="T43" fmla="*/ 0 h 9641"/>
                <a:gd name="T44" fmla="*/ 0 w 8629"/>
                <a:gd name="T45" fmla="*/ 0 h 9641"/>
                <a:gd name="T46" fmla="*/ 0 w 8629"/>
                <a:gd name="T47" fmla="*/ 0 h 9641"/>
                <a:gd name="T48" fmla="*/ 0 w 8629"/>
                <a:gd name="T49" fmla="*/ 0 h 9641"/>
                <a:gd name="T50" fmla="*/ 0 w 8629"/>
                <a:gd name="T51" fmla="*/ 0 h 9641"/>
                <a:gd name="T52" fmla="*/ 0 w 8629"/>
                <a:gd name="T53" fmla="*/ 0 h 9641"/>
                <a:gd name="T54" fmla="*/ 0 w 8629"/>
                <a:gd name="T55" fmla="*/ 0 h 9641"/>
                <a:gd name="T56" fmla="*/ 0 w 8629"/>
                <a:gd name="T57" fmla="*/ 0 h 9641"/>
                <a:gd name="T58" fmla="*/ 0 w 8629"/>
                <a:gd name="T59" fmla="*/ 0 h 9641"/>
                <a:gd name="T60" fmla="*/ 0 w 8629"/>
                <a:gd name="T61" fmla="*/ 0 h 9641"/>
                <a:gd name="T62" fmla="*/ 0 w 8629"/>
                <a:gd name="T63" fmla="*/ 0 h 9641"/>
                <a:gd name="T64" fmla="*/ 0 w 8629"/>
                <a:gd name="T65" fmla="*/ 0 h 9641"/>
                <a:gd name="T66" fmla="*/ 0 w 8629"/>
                <a:gd name="T67" fmla="*/ 0 h 9641"/>
                <a:gd name="T68" fmla="*/ 0 w 8629"/>
                <a:gd name="T69" fmla="*/ 0 h 9641"/>
                <a:gd name="T70" fmla="*/ 0 w 8629"/>
                <a:gd name="T71" fmla="*/ 0 h 9641"/>
                <a:gd name="T72" fmla="*/ 0 w 8629"/>
                <a:gd name="T73" fmla="*/ 0 h 9641"/>
                <a:gd name="T74" fmla="*/ 0 w 8629"/>
                <a:gd name="T75" fmla="*/ 0 h 9641"/>
                <a:gd name="T76" fmla="*/ 0 w 8629"/>
                <a:gd name="T77" fmla="*/ 0 h 9641"/>
                <a:gd name="T78" fmla="*/ 0 w 8629"/>
                <a:gd name="T79" fmla="*/ 0 h 9641"/>
                <a:gd name="T80" fmla="*/ 0 w 8629"/>
                <a:gd name="T81" fmla="*/ 0 h 9641"/>
                <a:gd name="T82" fmla="*/ 0 w 8629"/>
                <a:gd name="T83" fmla="*/ 0 h 9641"/>
                <a:gd name="T84" fmla="*/ 0 w 8629"/>
                <a:gd name="T85" fmla="*/ 0 h 964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8629"/>
                <a:gd name="T130" fmla="*/ 0 h 9641"/>
                <a:gd name="T131" fmla="*/ 8629 w 8629"/>
                <a:gd name="T132" fmla="*/ 9641 h 964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8629" h="9641">
                  <a:moveTo>
                    <a:pt x="4314" y="0"/>
                  </a:moveTo>
                  <a:lnTo>
                    <a:pt x="4536" y="7"/>
                  </a:lnTo>
                  <a:lnTo>
                    <a:pt x="4754" y="25"/>
                  </a:lnTo>
                  <a:lnTo>
                    <a:pt x="4970" y="55"/>
                  </a:lnTo>
                  <a:lnTo>
                    <a:pt x="5182" y="98"/>
                  </a:lnTo>
                  <a:lnTo>
                    <a:pt x="5390" y="153"/>
                  </a:lnTo>
                  <a:lnTo>
                    <a:pt x="5594" y="217"/>
                  </a:lnTo>
                  <a:lnTo>
                    <a:pt x="5795" y="293"/>
                  </a:lnTo>
                  <a:lnTo>
                    <a:pt x="5991" y="380"/>
                  </a:lnTo>
                  <a:lnTo>
                    <a:pt x="6181" y="477"/>
                  </a:lnTo>
                  <a:lnTo>
                    <a:pt x="6368" y="583"/>
                  </a:lnTo>
                  <a:lnTo>
                    <a:pt x="6549" y="700"/>
                  </a:lnTo>
                  <a:lnTo>
                    <a:pt x="6724" y="825"/>
                  </a:lnTo>
                  <a:lnTo>
                    <a:pt x="6893" y="960"/>
                  </a:lnTo>
                  <a:lnTo>
                    <a:pt x="7056" y="1104"/>
                  </a:lnTo>
                  <a:lnTo>
                    <a:pt x="7213" y="1255"/>
                  </a:lnTo>
                  <a:lnTo>
                    <a:pt x="7363" y="1415"/>
                  </a:lnTo>
                  <a:lnTo>
                    <a:pt x="7505" y="1582"/>
                  </a:lnTo>
                  <a:lnTo>
                    <a:pt x="7641" y="1757"/>
                  </a:lnTo>
                  <a:lnTo>
                    <a:pt x="7769" y="1939"/>
                  </a:lnTo>
                  <a:lnTo>
                    <a:pt x="7890" y="2128"/>
                  </a:lnTo>
                  <a:lnTo>
                    <a:pt x="8002" y="2324"/>
                  </a:lnTo>
                  <a:lnTo>
                    <a:pt x="8106" y="2526"/>
                  </a:lnTo>
                  <a:lnTo>
                    <a:pt x="8202" y="2733"/>
                  </a:lnTo>
                  <a:lnTo>
                    <a:pt x="8289" y="2947"/>
                  </a:lnTo>
                  <a:lnTo>
                    <a:pt x="8366" y="3167"/>
                  </a:lnTo>
                  <a:lnTo>
                    <a:pt x="8433" y="3389"/>
                  </a:lnTo>
                  <a:lnTo>
                    <a:pt x="8492" y="3618"/>
                  </a:lnTo>
                  <a:lnTo>
                    <a:pt x="8541" y="3851"/>
                  </a:lnTo>
                  <a:lnTo>
                    <a:pt x="8578" y="4088"/>
                  </a:lnTo>
                  <a:lnTo>
                    <a:pt x="8606" y="4329"/>
                  </a:lnTo>
                  <a:lnTo>
                    <a:pt x="8623" y="4573"/>
                  </a:lnTo>
                  <a:lnTo>
                    <a:pt x="8629" y="4820"/>
                  </a:lnTo>
                  <a:lnTo>
                    <a:pt x="8623" y="5068"/>
                  </a:lnTo>
                  <a:lnTo>
                    <a:pt x="8606" y="5312"/>
                  </a:lnTo>
                  <a:lnTo>
                    <a:pt x="8578" y="5553"/>
                  </a:lnTo>
                  <a:lnTo>
                    <a:pt x="8541" y="5790"/>
                  </a:lnTo>
                  <a:lnTo>
                    <a:pt x="8492" y="6023"/>
                  </a:lnTo>
                  <a:lnTo>
                    <a:pt x="8433" y="6252"/>
                  </a:lnTo>
                  <a:lnTo>
                    <a:pt x="8366" y="6475"/>
                  </a:lnTo>
                  <a:lnTo>
                    <a:pt x="8289" y="6694"/>
                  </a:lnTo>
                  <a:lnTo>
                    <a:pt x="8202" y="6908"/>
                  </a:lnTo>
                  <a:lnTo>
                    <a:pt x="8106" y="7115"/>
                  </a:lnTo>
                  <a:lnTo>
                    <a:pt x="8002" y="7317"/>
                  </a:lnTo>
                  <a:lnTo>
                    <a:pt x="7890" y="7513"/>
                  </a:lnTo>
                  <a:lnTo>
                    <a:pt x="7769" y="7702"/>
                  </a:lnTo>
                  <a:lnTo>
                    <a:pt x="7641" y="7884"/>
                  </a:lnTo>
                  <a:lnTo>
                    <a:pt x="7505" y="8059"/>
                  </a:lnTo>
                  <a:lnTo>
                    <a:pt x="7363" y="8226"/>
                  </a:lnTo>
                  <a:lnTo>
                    <a:pt x="7213" y="8386"/>
                  </a:lnTo>
                  <a:lnTo>
                    <a:pt x="7056" y="8537"/>
                  </a:lnTo>
                  <a:lnTo>
                    <a:pt x="6893" y="8681"/>
                  </a:lnTo>
                  <a:lnTo>
                    <a:pt x="6724" y="8816"/>
                  </a:lnTo>
                  <a:lnTo>
                    <a:pt x="6549" y="8941"/>
                  </a:lnTo>
                  <a:lnTo>
                    <a:pt x="6368" y="9058"/>
                  </a:lnTo>
                  <a:lnTo>
                    <a:pt x="6181" y="9164"/>
                  </a:lnTo>
                  <a:lnTo>
                    <a:pt x="5991" y="9261"/>
                  </a:lnTo>
                  <a:lnTo>
                    <a:pt x="5795" y="9348"/>
                  </a:lnTo>
                  <a:lnTo>
                    <a:pt x="5594" y="9424"/>
                  </a:lnTo>
                  <a:lnTo>
                    <a:pt x="5390" y="9488"/>
                  </a:lnTo>
                  <a:lnTo>
                    <a:pt x="5182" y="9543"/>
                  </a:lnTo>
                  <a:lnTo>
                    <a:pt x="4970" y="9586"/>
                  </a:lnTo>
                  <a:lnTo>
                    <a:pt x="4754" y="9616"/>
                  </a:lnTo>
                  <a:lnTo>
                    <a:pt x="4536" y="9634"/>
                  </a:lnTo>
                  <a:lnTo>
                    <a:pt x="4314" y="9641"/>
                  </a:lnTo>
                  <a:lnTo>
                    <a:pt x="4093" y="9634"/>
                  </a:lnTo>
                  <a:lnTo>
                    <a:pt x="3875" y="9616"/>
                  </a:lnTo>
                  <a:lnTo>
                    <a:pt x="3659" y="9586"/>
                  </a:lnTo>
                  <a:lnTo>
                    <a:pt x="3447" y="9543"/>
                  </a:lnTo>
                  <a:lnTo>
                    <a:pt x="3238" y="9488"/>
                  </a:lnTo>
                  <a:lnTo>
                    <a:pt x="3034" y="9424"/>
                  </a:lnTo>
                  <a:lnTo>
                    <a:pt x="2833" y="9348"/>
                  </a:lnTo>
                  <a:lnTo>
                    <a:pt x="2638" y="9261"/>
                  </a:lnTo>
                  <a:lnTo>
                    <a:pt x="2447" y="9164"/>
                  </a:lnTo>
                  <a:lnTo>
                    <a:pt x="2260" y="9058"/>
                  </a:lnTo>
                  <a:lnTo>
                    <a:pt x="2080" y="8941"/>
                  </a:lnTo>
                  <a:lnTo>
                    <a:pt x="1905" y="8816"/>
                  </a:lnTo>
                  <a:lnTo>
                    <a:pt x="1736" y="8681"/>
                  </a:lnTo>
                  <a:lnTo>
                    <a:pt x="1573" y="8537"/>
                  </a:lnTo>
                  <a:lnTo>
                    <a:pt x="1416" y="8386"/>
                  </a:lnTo>
                  <a:lnTo>
                    <a:pt x="1266" y="8226"/>
                  </a:lnTo>
                  <a:lnTo>
                    <a:pt x="1124" y="8059"/>
                  </a:lnTo>
                  <a:lnTo>
                    <a:pt x="987" y="7884"/>
                  </a:lnTo>
                  <a:lnTo>
                    <a:pt x="860" y="7702"/>
                  </a:lnTo>
                  <a:lnTo>
                    <a:pt x="739" y="7513"/>
                  </a:lnTo>
                  <a:lnTo>
                    <a:pt x="627" y="7317"/>
                  </a:lnTo>
                  <a:lnTo>
                    <a:pt x="523" y="7115"/>
                  </a:lnTo>
                  <a:lnTo>
                    <a:pt x="426" y="6908"/>
                  </a:lnTo>
                  <a:lnTo>
                    <a:pt x="340" y="6694"/>
                  </a:lnTo>
                  <a:lnTo>
                    <a:pt x="262" y="6475"/>
                  </a:lnTo>
                  <a:lnTo>
                    <a:pt x="195" y="6252"/>
                  </a:lnTo>
                  <a:lnTo>
                    <a:pt x="137" y="6023"/>
                  </a:lnTo>
                  <a:lnTo>
                    <a:pt x="88" y="5790"/>
                  </a:lnTo>
                  <a:lnTo>
                    <a:pt x="50" y="5553"/>
                  </a:lnTo>
                  <a:lnTo>
                    <a:pt x="23" y="5312"/>
                  </a:lnTo>
                  <a:lnTo>
                    <a:pt x="6" y="5068"/>
                  </a:lnTo>
                  <a:lnTo>
                    <a:pt x="0" y="4820"/>
                  </a:lnTo>
                  <a:lnTo>
                    <a:pt x="6" y="4573"/>
                  </a:lnTo>
                  <a:lnTo>
                    <a:pt x="23" y="4329"/>
                  </a:lnTo>
                  <a:lnTo>
                    <a:pt x="50" y="4088"/>
                  </a:lnTo>
                  <a:lnTo>
                    <a:pt x="88" y="3851"/>
                  </a:lnTo>
                  <a:lnTo>
                    <a:pt x="137" y="3618"/>
                  </a:lnTo>
                  <a:lnTo>
                    <a:pt x="195" y="3389"/>
                  </a:lnTo>
                  <a:lnTo>
                    <a:pt x="262" y="3167"/>
                  </a:lnTo>
                  <a:lnTo>
                    <a:pt x="340" y="2947"/>
                  </a:lnTo>
                  <a:lnTo>
                    <a:pt x="426" y="2733"/>
                  </a:lnTo>
                  <a:lnTo>
                    <a:pt x="523" y="2526"/>
                  </a:lnTo>
                  <a:lnTo>
                    <a:pt x="627" y="2324"/>
                  </a:lnTo>
                  <a:lnTo>
                    <a:pt x="739" y="2128"/>
                  </a:lnTo>
                  <a:lnTo>
                    <a:pt x="860" y="1939"/>
                  </a:lnTo>
                  <a:lnTo>
                    <a:pt x="987" y="1757"/>
                  </a:lnTo>
                  <a:lnTo>
                    <a:pt x="1124" y="1582"/>
                  </a:lnTo>
                  <a:lnTo>
                    <a:pt x="1266" y="1415"/>
                  </a:lnTo>
                  <a:lnTo>
                    <a:pt x="1416" y="1255"/>
                  </a:lnTo>
                  <a:lnTo>
                    <a:pt x="1573" y="1104"/>
                  </a:lnTo>
                  <a:lnTo>
                    <a:pt x="1736" y="960"/>
                  </a:lnTo>
                  <a:lnTo>
                    <a:pt x="1905" y="825"/>
                  </a:lnTo>
                  <a:lnTo>
                    <a:pt x="2080" y="700"/>
                  </a:lnTo>
                  <a:lnTo>
                    <a:pt x="2260" y="583"/>
                  </a:lnTo>
                  <a:lnTo>
                    <a:pt x="2447" y="477"/>
                  </a:lnTo>
                  <a:lnTo>
                    <a:pt x="2638" y="380"/>
                  </a:lnTo>
                  <a:lnTo>
                    <a:pt x="2833" y="293"/>
                  </a:lnTo>
                  <a:lnTo>
                    <a:pt x="3034" y="217"/>
                  </a:lnTo>
                  <a:lnTo>
                    <a:pt x="3238" y="153"/>
                  </a:lnTo>
                  <a:lnTo>
                    <a:pt x="3447" y="98"/>
                  </a:lnTo>
                  <a:lnTo>
                    <a:pt x="3659" y="55"/>
                  </a:lnTo>
                  <a:lnTo>
                    <a:pt x="3875" y="25"/>
                  </a:lnTo>
                  <a:lnTo>
                    <a:pt x="4093" y="7"/>
                  </a:lnTo>
                  <a:lnTo>
                    <a:pt x="43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5288" name="Freeform 4"/>
            <p:cNvSpPr>
              <a:spLocks/>
            </p:cNvSpPr>
            <p:nvPr/>
          </p:nvSpPr>
          <p:spPr bwMode="auto">
            <a:xfrm>
              <a:off x="2461" y="2568"/>
              <a:ext cx="727" cy="733"/>
            </a:xfrm>
            <a:custGeom>
              <a:avLst/>
              <a:gdLst>
                <a:gd name="T0" fmla="*/ 0 w 4360"/>
                <a:gd name="T1" fmla="*/ 0 h 4871"/>
                <a:gd name="T2" fmla="*/ 0 w 4360"/>
                <a:gd name="T3" fmla="*/ 0 h 4871"/>
                <a:gd name="T4" fmla="*/ 0 w 4360"/>
                <a:gd name="T5" fmla="*/ 0 h 4871"/>
                <a:gd name="T6" fmla="*/ 0 w 4360"/>
                <a:gd name="T7" fmla="*/ 0 h 4871"/>
                <a:gd name="T8" fmla="*/ 0 w 4360"/>
                <a:gd name="T9" fmla="*/ 0 h 4871"/>
                <a:gd name="T10" fmla="*/ 0 w 4360"/>
                <a:gd name="T11" fmla="*/ 0 h 4871"/>
                <a:gd name="T12" fmla="*/ 0 w 4360"/>
                <a:gd name="T13" fmla="*/ 0 h 4871"/>
                <a:gd name="T14" fmla="*/ 0 w 4360"/>
                <a:gd name="T15" fmla="*/ 0 h 4871"/>
                <a:gd name="T16" fmla="*/ 0 w 4360"/>
                <a:gd name="T17" fmla="*/ 0 h 4871"/>
                <a:gd name="T18" fmla="*/ 0 w 4360"/>
                <a:gd name="T19" fmla="*/ 0 h 4871"/>
                <a:gd name="T20" fmla="*/ 0 w 4360"/>
                <a:gd name="T21" fmla="*/ 0 h 4871"/>
                <a:gd name="T22" fmla="*/ 0 w 4360"/>
                <a:gd name="T23" fmla="*/ 0 h 4871"/>
                <a:gd name="T24" fmla="*/ 0 w 4360"/>
                <a:gd name="T25" fmla="*/ 0 h 4871"/>
                <a:gd name="T26" fmla="*/ 0 w 4360"/>
                <a:gd name="T27" fmla="*/ 0 h 4871"/>
                <a:gd name="T28" fmla="*/ 0 w 4360"/>
                <a:gd name="T29" fmla="*/ 0 h 4871"/>
                <a:gd name="T30" fmla="*/ 0 w 4360"/>
                <a:gd name="T31" fmla="*/ 0 h 4871"/>
                <a:gd name="T32" fmla="*/ 0 w 4360"/>
                <a:gd name="T33" fmla="*/ 0 h 4871"/>
                <a:gd name="T34" fmla="*/ 0 w 4360"/>
                <a:gd name="T35" fmla="*/ 0 h 4871"/>
                <a:gd name="T36" fmla="*/ 0 w 4360"/>
                <a:gd name="T37" fmla="*/ 0 h 4871"/>
                <a:gd name="T38" fmla="*/ 0 w 4360"/>
                <a:gd name="T39" fmla="*/ 0 h 4871"/>
                <a:gd name="T40" fmla="*/ 0 w 4360"/>
                <a:gd name="T41" fmla="*/ 0 h 4871"/>
                <a:gd name="T42" fmla="*/ 0 w 4360"/>
                <a:gd name="T43" fmla="*/ 0 h 4871"/>
                <a:gd name="T44" fmla="*/ 0 w 4360"/>
                <a:gd name="T45" fmla="*/ 0 h 4871"/>
                <a:gd name="T46" fmla="*/ 0 w 4360"/>
                <a:gd name="T47" fmla="*/ 0 h 4871"/>
                <a:gd name="T48" fmla="*/ 0 w 4360"/>
                <a:gd name="T49" fmla="*/ 0 h 4871"/>
                <a:gd name="T50" fmla="*/ 0 w 4360"/>
                <a:gd name="T51" fmla="*/ 0 h 4871"/>
                <a:gd name="T52" fmla="*/ 0 w 4360"/>
                <a:gd name="T53" fmla="*/ 0 h 4871"/>
                <a:gd name="T54" fmla="*/ 0 w 4360"/>
                <a:gd name="T55" fmla="*/ 0 h 4871"/>
                <a:gd name="T56" fmla="*/ 0 w 4360"/>
                <a:gd name="T57" fmla="*/ 0 h 4871"/>
                <a:gd name="T58" fmla="*/ 0 w 4360"/>
                <a:gd name="T59" fmla="*/ 0 h 4871"/>
                <a:gd name="T60" fmla="*/ 0 w 4360"/>
                <a:gd name="T61" fmla="*/ 0 h 4871"/>
                <a:gd name="T62" fmla="*/ 0 w 4360"/>
                <a:gd name="T63" fmla="*/ 0 h 4871"/>
                <a:gd name="T64" fmla="*/ 0 w 4360"/>
                <a:gd name="T65" fmla="*/ 0 h 4871"/>
                <a:gd name="T66" fmla="*/ 0 w 4360"/>
                <a:gd name="T67" fmla="*/ 0 h 4871"/>
                <a:gd name="T68" fmla="*/ 0 w 4360"/>
                <a:gd name="T69" fmla="*/ 0 h 4871"/>
                <a:gd name="T70" fmla="*/ 0 w 4360"/>
                <a:gd name="T71" fmla="*/ 0 h 4871"/>
                <a:gd name="T72" fmla="*/ 0 w 4360"/>
                <a:gd name="T73" fmla="*/ 0 h 4871"/>
                <a:gd name="T74" fmla="*/ 0 w 4360"/>
                <a:gd name="T75" fmla="*/ 0 h 4871"/>
                <a:gd name="T76" fmla="*/ 0 w 4360"/>
                <a:gd name="T77" fmla="*/ 0 h 4871"/>
                <a:gd name="T78" fmla="*/ 0 w 4360"/>
                <a:gd name="T79" fmla="*/ 0 h 4871"/>
                <a:gd name="T80" fmla="*/ 0 w 4360"/>
                <a:gd name="T81" fmla="*/ 0 h 4871"/>
                <a:gd name="T82" fmla="*/ 0 w 4360"/>
                <a:gd name="T83" fmla="*/ 0 h 4871"/>
                <a:gd name="T84" fmla="*/ 0 w 4360"/>
                <a:gd name="T85" fmla="*/ 0 h 4871"/>
                <a:gd name="T86" fmla="*/ 0 w 4360"/>
                <a:gd name="T87" fmla="*/ 0 h 4871"/>
                <a:gd name="T88" fmla="*/ 0 w 4360"/>
                <a:gd name="T89" fmla="*/ 0 h 4871"/>
                <a:gd name="T90" fmla="*/ 0 w 4360"/>
                <a:gd name="T91" fmla="*/ 0 h 4871"/>
                <a:gd name="T92" fmla="*/ 0 w 4360"/>
                <a:gd name="T93" fmla="*/ 0 h 4871"/>
                <a:gd name="T94" fmla="*/ 0 w 4360"/>
                <a:gd name="T95" fmla="*/ 0 h 4871"/>
                <a:gd name="T96" fmla="*/ 0 w 4360"/>
                <a:gd name="T97" fmla="*/ 0 h 4871"/>
                <a:gd name="T98" fmla="*/ 0 w 4360"/>
                <a:gd name="T99" fmla="*/ 0 h 4871"/>
                <a:gd name="T100" fmla="*/ 0 w 4360"/>
                <a:gd name="T101" fmla="*/ 0 h 4871"/>
                <a:gd name="T102" fmla="*/ 0 w 4360"/>
                <a:gd name="T103" fmla="*/ 0 h 487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360"/>
                <a:gd name="T157" fmla="*/ 0 h 4871"/>
                <a:gd name="T158" fmla="*/ 4360 w 4360"/>
                <a:gd name="T159" fmla="*/ 4871 h 487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360" h="4871">
                  <a:moveTo>
                    <a:pt x="4360" y="4871"/>
                  </a:moveTo>
                  <a:lnTo>
                    <a:pt x="4360" y="4871"/>
                  </a:lnTo>
                  <a:lnTo>
                    <a:pt x="4359" y="4809"/>
                  </a:lnTo>
                  <a:lnTo>
                    <a:pt x="4358" y="4747"/>
                  </a:lnTo>
                  <a:lnTo>
                    <a:pt x="4356" y="4684"/>
                  </a:lnTo>
                  <a:lnTo>
                    <a:pt x="4354" y="4621"/>
                  </a:lnTo>
                  <a:lnTo>
                    <a:pt x="4351" y="4560"/>
                  </a:lnTo>
                  <a:lnTo>
                    <a:pt x="4347" y="4498"/>
                  </a:lnTo>
                  <a:lnTo>
                    <a:pt x="4343" y="4437"/>
                  </a:lnTo>
                  <a:lnTo>
                    <a:pt x="4337" y="4374"/>
                  </a:lnTo>
                  <a:lnTo>
                    <a:pt x="4332" y="4313"/>
                  </a:lnTo>
                  <a:lnTo>
                    <a:pt x="4325" y="4252"/>
                  </a:lnTo>
                  <a:lnTo>
                    <a:pt x="4318" y="4192"/>
                  </a:lnTo>
                  <a:lnTo>
                    <a:pt x="4310" y="4131"/>
                  </a:lnTo>
                  <a:lnTo>
                    <a:pt x="4301" y="4071"/>
                  </a:lnTo>
                  <a:lnTo>
                    <a:pt x="4291" y="4011"/>
                  </a:lnTo>
                  <a:lnTo>
                    <a:pt x="4281" y="3951"/>
                  </a:lnTo>
                  <a:lnTo>
                    <a:pt x="4271" y="3892"/>
                  </a:lnTo>
                  <a:lnTo>
                    <a:pt x="4260" y="3833"/>
                  </a:lnTo>
                  <a:lnTo>
                    <a:pt x="4248" y="3774"/>
                  </a:lnTo>
                  <a:lnTo>
                    <a:pt x="4236" y="3715"/>
                  </a:lnTo>
                  <a:lnTo>
                    <a:pt x="4223" y="3656"/>
                  </a:lnTo>
                  <a:lnTo>
                    <a:pt x="4208" y="3599"/>
                  </a:lnTo>
                  <a:lnTo>
                    <a:pt x="4194" y="3541"/>
                  </a:lnTo>
                  <a:lnTo>
                    <a:pt x="4179" y="3483"/>
                  </a:lnTo>
                  <a:lnTo>
                    <a:pt x="4163" y="3426"/>
                  </a:lnTo>
                  <a:lnTo>
                    <a:pt x="4147" y="3369"/>
                  </a:lnTo>
                  <a:lnTo>
                    <a:pt x="4131" y="3311"/>
                  </a:lnTo>
                  <a:lnTo>
                    <a:pt x="4112" y="3256"/>
                  </a:lnTo>
                  <a:lnTo>
                    <a:pt x="4095" y="3199"/>
                  </a:lnTo>
                  <a:lnTo>
                    <a:pt x="4076" y="3144"/>
                  </a:lnTo>
                  <a:lnTo>
                    <a:pt x="4057" y="3089"/>
                  </a:lnTo>
                  <a:lnTo>
                    <a:pt x="4036" y="3033"/>
                  </a:lnTo>
                  <a:lnTo>
                    <a:pt x="4016" y="2979"/>
                  </a:lnTo>
                  <a:lnTo>
                    <a:pt x="3995" y="2923"/>
                  </a:lnTo>
                  <a:lnTo>
                    <a:pt x="3974" y="2870"/>
                  </a:lnTo>
                  <a:lnTo>
                    <a:pt x="3951" y="2816"/>
                  </a:lnTo>
                  <a:lnTo>
                    <a:pt x="3929" y="2763"/>
                  </a:lnTo>
                  <a:lnTo>
                    <a:pt x="3906" y="2710"/>
                  </a:lnTo>
                  <a:lnTo>
                    <a:pt x="3882" y="2657"/>
                  </a:lnTo>
                  <a:lnTo>
                    <a:pt x="3857" y="2605"/>
                  </a:lnTo>
                  <a:lnTo>
                    <a:pt x="3832" y="2553"/>
                  </a:lnTo>
                  <a:lnTo>
                    <a:pt x="3807" y="2502"/>
                  </a:lnTo>
                  <a:lnTo>
                    <a:pt x="3780" y="2450"/>
                  </a:lnTo>
                  <a:lnTo>
                    <a:pt x="3754" y="2399"/>
                  </a:lnTo>
                  <a:lnTo>
                    <a:pt x="3727" y="2349"/>
                  </a:lnTo>
                  <a:lnTo>
                    <a:pt x="3699" y="2299"/>
                  </a:lnTo>
                  <a:lnTo>
                    <a:pt x="3671" y="2249"/>
                  </a:lnTo>
                  <a:lnTo>
                    <a:pt x="3643" y="2200"/>
                  </a:lnTo>
                  <a:lnTo>
                    <a:pt x="3613" y="2151"/>
                  </a:lnTo>
                  <a:lnTo>
                    <a:pt x="3584" y="2102"/>
                  </a:lnTo>
                  <a:lnTo>
                    <a:pt x="3554" y="2055"/>
                  </a:lnTo>
                  <a:lnTo>
                    <a:pt x="3523" y="2007"/>
                  </a:lnTo>
                  <a:lnTo>
                    <a:pt x="3492" y="1960"/>
                  </a:lnTo>
                  <a:lnTo>
                    <a:pt x="3461" y="1914"/>
                  </a:lnTo>
                  <a:lnTo>
                    <a:pt x="3428" y="1867"/>
                  </a:lnTo>
                  <a:lnTo>
                    <a:pt x="3396" y="1821"/>
                  </a:lnTo>
                  <a:lnTo>
                    <a:pt x="3362" y="1776"/>
                  </a:lnTo>
                  <a:lnTo>
                    <a:pt x="3329" y="1731"/>
                  </a:lnTo>
                  <a:lnTo>
                    <a:pt x="3295" y="1686"/>
                  </a:lnTo>
                  <a:lnTo>
                    <a:pt x="3260" y="1642"/>
                  </a:lnTo>
                  <a:lnTo>
                    <a:pt x="3225" y="1599"/>
                  </a:lnTo>
                  <a:lnTo>
                    <a:pt x="3189" y="1556"/>
                  </a:lnTo>
                  <a:lnTo>
                    <a:pt x="3154" y="1513"/>
                  </a:lnTo>
                  <a:lnTo>
                    <a:pt x="3117" y="1471"/>
                  </a:lnTo>
                  <a:lnTo>
                    <a:pt x="3081" y="1430"/>
                  </a:lnTo>
                  <a:lnTo>
                    <a:pt x="3044" y="1389"/>
                  </a:lnTo>
                  <a:lnTo>
                    <a:pt x="3006" y="1348"/>
                  </a:lnTo>
                  <a:lnTo>
                    <a:pt x="2968" y="1307"/>
                  </a:lnTo>
                  <a:lnTo>
                    <a:pt x="2929" y="1268"/>
                  </a:lnTo>
                  <a:lnTo>
                    <a:pt x="2890" y="1229"/>
                  </a:lnTo>
                  <a:lnTo>
                    <a:pt x="2851" y="1191"/>
                  </a:lnTo>
                  <a:lnTo>
                    <a:pt x="2811" y="1152"/>
                  </a:lnTo>
                  <a:lnTo>
                    <a:pt x="2771" y="1115"/>
                  </a:lnTo>
                  <a:lnTo>
                    <a:pt x="2730" y="1078"/>
                  </a:lnTo>
                  <a:lnTo>
                    <a:pt x="2689" y="1042"/>
                  </a:lnTo>
                  <a:lnTo>
                    <a:pt x="2648" y="1005"/>
                  </a:lnTo>
                  <a:lnTo>
                    <a:pt x="2606" y="970"/>
                  </a:lnTo>
                  <a:lnTo>
                    <a:pt x="2564" y="935"/>
                  </a:lnTo>
                  <a:lnTo>
                    <a:pt x="2521" y="901"/>
                  </a:lnTo>
                  <a:lnTo>
                    <a:pt x="2479" y="867"/>
                  </a:lnTo>
                  <a:lnTo>
                    <a:pt x="2435" y="834"/>
                  </a:lnTo>
                  <a:lnTo>
                    <a:pt x="2392" y="802"/>
                  </a:lnTo>
                  <a:lnTo>
                    <a:pt x="2347" y="769"/>
                  </a:lnTo>
                  <a:lnTo>
                    <a:pt x="2303" y="737"/>
                  </a:lnTo>
                  <a:lnTo>
                    <a:pt x="2258" y="707"/>
                  </a:lnTo>
                  <a:lnTo>
                    <a:pt x="2213" y="676"/>
                  </a:lnTo>
                  <a:lnTo>
                    <a:pt x="2167" y="647"/>
                  </a:lnTo>
                  <a:lnTo>
                    <a:pt x="2121" y="619"/>
                  </a:lnTo>
                  <a:lnTo>
                    <a:pt x="2076" y="589"/>
                  </a:lnTo>
                  <a:lnTo>
                    <a:pt x="2029" y="562"/>
                  </a:lnTo>
                  <a:lnTo>
                    <a:pt x="1982" y="535"/>
                  </a:lnTo>
                  <a:lnTo>
                    <a:pt x="1935" y="508"/>
                  </a:lnTo>
                  <a:lnTo>
                    <a:pt x="1888" y="482"/>
                  </a:lnTo>
                  <a:lnTo>
                    <a:pt x="1840" y="457"/>
                  </a:lnTo>
                  <a:lnTo>
                    <a:pt x="1791" y="432"/>
                  </a:lnTo>
                  <a:lnTo>
                    <a:pt x="1743" y="407"/>
                  </a:lnTo>
                  <a:lnTo>
                    <a:pt x="1694" y="385"/>
                  </a:lnTo>
                  <a:lnTo>
                    <a:pt x="1646" y="361"/>
                  </a:lnTo>
                  <a:lnTo>
                    <a:pt x="1596" y="339"/>
                  </a:lnTo>
                  <a:lnTo>
                    <a:pt x="1547" y="318"/>
                  </a:lnTo>
                  <a:lnTo>
                    <a:pt x="1497" y="296"/>
                  </a:lnTo>
                  <a:lnTo>
                    <a:pt x="1446" y="276"/>
                  </a:lnTo>
                  <a:lnTo>
                    <a:pt x="1396" y="257"/>
                  </a:lnTo>
                  <a:lnTo>
                    <a:pt x="1345" y="237"/>
                  </a:lnTo>
                  <a:lnTo>
                    <a:pt x="1295" y="219"/>
                  </a:lnTo>
                  <a:lnTo>
                    <a:pt x="1243" y="202"/>
                  </a:lnTo>
                  <a:lnTo>
                    <a:pt x="1191" y="185"/>
                  </a:lnTo>
                  <a:lnTo>
                    <a:pt x="1140" y="170"/>
                  </a:lnTo>
                  <a:lnTo>
                    <a:pt x="1088" y="154"/>
                  </a:lnTo>
                  <a:lnTo>
                    <a:pt x="1035" y="139"/>
                  </a:lnTo>
                  <a:lnTo>
                    <a:pt x="983" y="126"/>
                  </a:lnTo>
                  <a:lnTo>
                    <a:pt x="930" y="112"/>
                  </a:lnTo>
                  <a:lnTo>
                    <a:pt x="877" y="100"/>
                  </a:lnTo>
                  <a:lnTo>
                    <a:pt x="824" y="87"/>
                  </a:lnTo>
                  <a:lnTo>
                    <a:pt x="770" y="77"/>
                  </a:lnTo>
                  <a:lnTo>
                    <a:pt x="717" y="66"/>
                  </a:lnTo>
                  <a:lnTo>
                    <a:pt x="663" y="57"/>
                  </a:lnTo>
                  <a:lnTo>
                    <a:pt x="608" y="47"/>
                  </a:lnTo>
                  <a:lnTo>
                    <a:pt x="555" y="40"/>
                  </a:lnTo>
                  <a:lnTo>
                    <a:pt x="500" y="32"/>
                  </a:lnTo>
                  <a:lnTo>
                    <a:pt x="444" y="25"/>
                  </a:lnTo>
                  <a:lnTo>
                    <a:pt x="390" y="19"/>
                  </a:lnTo>
                  <a:lnTo>
                    <a:pt x="335" y="15"/>
                  </a:lnTo>
                  <a:lnTo>
                    <a:pt x="279" y="10"/>
                  </a:lnTo>
                  <a:lnTo>
                    <a:pt x="224" y="7"/>
                  </a:lnTo>
                  <a:lnTo>
                    <a:pt x="168" y="3"/>
                  </a:lnTo>
                  <a:lnTo>
                    <a:pt x="112" y="2"/>
                  </a:lnTo>
                  <a:lnTo>
                    <a:pt x="57" y="0"/>
                  </a:lnTo>
                  <a:lnTo>
                    <a:pt x="0" y="0"/>
                  </a:lnTo>
                  <a:lnTo>
                    <a:pt x="0" y="102"/>
                  </a:lnTo>
                  <a:lnTo>
                    <a:pt x="56" y="103"/>
                  </a:lnTo>
                  <a:lnTo>
                    <a:pt x="110" y="103"/>
                  </a:lnTo>
                  <a:lnTo>
                    <a:pt x="165" y="105"/>
                  </a:lnTo>
                  <a:lnTo>
                    <a:pt x="220" y="109"/>
                  </a:lnTo>
                  <a:lnTo>
                    <a:pt x="274" y="112"/>
                  </a:lnTo>
                  <a:lnTo>
                    <a:pt x="328" y="116"/>
                  </a:lnTo>
                  <a:lnTo>
                    <a:pt x="382" y="121"/>
                  </a:lnTo>
                  <a:lnTo>
                    <a:pt x="436" y="127"/>
                  </a:lnTo>
                  <a:lnTo>
                    <a:pt x="489" y="133"/>
                  </a:lnTo>
                  <a:lnTo>
                    <a:pt x="543" y="140"/>
                  </a:lnTo>
                  <a:lnTo>
                    <a:pt x="596" y="148"/>
                  </a:lnTo>
                  <a:lnTo>
                    <a:pt x="649" y="157"/>
                  </a:lnTo>
                  <a:lnTo>
                    <a:pt x="701" y="166"/>
                  </a:lnTo>
                  <a:lnTo>
                    <a:pt x="754" y="176"/>
                  </a:lnTo>
                  <a:lnTo>
                    <a:pt x="807" y="188"/>
                  </a:lnTo>
                  <a:lnTo>
                    <a:pt x="859" y="199"/>
                  </a:lnTo>
                  <a:lnTo>
                    <a:pt x="911" y="211"/>
                  </a:lnTo>
                  <a:lnTo>
                    <a:pt x="963" y="224"/>
                  </a:lnTo>
                  <a:lnTo>
                    <a:pt x="1014" y="239"/>
                  </a:lnTo>
                  <a:lnTo>
                    <a:pt x="1065" y="252"/>
                  </a:lnTo>
                  <a:lnTo>
                    <a:pt x="1115" y="268"/>
                  </a:lnTo>
                  <a:lnTo>
                    <a:pt x="1167" y="284"/>
                  </a:lnTo>
                  <a:lnTo>
                    <a:pt x="1217" y="300"/>
                  </a:lnTo>
                  <a:lnTo>
                    <a:pt x="1267" y="317"/>
                  </a:lnTo>
                  <a:lnTo>
                    <a:pt x="1317" y="335"/>
                  </a:lnTo>
                  <a:lnTo>
                    <a:pt x="1366" y="353"/>
                  </a:lnTo>
                  <a:lnTo>
                    <a:pt x="1416" y="372"/>
                  </a:lnTo>
                  <a:lnTo>
                    <a:pt x="1466" y="392"/>
                  </a:lnTo>
                  <a:lnTo>
                    <a:pt x="1514" y="413"/>
                  </a:lnTo>
                  <a:lnTo>
                    <a:pt x="1563" y="434"/>
                  </a:lnTo>
                  <a:lnTo>
                    <a:pt x="1611" y="456"/>
                  </a:lnTo>
                  <a:lnTo>
                    <a:pt x="1659" y="477"/>
                  </a:lnTo>
                  <a:lnTo>
                    <a:pt x="1706" y="501"/>
                  </a:lnTo>
                  <a:lnTo>
                    <a:pt x="1754" y="525"/>
                  </a:lnTo>
                  <a:lnTo>
                    <a:pt x="1802" y="549"/>
                  </a:lnTo>
                  <a:lnTo>
                    <a:pt x="1848" y="573"/>
                  </a:lnTo>
                  <a:lnTo>
                    <a:pt x="1895" y="599"/>
                  </a:lnTo>
                  <a:lnTo>
                    <a:pt x="1940" y="625"/>
                  </a:lnTo>
                  <a:lnTo>
                    <a:pt x="1987" y="651"/>
                  </a:lnTo>
                  <a:lnTo>
                    <a:pt x="2032" y="679"/>
                  </a:lnTo>
                  <a:lnTo>
                    <a:pt x="2077" y="707"/>
                  </a:lnTo>
                  <a:lnTo>
                    <a:pt x="2122" y="735"/>
                  </a:lnTo>
                  <a:lnTo>
                    <a:pt x="2167" y="765"/>
                  </a:lnTo>
                  <a:lnTo>
                    <a:pt x="2211" y="794"/>
                  </a:lnTo>
                  <a:lnTo>
                    <a:pt x="2255" y="824"/>
                  </a:lnTo>
                  <a:lnTo>
                    <a:pt x="2299" y="855"/>
                  </a:lnTo>
                  <a:lnTo>
                    <a:pt x="2341" y="887"/>
                  </a:lnTo>
                  <a:lnTo>
                    <a:pt x="2384" y="918"/>
                  </a:lnTo>
                  <a:lnTo>
                    <a:pt x="2426" y="951"/>
                  </a:lnTo>
                  <a:lnTo>
                    <a:pt x="2469" y="984"/>
                  </a:lnTo>
                  <a:lnTo>
                    <a:pt x="2510" y="1018"/>
                  </a:lnTo>
                  <a:lnTo>
                    <a:pt x="2552" y="1052"/>
                  </a:lnTo>
                  <a:lnTo>
                    <a:pt x="2592" y="1087"/>
                  </a:lnTo>
                  <a:lnTo>
                    <a:pt x="2633" y="1122"/>
                  </a:lnTo>
                  <a:lnTo>
                    <a:pt x="2673" y="1157"/>
                  </a:lnTo>
                  <a:lnTo>
                    <a:pt x="2713" y="1193"/>
                  </a:lnTo>
                  <a:lnTo>
                    <a:pt x="2752" y="1230"/>
                  </a:lnTo>
                  <a:lnTo>
                    <a:pt x="2791" y="1268"/>
                  </a:lnTo>
                  <a:lnTo>
                    <a:pt x="2830" y="1305"/>
                  </a:lnTo>
                  <a:lnTo>
                    <a:pt x="2867" y="1344"/>
                  </a:lnTo>
                  <a:lnTo>
                    <a:pt x="2906" y="1382"/>
                  </a:lnTo>
                  <a:lnTo>
                    <a:pt x="2943" y="1422"/>
                  </a:lnTo>
                  <a:lnTo>
                    <a:pt x="2980" y="1461"/>
                  </a:lnTo>
                  <a:lnTo>
                    <a:pt x="3016" y="1502"/>
                  </a:lnTo>
                  <a:lnTo>
                    <a:pt x="3053" y="1543"/>
                  </a:lnTo>
                  <a:lnTo>
                    <a:pt x="3088" y="1583"/>
                  </a:lnTo>
                  <a:lnTo>
                    <a:pt x="3123" y="1625"/>
                  </a:lnTo>
                  <a:lnTo>
                    <a:pt x="3158" y="1667"/>
                  </a:lnTo>
                  <a:lnTo>
                    <a:pt x="3192" y="1710"/>
                  </a:lnTo>
                  <a:lnTo>
                    <a:pt x="3226" y="1753"/>
                  </a:lnTo>
                  <a:lnTo>
                    <a:pt x="3259" y="1797"/>
                  </a:lnTo>
                  <a:lnTo>
                    <a:pt x="3292" y="1841"/>
                  </a:lnTo>
                  <a:lnTo>
                    <a:pt x="3325" y="1885"/>
                  </a:lnTo>
                  <a:lnTo>
                    <a:pt x="3356" y="1931"/>
                  </a:lnTo>
                  <a:lnTo>
                    <a:pt x="3388" y="1975"/>
                  </a:lnTo>
                  <a:lnTo>
                    <a:pt x="3419" y="2021"/>
                  </a:lnTo>
                  <a:lnTo>
                    <a:pt x="3449" y="2067"/>
                  </a:lnTo>
                  <a:lnTo>
                    <a:pt x="3480" y="2114"/>
                  </a:lnTo>
                  <a:lnTo>
                    <a:pt x="3509" y="2161"/>
                  </a:lnTo>
                  <a:lnTo>
                    <a:pt x="3538" y="2208"/>
                  </a:lnTo>
                  <a:lnTo>
                    <a:pt x="3567" y="2256"/>
                  </a:lnTo>
                  <a:lnTo>
                    <a:pt x="3595" y="2304"/>
                  </a:lnTo>
                  <a:lnTo>
                    <a:pt x="3622" y="2352"/>
                  </a:lnTo>
                  <a:lnTo>
                    <a:pt x="3650" y="2402"/>
                  </a:lnTo>
                  <a:lnTo>
                    <a:pt x="3676" y="2451"/>
                  </a:lnTo>
                  <a:lnTo>
                    <a:pt x="3702" y="2501"/>
                  </a:lnTo>
                  <a:lnTo>
                    <a:pt x="3728" y="2551"/>
                  </a:lnTo>
                  <a:lnTo>
                    <a:pt x="3752" y="2601"/>
                  </a:lnTo>
                  <a:lnTo>
                    <a:pt x="3776" y="2652"/>
                  </a:lnTo>
                  <a:lnTo>
                    <a:pt x="3801" y="2703"/>
                  </a:lnTo>
                  <a:lnTo>
                    <a:pt x="3824" y="2755"/>
                  </a:lnTo>
                  <a:lnTo>
                    <a:pt x="3847" y="2807"/>
                  </a:lnTo>
                  <a:lnTo>
                    <a:pt x="3869" y="2859"/>
                  </a:lnTo>
                  <a:lnTo>
                    <a:pt x="3891" y="2912"/>
                  </a:lnTo>
                  <a:lnTo>
                    <a:pt x="3912" y="2964"/>
                  </a:lnTo>
                  <a:lnTo>
                    <a:pt x="3932" y="3018"/>
                  </a:lnTo>
                  <a:lnTo>
                    <a:pt x="3952" y="3072"/>
                  </a:lnTo>
                  <a:lnTo>
                    <a:pt x="3972" y="3126"/>
                  </a:lnTo>
                  <a:lnTo>
                    <a:pt x="3991" y="3180"/>
                  </a:lnTo>
                  <a:lnTo>
                    <a:pt x="4009" y="3234"/>
                  </a:lnTo>
                  <a:lnTo>
                    <a:pt x="4027" y="3290"/>
                  </a:lnTo>
                  <a:lnTo>
                    <a:pt x="4043" y="3344"/>
                  </a:lnTo>
                  <a:lnTo>
                    <a:pt x="4061" y="3400"/>
                  </a:lnTo>
                  <a:lnTo>
                    <a:pt x="4076" y="3456"/>
                  </a:lnTo>
                  <a:lnTo>
                    <a:pt x="4092" y="3512"/>
                  </a:lnTo>
                  <a:lnTo>
                    <a:pt x="4106" y="3568"/>
                  </a:lnTo>
                  <a:lnTo>
                    <a:pt x="4120" y="3625"/>
                  </a:lnTo>
                  <a:lnTo>
                    <a:pt x="4135" y="3682"/>
                  </a:lnTo>
                  <a:lnTo>
                    <a:pt x="4147" y="3739"/>
                  </a:lnTo>
                  <a:lnTo>
                    <a:pt x="4159" y="3797"/>
                  </a:lnTo>
                  <a:lnTo>
                    <a:pt x="4171" y="3854"/>
                  </a:lnTo>
                  <a:lnTo>
                    <a:pt x="4182" y="3912"/>
                  </a:lnTo>
                  <a:lnTo>
                    <a:pt x="4192" y="3971"/>
                  </a:lnTo>
                  <a:lnTo>
                    <a:pt x="4201" y="4030"/>
                  </a:lnTo>
                  <a:lnTo>
                    <a:pt x="4212" y="4088"/>
                  </a:lnTo>
                  <a:lnTo>
                    <a:pt x="4220" y="4147"/>
                  </a:lnTo>
                  <a:lnTo>
                    <a:pt x="4228" y="4206"/>
                  </a:lnTo>
                  <a:lnTo>
                    <a:pt x="4235" y="4266"/>
                  </a:lnTo>
                  <a:lnTo>
                    <a:pt x="4241" y="4325"/>
                  </a:lnTo>
                  <a:lnTo>
                    <a:pt x="4247" y="4385"/>
                  </a:lnTo>
                  <a:lnTo>
                    <a:pt x="4252" y="4445"/>
                  </a:lnTo>
                  <a:lnTo>
                    <a:pt x="4256" y="4506"/>
                  </a:lnTo>
                  <a:lnTo>
                    <a:pt x="4260" y="4566"/>
                  </a:lnTo>
                  <a:lnTo>
                    <a:pt x="4263" y="4627"/>
                  </a:lnTo>
                  <a:lnTo>
                    <a:pt x="4266" y="4688"/>
                  </a:lnTo>
                  <a:lnTo>
                    <a:pt x="4267" y="4749"/>
                  </a:lnTo>
                  <a:lnTo>
                    <a:pt x="4268" y="4810"/>
                  </a:lnTo>
                  <a:lnTo>
                    <a:pt x="4269" y="4871"/>
                  </a:lnTo>
                  <a:lnTo>
                    <a:pt x="4360" y="4871"/>
                  </a:lnTo>
                  <a:close/>
                </a:path>
              </a:pathLst>
            </a:custGeom>
            <a:solidFill>
              <a:srgbClr val="008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5289" name="Freeform 5"/>
            <p:cNvSpPr>
              <a:spLocks/>
            </p:cNvSpPr>
            <p:nvPr/>
          </p:nvSpPr>
          <p:spPr bwMode="auto">
            <a:xfrm>
              <a:off x="2461" y="3301"/>
              <a:ext cx="727" cy="733"/>
            </a:xfrm>
            <a:custGeom>
              <a:avLst/>
              <a:gdLst>
                <a:gd name="T0" fmla="*/ 0 w 4360"/>
                <a:gd name="T1" fmla="*/ 0 h 4872"/>
                <a:gd name="T2" fmla="*/ 0 w 4360"/>
                <a:gd name="T3" fmla="*/ 0 h 4872"/>
                <a:gd name="T4" fmla="*/ 0 w 4360"/>
                <a:gd name="T5" fmla="*/ 0 h 4872"/>
                <a:gd name="T6" fmla="*/ 0 w 4360"/>
                <a:gd name="T7" fmla="*/ 0 h 4872"/>
                <a:gd name="T8" fmla="*/ 0 w 4360"/>
                <a:gd name="T9" fmla="*/ 0 h 4872"/>
                <a:gd name="T10" fmla="*/ 0 w 4360"/>
                <a:gd name="T11" fmla="*/ 0 h 4872"/>
                <a:gd name="T12" fmla="*/ 0 w 4360"/>
                <a:gd name="T13" fmla="*/ 0 h 4872"/>
                <a:gd name="T14" fmla="*/ 0 w 4360"/>
                <a:gd name="T15" fmla="*/ 0 h 4872"/>
                <a:gd name="T16" fmla="*/ 0 w 4360"/>
                <a:gd name="T17" fmla="*/ 0 h 4872"/>
                <a:gd name="T18" fmla="*/ 0 w 4360"/>
                <a:gd name="T19" fmla="*/ 0 h 4872"/>
                <a:gd name="T20" fmla="*/ 0 w 4360"/>
                <a:gd name="T21" fmla="*/ 0 h 4872"/>
                <a:gd name="T22" fmla="*/ 0 w 4360"/>
                <a:gd name="T23" fmla="*/ 0 h 4872"/>
                <a:gd name="T24" fmla="*/ 0 w 4360"/>
                <a:gd name="T25" fmla="*/ 0 h 4872"/>
                <a:gd name="T26" fmla="*/ 0 w 4360"/>
                <a:gd name="T27" fmla="*/ 0 h 4872"/>
                <a:gd name="T28" fmla="*/ 0 w 4360"/>
                <a:gd name="T29" fmla="*/ 0 h 4872"/>
                <a:gd name="T30" fmla="*/ 0 w 4360"/>
                <a:gd name="T31" fmla="*/ 0 h 4872"/>
                <a:gd name="T32" fmla="*/ 0 w 4360"/>
                <a:gd name="T33" fmla="*/ 0 h 4872"/>
                <a:gd name="T34" fmla="*/ 0 w 4360"/>
                <a:gd name="T35" fmla="*/ 0 h 4872"/>
                <a:gd name="T36" fmla="*/ 0 w 4360"/>
                <a:gd name="T37" fmla="*/ 0 h 4872"/>
                <a:gd name="T38" fmla="*/ 0 w 4360"/>
                <a:gd name="T39" fmla="*/ 0 h 4872"/>
                <a:gd name="T40" fmla="*/ 0 w 4360"/>
                <a:gd name="T41" fmla="*/ 0 h 4872"/>
                <a:gd name="T42" fmla="*/ 0 w 4360"/>
                <a:gd name="T43" fmla="*/ 0 h 4872"/>
                <a:gd name="T44" fmla="*/ 0 w 4360"/>
                <a:gd name="T45" fmla="*/ 0 h 4872"/>
                <a:gd name="T46" fmla="*/ 0 w 4360"/>
                <a:gd name="T47" fmla="*/ 0 h 4872"/>
                <a:gd name="T48" fmla="*/ 0 w 4360"/>
                <a:gd name="T49" fmla="*/ 0 h 4872"/>
                <a:gd name="T50" fmla="*/ 0 w 4360"/>
                <a:gd name="T51" fmla="*/ 0 h 4872"/>
                <a:gd name="T52" fmla="*/ 0 w 4360"/>
                <a:gd name="T53" fmla="*/ 0 h 4872"/>
                <a:gd name="T54" fmla="*/ 0 w 4360"/>
                <a:gd name="T55" fmla="*/ 0 h 4872"/>
                <a:gd name="T56" fmla="*/ 0 w 4360"/>
                <a:gd name="T57" fmla="*/ 0 h 4872"/>
                <a:gd name="T58" fmla="*/ 0 w 4360"/>
                <a:gd name="T59" fmla="*/ 0 h 4872"/>
                <a:gd name="T60" fmla="*/ 0 w 4360"/>
                <a:gd name="T61" fmla="*/ 0 h 4872"/>
                <a:gd name="T62" fmla="*/ 0 w 4360"/>
                <a:gd name="T63" fmla="*/ 0 h 4872"/>
                <a:gd name="T64" fmla="*/ 0 w 4360"/>
                <a:gd name="T65" fmla="*/ 0 h 4872"/>
                <a:gd name="T66" fmla="*/ 0 w 4360"/>
                <a:gd name="T67" fmla="*/ 0 h 4872"/>
                <a:gd name="T68" fmla="*/ 0 w 4360"/>
                <a:gd name="T69" fmla="*/ 0 h 4872"/>
                <a:gd name="T70" fmla="*/ 0 w 4360"/>
                <a:gd name="T71" fmla="*/ 0 h 4872"/>
                <a:gd name="T72" fmla="*/ 0 w 4360"/>
                <a:gd name="T73" fmla="*/ 0 h 4872"/>
                <a:gd name="T74" fmla="*/ 0 w 4360"/>
                <a:gd name="T75" fmla="*/ 0 h 4872"/>
                <a:gd name="T76" fmla="*/ 0 w 4360"/>
                <a:gd name="T77" fmla="*/ 0 h 4872"/>
                <a:gd name="T78" fmla="*/ 0 w 4360"/>
                <a:gd name="T79" fmla="*/ 0 h 4872"/>
                <a:gd name="T80" fmla="*/ 0 w 4360"/>
                <a:gd name="T81" fmla="*/ 0 h 4872"/>
                <a:gd name="T82" fmla="*/ 0 w 4360"/>
                <a:gd name="T83" fmla="*/ 0 h 4872"/>
                <a:gd name="T84" fmla="*/ 0 w 4360"/>
                <a:gd name="T85" fmla="*/ 0 h 4872"/>
                <a:gd name="T86" fmla="*/ 0 w 4360"/>
                <a:gd name="T87" fmla="*/ 0 h 4872"/>
                <a:gd name="T88" fmla="*/ 0 w 4360"/>
                <a:gd name="T89" fmla="*/ 0 h 4872"/>
                <a:gd name="T90" fmla="*/ 0 w 4360"/>
                <a:gd name="T91" fmla="*/ 0 h 4872"/>
                <a:gd name="T92" fmla="*/ 0 w 4360"/>
                <a:gd name="T93" fmla="*/ 0 h 4872"/>
                <a:gd name="T94" fmla="*/ 0 w 4360"/>
                <a:gd name="T95" fmla="*/ 0 h 4872"/>
                <a:gd name="T96" fmla="*/ 0 w 4360"/>
                <a:gd name="T97" fmla="*/ 0 h 4872"/>
                <a:gd name="T98" fmla="*/ 0 w 4360"/>
                <a:gd name="T99" fmla="*/ 0 h 4872"/>
                <a:gd name="T100" fmla="*/ 0 w 4360"/>
                <a:gd name="T101" fmla="*/ 0 h 4872"/>
                <a:gd name="T102" fmla="*/ 0 w 4360"/>
                <a:gd name="T103" fmla="*/ 0 h 487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360"/>
                <a:gd name="T157" fmla="*/ 0 h 4872"/>
                <a:gd name="T158" fmla="*/ 4360 w 4360"/>
                <a:gd name="T159" fmla="*/ 4872 h 487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360" h="4872">
                  <a:moveTo>
                    <a:pt x="0" y="4872"/>
                  </a:moveTo>
                  <a:lnTo>
                    <a:pt x="0" y="4872"/>
                  </a:lnTo>
                  <a:lnTo>
                    <a:pt x="57" y="4872"/>
                  </a:lnTo>
                  <a:lnTo>
                    <a:pt x="112" y="4870"/>
                  </a:lnTo>
                  <a:lnTo>
                    <a:pt x="168" y="4869"/>
                  </a:lnTo>
                  <a:lnTo>
                    <a:pt x="224" y="4865"/>
                  </a:lnTo>
                  <a:lnTo>
                    <a:pt x="279" y="4862"/>
                  </a:lnTo>
                  <a:lnTo>
                    <a:pt x="335" y="4857"/>
                  </a:lnTo>
                  <a:lnTo>
                    <a:pt x="390" y="4853"/>
                  </a:lnTo>
                  <a:lnTo>
                    <a:pt x="445" y="4847"/>
                  </a:lnTo>
                  <a:lnTo>
                    <a:pt x="500" y="4840"/>
                  </a:lnTo>
                  <a:lnTo>
                    <a:pt x="555" y="4832"/>
                  </a:lnTo>
                  <a:lnTo>
                    <a:pt x="608" y="4825"/>
                  </a:lnTo>
                  <a:lnTo>
                    <a:pt x="663" y="4815"/>
                  </a:lnTo>
                  <a:lnTo>
                    <a:pt x="717" y="4806"/>
                  </a:lnTo>
                  <a:lnTo>
                    <a:pt x="770" y="4796"/>
                  </a:lnTo>
                  <a:lnTo>
                    <a:pt x="824" y="4785"/>
                  </a:lnTo>
                  <a:lnTo>
                    <a:pt x="877" y="4773"/>
                  </a:lnTo>
                  <a:lnTo>
                    <a:pt x="930" y="4760"/>
                  </a:lnTo>
                  <a:lnTo>
                    <a:pt x="983" y="4746"/>
                  </a:lnTo>
                  <a:lnTo>
                    <a:pt x="1035" y="4733"/>
                  </a:lnTo>
                  <a:lnTo>
                    <a:pt x="1088" y="4718"/>
                  </a:lnTo>
                  <a:lnTo>
                    <a:pt x="1140" y="4702"/>
                  </a:lnTo>
                  <a:lnTo>
                    <a:pt x="1191" y="4687"/>
                  </a:lnTo>
                  <a:lnTo>
                    <a:pt x="1243" y="4670"/>
                  </a:lnTo>
                  <a:lnTo>
                    <a:pt x="1295" y="4653"/>
                  </a:lnTo>
                  <a:lnTo>
                    <a:pt x="1345" y="4635"/>
                  </a:lnTo>
                  <a:lnTo>
                    <a:pt x="1396" y="4615"/>
                  </a:lnTo>
                  <a:lnTo>
                    <a:pt x="1446" y="4596"/>
                  </a:lnTo>
                  <a:lnTo>
                    <a:pt x="1497" y="4576"/>
                  </a:lnTo>
                  <a:lnTo>
                    <a:pt x="1547" y="4554"/>
                  </a:lnTo>
                  <a:lnTo>
                    <a:pt x="1596" y="4533"/>
                  </a:lnTo>
                  <a:lnTo>
                    <a:pt x="1646" y="4511"/>
                  </a:lnTo>
                  <a:lnTo>
                    <a:pt x="1694" y="4488"/>
                  </a:lnTo>
                  <a:lnTo>
                    <a:pt x="1743" y="4465"/>
                  </a:lnTo>
                  <a:lnTo>
                    <a:pt x="1791" y="4440"/>
                  </a:lnTo>
                  <a:lnTo>
                    <a:pt x="1840" y="4415"/>
                  </a:lnTo>
                  <a:lnTo>
                    <a:pt x="1888" y="4390"/>
                  </a:lnTo>
                  <a:lnTo>
                    <a:pt x="1935" y="4364"/>
                  </a:lnTo>
                  <a:lnTo>
                    <a:pt x="1982" y="4337"/>
                  </a:lnTo>
                  <a:lnTo>
                    <a:pt x="2029" y="4310"/>
                  </a:lnTo>
                  <a:lnTo>
                    <a:pt x="2076" y="4283"/>
                  </a:lnTo>
                  <a:lnTo>
                    <a:pt x="2121" y="4255"/>
                  </a:lnTo>
                  <a:lnTo>
                    <a:pt x="2167" y="4225"/>
                  </a:lnTo>
                  <a:lnTo>
                    <a:pt x="2213" y="4196"/>
                  </a:lnTo>
                  <a:lnTo>
                    <a:pt x="2258" y="4165"/>
                  </a:lnTo>
                  <a:lnTo>
                    <a:pt x="2303" y="4135"/>
                  </a:lnTo>
                  <a:lnTo>
                    <a:pt x="2347" y="4103"/>
                  </a:lnTo>
                  <a:lnTo>
                    <a:pt x="2392" y="4070"/>
                  </a:lnTo>
                  <a:lnTo>
                    <a:pt x="2435" y="4039"/>
                  </a:lnTo>
                  <a:lnTo>
                    <a:pt x="2478" y="4005"/>
                  </a:lnTo>
                  <a:lnTo>
                    <a:pt x="2521" y="3971"/>
                  </a:lnTo>
                  <a:lnTo>
                    <a:pt x="2564" y="3937"/>
                  </a:lnTo>
                  <a:lnTo>
                    <a:pt x="2606" y="3902"/>
                  </a:lnTo>
                  <a:lnTo>
                    <a:pt x="2648" y="3867"/>
                  </a:lnTo>
                  <a:lnTo>
                    <a:pt x="2689" y="3830"/>
                  </a:lnTo>
                  <a:lnTo>
                    <a:pt x="2730" y="3794"/>
                  </a:lnTo>
                  <a:lnTo>
                    <a:pt x="2771" y="3757"/>
                  </a:lnTo>
                  <a:lnTo>
                    <a:pt x="2811" y="3720"/>
                  </a:lnTo>
                  <a:lnTo>
                    <a:pt x="2851" y="3681"/>
                  </a:lnTo>
                  <a:lnTo>
                    <a:pt x="2890" y="3643"/>
                  </a:lnTo>
                  <a:lnTo>
                    <a:pt x="2929" y="3604"/>
                  </a:lnTo>
                  <a:lnTo>
                    <a:pt x="2968" y="3565"/>
                  </a:lnTo>
                  <a:lnTo>
                    <a:pt x="3006" y="3524"/>
                  </a:lnTo>
                  <a:lnTo>
                    <a:pt x="3044" y="3483"/>
                  </a:lnTo>
                  <a:lnTo>
                    <a:pt x="3081" y="3443"/>
                  </a:lnTo>
                  <a:lnTo>
                    <a:pt x="3117" y="3401"/>
                  </a:lnTo>
                  <a:lnTo>
                    <a:pt x="3154" y="3359"/>
                  </a:lnTo>
                  <a:lnTo>
                    <a:pt x="3189" y="3316"/>
                  </a:lnTo>
                  <a:lnTo>
                    <a:pt x="3225" y="3273"/>
                  </a:lnTo>
                  <a:lnTo>
                    <a:pt x="3260" y="3230"/>
                  </a:lnTo>
                  <a:lnTo>
                    <a:pt x="3295" y="3186"/>
                  </a:lnTo>
                  <a:lnTo>
                    <a:pt x="3329" y="3141"/>
                  </a:lnTo>
                  <a:lnTo>
                    <a:pt x="3362" y="3096"/>
                  </a:lnTo>
                  <a:lnTo>
                    <a:pt x="3396" y="3051"/>
                  </a:lnTo>
                  <a:lnTo>
                    <a:pt x="3428" y="3005"/>
                  </a:lnTo>
                  <a:lnTo>
                    <a:pt x="3461" y="2958"/>
                  </a:lnTo>
                  <a:lnTo>
                    <a:pt x="3492" y="2912"/>
                  </a:lnTo>
                  <a:lnTo>
                    <a:pt x="3523" y="2865"/>
                  </a:lnTo>
                  <a:lnTo>
                    <a:pt x="3554" y="2817"/>
                  </a:lnTo>
                  <a:lnTo>
                    <a:pt x="3584" y="2770"/>
                  </a:lnTo>
                  <a:lnTo>
                    <a:pt x="3613" y="2721"/>
                  </a:lnTo>
                  <a:lnTo>
                    <a:pt x="3643" y="2672"/>
                  </a:lnTo>
                  <a:lnTo>
                    <a:pt x="3671" y="2623"/>
                  </a:lnTo>
                  <a:lnTo>
                    <a:pt x="3699" y="2573"/>
                  </a:lnTo>
                  <a:lnTo>
                    <a:pt x="3727" y="2523"/>
                  </a:lnTo>
                  <a:lnTo>
                    <a:pt x="3754" y="2473"/>
                  </a:lnTo>
                  <a:lnTo>
                    <a:pt x="3780" y="2422"/>
                  </a:lnTo>
                  <a:lnTo>
                    <a:pt x="3807" y="2372"/>
                  </a:lnTo>
                  <a:lnTo>
                    <a:pt x="3832" y="2320"/>
                  </a:lnTo>
                  <a:lnTo>
                    <a:pt x="3857" y="2267"/>
                  </a:lnTo>
                  <a:lnTo>
                    <a:pt x="3882" y="2215"/>
                  </a:lnTo>
                  <a:lnTo>
                    <a:pt x="3906" y="2162"/>
                  </a:lnTo>
                  <a:lnTo>
                    <a:pt x="3929" y="2109"/>
                  </a:lnTo>
                  <a:lnTo>
                    <a:pt x="3951" y="2056"/>
                  </a:lnTo>
                  <a:lnTo>
                    <a:pt x="3974" y="2002"/>
                  </a:lnTo>
                  <a:lnTo>
                    <a:pt x="3995" y="1949"/>
                  </a:lnTo>
                  <a:lnTo>
                    <a:pt x="4016" y="1893"/>
                  </a:lnTo>
                  <a:lnTo>
                    <a:pt x="4036" y="1839"/>
                  </a:lnTo>
                  <a:lnTo>
                    <a:pt x="4057" y="1783"/>
                  </a:lnTo>
                  <a:lnTo>
                    <a:pt x="4076" y="1728"/>
                  </a:lnTo>
                  <a:lnTo>
                    <a:pt x="4095" y="1673"/>
                  </a:lnTo>
                  <a:lnTo>
                    <a:pt x="4112" y="1616"/>
                  </a:lnTo>
                  <a:lnTo>
                    <a:pt x="4131" y="1561"/>
                  </a:lnTo>
                  <a:lnTo>
                    <a:pt x="4147" y="1503"/>
                  </a:lnTo>
                  <a:lnTo>
                    <a:pt x="4163" y="1446"/>
                  </a:lnTo>
                  <a:lnTo>
                    <a:pt x="4179" y="1389"/>
                  </a:lnTo>
                  <a:lnTo>
                    <a:pt x="4194" y="1331"/>
                  </a:lnTo>
                  <a:lnTo>
                    <a:pt x="4208" y="1273"/>
                  </a:lnTo>
                  <a:lnTo>
                    <a:pt x="4223" y="1216"/>
                  </a:lnTo>
                  <a:lnTo>
                    <a:pt x="4236" y="1157"/>
                  </a:lnTo>
                  <a:lnTo>
                    <a:pt x="4248" y="1098"/>
                  </a:lnTo>
                  <a:lnTo>
                    <a:pt x="4260" y="1039"/>
                  </a:lnTo>
                  <a:lnTo>
                    <a:pt x="4271" y="980"/>
                  </a:lnTo>
                  <a:lnTo>
                    <a:pt x="4281" y="921"/>
                  </a:lnTo>
                  <a:lnTo>
                    <a:pt x="4291" y="861"/>
                  </a:lnTo>
                  <a:lnTo>
                    <a:pt x="4301" y="801"/>
                  </a:lnTo>
                  <a:lnTo>
                    <a:pt x="4310" y="741"/>
                  </a:lnTo>
                  <a:lnTo>
                    <a:pt x="4318" y="680"/>
                  </a:lnTo>
                  <a:lnTo>
                    <a:pt x="4325" y="620"/>
                  </a:lnTo>
                  <a:lnTo>
                    <a:pt x="4332" y="559"/>
                  </a:lnTo>
                  <a:lnTo>
                    <a:pt x="4337" y="498"/>
                  </a:lnTo>
                  <a:lnTo>
                    <a:pt x="4343" y="435"/>
                  </a:lnTo>
                  <a:lnTo>
                    <a:pt x="4347" y="374"/>
                  </a:lnTo>
                  <a:lnTo>
                    <a:pt x="4351" y="312"/>
                  </a:lnTo>
                  <a:lnTo>
                    <a:pt x="4354" y="251"/>
                  </a:lnTo>
                  <a:lnTo>
                    <a:pt x="4356" y="188"/>
                  </a:lnTo>
                  <a:lnTo>
                    <a:pt x="4358" y="125"/>
                  </a:lnTo>
                  <a:lnTo>
                    <a:pt x="4359" y="63"/>
                  </a:lnTo>
                  <a:lnTo>
                    <a:pt x="4360" y="0"/>
                  </a:lnTo>
                  <a:lnTo>
                    <a:pt x="4269" y="0"/>
                  </a:lnTo>
                  <a:lnTo>
                    <a:pt x="4268" y="62"/>
                  </a:lnTo>
                  <a:lnTo>
                    <a:pt x="4267" y="123"/>
                  </a:lnTo>
                  <a:lnTo>
                    <a:pt x="4266" y="184"/>
                  </a:lnTo>
                  <a:lnTo>
                    <a:pt x="4263" y="245"/>
                  </a:lnTo>
                  <a:lnTo>
                    <a:pt x="4260" y="306"/>
                  </a:lnTo>
                  <a:lnTo>
                    <a:pt x="4256" y="366"/>
                  </a:lnTo>
                  <a:lnTo>
                    <a:pt x="4252" y="427"/>
                  </a:lnTo>
                  <a:lnTo>
                    <a:pt x="4247" y="487"/>
                  </a:lnTo>
                  <a:lnTo>
                    <a:pt x="4241" y="547"/>
                  </a:lnTo>
                  <a:lnTo>
                    <a:pt x="4235" y="606"/>
                  </a:lnTo>
                  <a:lnTo>
                    <a:pt x="4228" y="666"/>
                  </a:lnTo>
                  <a:lnTo>
                    <a:pt x="4220" y="725"/>
                  </a:lnTo>
                  <a:lnTo>
                    <a:pt x="4212" y="784"/>
                  </a:lnTo>
                  <a:lnTo>
                    <a:pt x="4201" y="842"/>
                  </a:lnTo>
                  <a:lnTo>
                    <a:pt x="4192" y="901"/>
                  </a:lnTo>
                  <a:lnTo>
                    <a:pt x="4182" y="960"/>
                  </a:lnTo>
                  <a:lnTo>
                    <a:pt x="4171" y="1018"/>
                  </a:lnTo>
                  <a:lnTo>
                    <a:pt x="4159" y="1075"/>
                  </a:lnTo>
                  <a:lnTo>
                    <a:pt x="4147" y="1133"/>
                  </a:lnTo>
                  <a:lnTo>
                    <a:pt x="4135" y="1190"/>
                  </a:lnTo>
                  <a:lnTo>
                    <a:pt x="4120" y="1247"/>
                  </a:lnTo>
                  <a:lnTo>
                    <a:pt x="4106" y="1304"/>
                  </a:lnTo>
                  <a:lnTo>
                    <a:pt x="4092" y="1360"/>
                  </a:lnTo>
                  <a:lnTo>
                    <a:pt x="4076" y="1416"/>
                  </a:lnTo>
                  <a:lnTo>
                    <a:pt x="4061" y="1472"/>
                  </a:lnTo>
                  <a:lnTo>
                    <a:pt x="4043" y="1528"/>
                  </a:lnTo>
                  <a:lnTo>
                    <a:pt x="4027" y="1582"/>
                  </a:lnTo>
                  <a:lnTo>
                    <a:pt x="4009" y="1638"/>
                  </a:lnTo>
                  <a:lnTo>
                    <a:pt x="3991" y="1692"/>
                  </a:lnTo>
                  <a:lnTo>
                    <a:pt x="3972" y="1746"/>
                  </a:lnTo>
                  <a:lnTo>
                    <a:pt x="3952" y="1800"/>
                  </a:lnTo>
                  <a:lnTo>
                    <a:pt x="3932" y="1854"/>
                  </a:lnTo>
                  <a:lnTo>
                    <a:pt x="3912" y="1908"/>
                  </a:lnTo>
                  <a:lnTo>
                    <a:pt x="3891" y="1960"/>
                  </a:lnTo>
                  <a:lnTo>
                    <a:pt x="3869" y="2013"/>
                  </a:lnTo>
                  <a:lnTo>
                    <a:pt x="3847" y="2065"/>
                  </a:lnTo>
                  <a:lnTo>
                    <a:pt x="3824" y="2117"/>
                  </a:lnTo>
                  <a:lnTo>
                    <a:pt x="3801" y="2169"/>
                  </a:lnTo>
                  <a:lnTo>
                    <a:pt x="3776" y="2220"/>
                  </a:lnTo>
                  <a:lnTo>
                    <a:pt x="3752" y="2271"/>
                  </a:lnTo>
                  <a:lnTo>
                    <a:pt x="3728" y="2321"/>
                  </a:lnTo>
                  <a:lnTo>
                    <a:pt x="3702" y="2372"/>
                  </a:lnTo>
                  <a:lnTo>
                    <a:pt x="3676" y="2421"/>
                  </a:lnTo>
                  <a:lnTo>
                    <a:pt x="3650" y="2470"/>
                  </a:lnTo>
                  <a:lnTo>
                    <a:pt x="3622" y="2520"/>
                  </a:lnTo>
                  <a:lnTo>
                    <a:pt x="3595" y="2568"/>
                  </a:lnTo>
                  <a:lnTo>
                    <a:pt x="3567" y="2616"/>
                  </a:lnTo>
                  <a:lnTo>
                    <a:pt x="3538" y="2664"/>
                  </a:lnTo>
                  <a:lnTo>
                    <a:pt x="3509" y="2711"/>
                  </a:lnTo>
                  <a:lnTo>
                    <a:pt x="3480" y="2758"/>
                  </a:lnTo>
                  <a:lnTo>
                    <a:pt x="3449" y="2805"/>
                  </a:lnTo>
                  <a:lnTo>
                    <a:pt x="3419" y="2851"/>
                  </a:lnTo>
                  <a:lnTo>
                    <a:pt x="3388" y="2897"/>
                  </a:lnTo>
                  <a:lnTo>
                    <a:pt x="3356" y="2942"/>
                  </a:lnTo>
                  <a:lnTo>
                    <a:pt x="3325" y="2987"/>
                  </a:lnTo>
                  <a:lnTo>
                    <a:pt x="3292" y="3031"/>
                  </a:lnTo>
                  <a:lnTo>
                    <a:pt x="3259" y="3075"/>
                  </a:lnTo>
                  <a:lnTo>
                    <a:pt x="3226" y="3119"/>
                  </a:lnTo>
                  <a:lnTo>
                    <a:pt x="3192" y="3162"/>
                  </a:lnTo>
                  <a:lnTo>
                    <a:pt x="3158" y="3205"/>
                  </a:lnTo>
                  <a:lnTo>
                    <a:pt x="3123" y="3247"/>
                  </a:lnTo>
                  <a:lnTo>
                    <a:pt x="3088" y="3289"/>
                  </a:lnTo>
                  <a:lnTo>
                    <a:pt x="3053" y="3329"/>
                  </a:lnTo>
                  <a:lnTo>
                    <a:pt x="3016" y="3370"/>
                  </a:lnTo>
                  <a:lnTo>
                    <a:pt x="2980" y="3411"/>
                  </a:lnTo>
                  <a:lnTo>
                    <a:pt x="2943" y="3450"/>
                  </a:lnTo>
                  <a:lnTo>
                    <a:pt x="2906" y="3490"/>
                  </a:lnTo>
                  <a:lnTo>
                    <a:pt x="2867" y="3528"/>
                  </a:lnTo>
                  <a:lnTo>
                    <a:pt x="2830" y="3567"/>
                  </a:lnTo>
                  <a:lnTo>
                    <a:pt x="2791" y="3604"/>
                  </a:lnTo>
                  <a:lnTo>
                    <a:pt x="2752" y="3642"/>
                  </a:lnTo>
                  <a:lnTo>
                    <a:pt x="2713" y="3679"/>
                  </a:lnTo>
                  <a:lnTo>
                    <a:pt x="2673" y="3715"/>
                  </a:lnTo>
                  <a:lnTo>
                    <a:pt x="2633" y="3750"/>
                  </a:lnTo>
                  <a:lnTo>
                    <a:pt x="2592" y="3785"/>
                  </a:lnTo>
                  <a:lnTo>
                    <a:pt x="2552" y="3820"/>
                  </a:lnTo>
                  <a:lnTo>
                    <a:pt x="2510" y="3854"/>
                  </a:lnTo>
                  <a:lnTo>
                    <a:pt x="2469" y="3888"/>
                  </a:lnTo>
                  <a:lnTo>
                    <a:pt x="2426" y="3921"/>
                  </a:lnTo>
                  <a:lnTo>
                    <a:pt x="2384" y="3954"/>
                  </a:lnTo>
                  <a:lnTo>
                    <a:pt x="2341" y="3985"/>
                  </a:lnTo>
                  <a:lnTo>
                    <a:pt x="2299" y="4017"/>
                  </a:lnTo>
                  <a:lnTo>
                    <a:pt x="2255" y="4048"/>
                  </a:lnTo>
                  <a:lnTo>
                    <a:pt x="2211" y="4078"/>
                  </a:lnTo>
                  <a:lnTo>
                    <a:pt x="2167" y="4108"/>
                  </a:lnTo>
                  <a:lnTo>
                    <a:pt x="2122" y="4137"/>
                  </a:lnTo>
                  <a:lnTo>
                    <a:pt x="2077" y="4165"/>
                  </a:lnTo>
                  <a:lnTo>
                    <a:pt x="2032" y="4193"/>
                  </a:lnTo>
                  <a:lnTo>
                    <a:pt x="1987" y="4221"/>
                  </a:lnTo>
                  <a:lnTo>
                    <a:pt x="1940" y="4247"/>
                  </a:lnTo>
                  <a:lnTo>
                    <a:pt x="1895" y="4273"/>
                  </a:lnTo>
                  <a:lnTo>
                    <a:pt x="1848" y="4299"/>
                  </a:lnTo>
                  <a:lnTo>
                    <a:pt x="1802" y="4324"/>
                  </a:lnTo>
                  <a:lnTo>
                    <a:pt x="1754" y="4347"/>
                  </a:lnTo>
                  <a:lnTo>
                    <a:pt x="1706" y="4371"/>
                  </a:lnTo>
                  <a:lnTo>
                    <a:pt x="1659" y="4395"/>
                  </a:lnTo>
                  <a:lnTo>
                    <a:pt x="1611" y="4416"/>
                  </a:lnTo>
                  <a:lnTo>
                    <a:pt x="1563" y="4438"/>
                  </a:lnTo>
                  <a:lnTo>
                    <a:pt x="1514" y="4459"/>
                  </a:lnTo>
                  <a:lnTo>
                    <a:pt x="1466" y="4480"/>
                  </a:lnTo>
                  <a:lnTo>
                    <a:pt x="1416" y="4500"/>
                  </a:lnTo>
                  <a:lnTo>
                    <a:pt x="1366" y="4519"/>
                  </a:lnTo>
                  <a:lnTo>
                    <a:pt x="1317" y="4537"/>
                  </a:lnTo>
                  <a:lnTo>
                    <a:pt x="1267" y="4555"/>
                  </a:lnTo>
                  <a:lnTo>
                    <a:pt x="1217" y="4572"/>
                  </a:lnTo>
                  <a:lnTo>
                    <a:pt x="1167" y="4588"/>
                  </a:lnTo>
                  <a:lnTo>
                    <a:pt x="1115" y="4604"/>
                  </a:lnTo>
                  <a:lnTo>
                    <a:pt x="1065" y="4620"/>
                  </a:lnTo>
                  <a:lnTo>
                    <a:pt x="1014" y="4633"/>
                  </a:lnTo>
                  <a:lnTo>
                    <a:pt x="963" y="4648"/>
                  </a:lnTo>
                  <a:lnTo>
                    <a:pt x="911" y="4661"/>
                  </a:lnTo>
                  <a:lnTo>
                    <a:pt x="859" y="4673"/>
                  </a:lnTo>
                  <a:lnTo>
                    <a:pt x="807" y="4684"/>
                  </a:lnTo>
                  <a:lnTo>
                    <a:pt x="754" y="4696"/>
                  </a:lnTo>
                  <a:lnTo>
                    <a:pt x="701" y="4706"/>
                  </a:lnTo>
                  <a:lnTo>
                    <a:pt x="649" y="4715"/>
                  </a:lnTo>
                  <a:lnTo>
                    <a:pt x="596" y="4724"/>
                  </a:lnTo>
                  <a:lnTo>
                    <a:pt x="543" y="4732"/>
                  </a:lnTo>
                  <a:lnTo>
                    <a:pt x="489" y="4739"/>
                  </a:lnTo>
                  <a:lnTo>
                    <a:pt x="435" y="4745"/>
                  </a:lnTo>
                  <a:lnTo>
                    <a:pt x="382" y="4751"/>
                  </a:lnTo>
                  <a:lnTo>
                    <a:pt x="328" y="4756"/>
                  </a:lnTo>
                  <a:lnTo>
                    <a:pt x="274" y="4760"/>
                  </a:lnTo>
                  <a:lnTo>
                    <a:pt x="220" y="4763"/>
                  </a:lnTo>
                  <a:lnTo>
                    <a:pt x="165" y="4767"/>
                  </a:lnTo>
                  <a:lnTo>
                    <a:pt x="110" y="4769"/>
                  </a:lnTo>
                  <a:lnTo>
                    <a:pt x="56" y="4769"/>
                  </a:lnTo>
                  <a:lnTo>
                    <a:pt x="0" y="4770"/>
                  </a:lnTo>
                  <a:lnTo>
                    <a:pt x="0" y="4872"/>
                  </a:lnTo>
                  <a:close/>
                </a:path>
              </a:pathLst>
            </a:custGeom>
            <a:solidFill>
              <a:srgbClr val="008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5290" name="Freeform 6"/>
            <p:cNvSpPr>
              <a:spLocks/>
            </p:cNvSpPr>
            <p:nvPr/>
          </p:nvSpPr>
          <p:spPr bwMode="auto">
            <a:xfrm>
              <a:off x="1735" y="3301"/>
              <a:ext cx="726" cy="733"/>
            </a:xfrm>
            <a:custGeom>
              <a:avLst/>
              <a:gdLst>
                <a:gd name="T0" fmla="*/ 0 w 4359"/>
                <a:gd name="T1" fmla="*/ 0 h 4872"/>
                <a:gd name="T2" fmla="*/ 0 w 4359"/>
                <a:gd name="T3" fmla="*/ 0 h 4872"/>
                <a:gd name="T4" fmla="*/ 0 w 4359"/>
                <a:gd name="T5" fmla="*/ 0 h 4872"/>
                <a:gd name="T6" fmla="*/ 0 w 4359"/>
                <a:gd name="T7" fmla="*/ 0 h 4872"/>
                <a:gd name="T8" fmla="*/ 0 w 4359"/>
                <a:gd name="T9" fmla="*/ 0 h 4872"/>
                <a:gd name="T10" fmla="*/ 0 w 4359"/>
                <a:gd name="T11" fmla="*/ 0 h 4872"/>
                <a:gd name="T12" fmla="*/ 0 w 4359"/>
                <a:gd name="T13" fmla="*/ 0 h 4872"/>
                <a:gd name="T14" fmla="*/ 0 w 4359"/>
                <a:gd name="T15" fmla="*/ 0 h 4872"/>
                <a:gd name="T16" fmla="*/ 0 w 4359"/>
                <a:gd name="T17" fmla="*/ 0 h 4872"/>
                <a:gd name="T18" fmla="*/ 0 w 4359"/>
                <a:gd name="T19" fmla="*/ 0 h 4872"/>
                <a:gd name="T20" fmla="*/ 0 w 4359"/>
                <a:gd name="T21" fmla="*/ 0 h 4872"/>
                <a:gd name="T22" fmla="*/ 0 w 4359"/>
                <a:gd name="T23" fmla="*/ 0 h 4872"/>
                <a:gd name="T24" fmla="*/ 0 w 4359"/>
                <a:gd name="T25" fmla="*/ 0 h 4872"/>
                <a:gd name="T26" fmla="*/ 0 w 4359"/>
                <a:gd name="T27" fmla="*/ 0 h 4872"/>
                <a:gd name="T28" fmla="*/ 0 w 4359"/>
                <a:gd name="T29" fmla="*/ 0 h 4872"/>
                <a:gd name="T30" fmla="*/ 0 w 4359"/>
                <a:gd name="T31" fmla="*/ 0 h 4872"/>
                <a:gd name="T32" fmla="*/ 0 w 4359"/>
                <a:gd name="T33" fmla="*/ 0 h 4872"/>
                <a:gd name="T34" fmla="*/ 0 w 4359"/>
                <a:gd name="T35" fmla="*/ 0 h 4872"/>
                <a:gd name="T36" fmla="*/ 0 w 4359"/>
                <a:gd name="T37" fmla="*/ 0 h 4872"/>
                <a:gd name="T38" fmla="*/ 0 w 4359"/>
                <a:gd name="T39" fmla="*/ 0 h 4872"/>
                <a:gd name="T40" fmla="*/ 0 w 4359"/>
                <a:gd name="T41" fmla="*/ 0 h 4872"/>
                <a:gd name="T42" fmla="*/ 0 w 4359"/>
                <a:gd name="T43" fmla="*/ 0 h 4872"/>
                <a:gd name="T44" fmla="*/ 0 w 4359"/>
                <a:gd name="T45" fmla="*/ 0 h 4872"/>
                <a:gd name="T46" fmla="*/ 0 w 4359"/>
                <a:gd name="T47" fmla="*/ 0 h 4872"/>
                <a:gd name="T48" fmla="*/ 0 w 4359"/>
                <a:gd name="T49" fmla="*/ 0 h 4872"/>
                <a:gd name="T50" fmla="*/ 0 w 4359"/>
                <a:gd name="T51" fmla="*/ 0 h 4872"/>
                <a:gd name="T52" fmla="*/ 0 w 4359"/>
                <a:gd name="T53" fmla="*/ 0 h 4872"/>
                <a:gd name="T54" fmla="*/ 0 w 4359"/>
                <a:gd name="T55" fmla="*/ 0 h 4872"/>
                <a:gd name="T56" fmla="*/ 0 w 4359"/>
                <a:gd name="T57" fmla="*/ 0 h 4872"/>
                <a:gd name="T58" fmla="*/ 0 w 4359"/>
                <a:gd name="T59" fmla="*/ 0 h 4872"/>
                <a:gd name="T60" fmla="*/ 0 w 4359"/>
                <a:gd name="T61" fmla="*/ 0 h 4872"/>
                <a:gd name="T62" fmla="*/ 0 w 4359"/>
                <a:gd name="T63" fmla="*/ 0 h 4872"/>
                <a:gd name="T64" fmla="*/ 0 w 4359"/>
                <a:gd name="T65" fmla="*/ 0 h 4872"/>
                <a:gd name="T66" fmla="*/ 0 w 4359"/>
                <a:gd name="T67" fmla="*/ 0 h 4872"/>
                <a:gd name="T68" fmla="*/ 0 w 4359"/>
                <a:gd name="T69" fmla="*/ 0 h 4872"/>
                <a:gd name="T70" fmla="*/ 0 w 4359"/>
                <a:gd name="T71" fmla="*/ 0 h 4872"/>
                <a:gd name="T72" fmla="*/ 0 w 4359"/>
                <a:gd name="T73" fmla="*/ 0 h 4872"/>
                <a:gd name="T74" fmla="*/ 0 w 4359"/>
                <a:gd name="T75" fmla="*/ 0 h 4872"/>
                <a:gd name="T76" fmla="*/ 0 w 4359"/>
                <a:gd name="T77" fmla="*/ 0 h 4872"/>
                <a:gd name="T78" fmla="*/ 0 w 4359"/>
                <a:gd name="T79" fmla="*/ 0 h 4872"/>
                <a:gd name="T80" fmla="*/ 0 w 4359"/>
                <a:gd name="T81" fmla="*/ 0 h 4872"/>
                <a:gd name="T82" fmla="*/ 0 w 4359"/>
                <a:gd name="T83" fmla="*/ 0 h 4872"/>
                <a:gd name="T84" fmla="*/ 0 w 4359"/>
                <a:gd name="T85" fmla="*/ 0 h 4872"/>
                <a:gd name="T86" fmla="*/ 0 w 4359"/>
                <a:gd name="T87" fmla="*/ 0 h 4872"/>
                <a:gd name="T88" fmla="*/ 0 w 4359"/>
                <a:gd name="T89" fmla="*/ 0 h 4872"/>
                <a:gd name="T90" fmla="*/ 0 w 4359"/>
                <a:gd name="T91" fmla="*/ 0 h 4872"/>
                <a:gd name="T92" fmla="*/ 0 w 4359"/>
                <a:gd name="T93" fmla="*/ 0 h 4872"/>
                <a:gd name="T94" fmla="*/ 0 w 4359"/>
                <a:gd name="T95" fmla="*/ 0 h 4872"/>
                <a:gd name="T96" fmla="*/ 0 w 4359"/>
                <a:gd name="T97" fmla="*/ 0 h 4872"/>
                <a:gd name="T98" fmla="*/ 0 w 4359"/>
                <a:gd name="T99" fmla="*/ 0 h 4872"/>
                <a:gd name="T100" fmla="*/ 0 w 4359"/>
                <a:gd name="T101" fmla="*/ 0 h 4872"/>
                <a:gd name="T102" fmla="*/ 0 w 4359"/>
                <a:gd name="T103" fmla="*/ 0 h 487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359"/>
                <a:gd name="T157" fmla="*/ 0 h 4872"/>
                <a:gd name="T158" fmla="*/ 4359 w 4359"/>
                <a:gd name="T159" fmla="*/ 4872 h 487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359" h="4872">
                  <a:moveTo>
                    <a:pt x="0" y="0"/>
                  </a:moveTo>
                  <a:lnTo>
                    <a:pt x="0" y="0"/>
                  </a:lnTo>
                  <a:lnTo>
                    <a:pt x="0" y="63"/>
                  </a:lnTo>
                  <a:lnTo>
                    <a:pt x="1" y="125"/>
                  </a:lnTo>
                  <a:lnTo>
                    <a:pt x="3" y="188"/>
                  </a:lnTo>
                  <a:lnTo>
                    <a:pt x="6" y="251"/>
                  </a:lnTo>
                  <a:lnTo>
                    <a:pt x="9" y="312"/>
                  </a:lnTo>
                  <a:lnTo>
                    <a:pt x="13" y="374"/>
                  </a:lnTo>
                  <a:lnTo>
                    <a:pt x="17" y="435"/>
                  </a:lnTo>
                  <a:lnTo>
                    <a:pt x="22" y="498"/>
                  </a:lnTo>
                  <a:lnTo>
                    <a:pt x="28" y="559"/>
                  </a:lnTo>
                  <a:lnTo>
                    <a:pt x="35" y="620"/>
                  </a:lnTo>
                  <a:lnTo>
                    <a:pt x="42" y="680"/>
                  </a:lnTo>
                  <a:lnTo>
                    <a:pt x="50" y="741"/>
                  </a:lnTo>
                  <a:lnTo>
                    <a:pt x="58" y="801"/>
                  </a:lnTo>
                  <a:lnTo>
                    <a:pt x="68" y="861"/>
                  </a:lnTo>
                  <a:lnTo>
                    <a:pt x="78" y="921"/>
                  </a:lnTo>
                  <a:lnTo>
                    <a:pt x="89" y="980"/>
                  </a:lnTo>
                  <a:lnTo>
                    <a:pt x="100" y="1039"/>
                  </a:lnTo>
                  <a:lnTo>
                    <a:pt x="112" y="1098"/>
                  </a:lnTo>
                  <a:lnTo>
                    <a:pt x="124" y="1157"/>
                  </a:lnTo>
                  <a:lnTo>
                    <a:pt x="137" y="1216"/>
                  </a:lnTo>
                  <a:lnTo>
                    <a:pt x="152" y="1273"/>
                  </a:lnTo>
                  <a:lnTo>
                    <a:pt x="166" y="1331"/>
                  </a:lnTo>
                  <a:lnTo>
                    <a:pt x="181" y="1389"/>
                  </a:lnTo>
                  <a:lnTo>
                    <a:pt x="196" y="1446"/>
                  </a:lnTo>
                  <a:lnTo>
                    <a:pt x="212" y="1503"/>
                  </a:lnTo>
                  <a:lnTo>
                    <a:pt x="229" y="1561"/>
                  </a:lnTo>
                  <a:lnTo>
                    <a:pt x="247" y="1616"/>
                  </a:lnTo>
                  <a:lnTo>
                    <a:pt x="265" y="1673"/>
                  </a:lnTo>
                  <a:lnTo>
                    <a:pt x="283" y="1728"/>
                  </a:lnTo>
                  <a:lnTo>
                    <a:pt x="302" y="1783"/>
                  </a:lnTo>
                  <a:lnTo>
                    <a:pt x="323" y="1839"/>
                  </a:lnTo>
                  <a:lnTo>
                    <a:pt x="343" y="1893"/>
                  </a:lnTo>
                  <a:lnTo>
                    <a:pt x="364" y="1949"/>
                  </a:lnTo>
                  <a:lnTo>
                    <a:pt x="385" y="2002"/>
                  </a:lnTo>
                  <a:lnTo>
                    <a:pt x="408" y="2056"/>
                  </a:lnTo>
                  <a:lnTo>
                    <a:pt x="431" y="2109"/>
                  </a:lnTo>
                  <a:lnTo>
                    <a:pt x="454" y="2162"/>
                  </a:lnTo>
                  <a:lnTo>
                    <a:pt x="477" y="2215"/>
                  </a:lnTo>
                  <a:lnTo>
                    <a:pt x="502" y="2267"/>
                  </a:lnTo>
                  <a:lnTo>
                    <a:pt x="527" y="2320"/>
                  </a:lnTo>
                  <a:lnTo>
                    <a:pt x="552" y="2372"/>
                  </a:lnTo>
                  <a:lnTo>
                    <a:pt x="579" y="2422"/>
                  </a:lnTo>
                  <a:lnTo>
                    <a:pt x="605" y="2473"/>
                  </a:lnTo>
                  <a:lnTo>
                    <a:pt x="632" y="2523"/>
                  </a:lnTo>
                  <a:lnTo>
                    <a:pt x="660" y="2573"/>
                  </a:lnTo>
                  <a:lnTo>
                    <a:pt x="688" y="2623"/>
                  </a:lnTo>
                  <a:lnTo>
                    <a:pt x="717" y="2672"/>
                  </a:lnTo>
                  <a:lnTo>
                    <a:pt x="746" y="2721"/>
                  </a:lnTo>
                  <a:lnTo>
                    <a:pt x="776" y="2770"/>
                  </a:lnTo>
                  <a:lnTo>
                    <a:pt x="805" y="2817"/>
                  </a:lnTo>
                  <a:lnTo>
                    <a:pt x="837" y="2865"/>
                  </a:lnTo>
                  <a:lnTo>
                    <a:pt x="868" y="2912"/>
                  </a:lnTo>
                  <a:lnTo>
                    <a:pt x="900" y="2958"/>
                  </a:lnTo>
                  <a:lnTo>
                    <a:pt x="932" y="3005"/>
                  </a:lnTo>
                  <a:lnTo>
                    <a:pt x="964" y="3051"/>
                  </a:lnTo>
                  <a:lnTo>
                    <a:pt x="998" y="3096"/>
                  </a:lnTo>
                  <a:lnTo>
                    <a:pt x="1031" y="3141"/>
                  </a:lnTo>
                  <a:lnTo>
                    <a:pt x="1066" y="3186"/>
                  </a:lnTo>
                  <a:lnTo>
                    <a:pt x="1100" y="3230"/>
                  </a:lnTo>
                  <a:lnTo>
                    <a:pt x="1134" y="3273"/>
                  </a:lnTo>
                  <a:lnTo>
                    <a:pt x="1170" y="3316"/>
                  </a:lnTo>
                  <a:lnTo>
                    <a:pt x="1206" y="3359"/>
                  </a:lnTo>
                  <a:lnTo>
                    <a:pt x="1243" y="3401"/>
                  </a:lnTo>
                  <a:lnTo>
                    <a:pt x="1279" y="3443"/>
                  </a:lnTo>
                  <a:lnTo>
                    <a:pt x="1317" y="3483"/>
                  </a:lnTo>
                  <a:lnTo>
                    <a:pt x="1354" y="3524"/>
                  </a:lnTo>
                  <a:lnTo>
                    <a:pt x="1392" y="3565"/>
                  </a:lnTo>
                  <a:lnTo>
                    <a:pt x="1431" y="3604"/>
                  </a:lnTo>
                  <a:lnTo>
                    <a:pt x="1469" y="3643"/>
                  </a:lnTo>
                  <a:lnTo>
                    <a:pt x="1509" y="3681"/>
                  </a:lnTo>
                  <a:lnTo>
                    <a:pt x="1548" y="3720"/>
                  </a:lnTo>
                  <a:lnTo>
                    <a:pt x="1589" y="3757"/>
                  </a:lnTo>
                  <a:lnTo>
                    <a:pt x="1629" y="3794"/>
                  </a:lnTo>
                  <a:lnTo>
                    <a:pt x="1671" y="3830"/>
                  </a:lnTo>
                  <a:lnTo>
                    <a:pt x="1712" y="3867"/>
                  </a:lnTo>
                  <a:lnTo>
                    <a:pt x="1754" y="3902"/>
                  </a:lnTo>
                  <a:lnTo>
                    <a:pt x="1796" y="3937"/>
                  </a:lnTo>
                  <a:lnTo>
                    <a:pt x="1839" y="3971"/>
                  </a:lnTo>
                  <a:lnTo>
                    <a:pt x="1881" y="4005"/>
                  </a:lnTo>
                  <a:lnTo>
                    <a:pt x="1925" y="4039"/>
                  </a:lnTo>
                  <a:lnTo>
                    <a:pt x="1968" y="4070"/>
                  </a:lnTo>
                  <a:lnTo>
                    <a:pt x="2012" y="4103"/>
                  </a:lnTo>
                  <a:lnTo>
                    <a:pt x="2056" y="4135"/>
                  </a:lnTo>
                  <a:lnTo>
                    <a:pt x="2102" y="4165"/>
                  </a:lnTo>
                  <a:lnTo>
                    <a:pt x="2146" y="4196"/>
                  </a:lnTo>
                  <a:lnTo>
                    <a:pt x="2192" y="4225"/>
                  </a:lnTo>
                  <a:lnTo>
                    <a:pt x="2238" y="4255"/>
                  </a:lnTo>
                  <a:lnTo>
                    <a:pt x="2284" y="4283"/>
                  </a:lnTo>
                  <a:lnTo>
                    <a:pt x="2331" y="4310"/>
                  </a:lnTo>
                  <a:lnTo>
                    <a:pt x="2377" y="4337"/>
                  </a:lnTo>
                  <a:lnTo>
                    <a:pt x="2425" y="4364"/>
                  </a:lnTo>
                  <a:lnTo>
                    <a:pt x="2472" y="4390"/>
                  </a:lnTo>
                  <a:lnTo>
                    <a:pt x="2520" y="4415"/>
                  </a:lnTo>
                  <a:lnTo>
                    <a:pt x="2568" y="4440"/>
                  </a:lnTo>
                  <a:lnTo>
                    <a:pt x="2616" y="4465"/>
                  </a:lnTo>
                  <a:lnTo>
                    <a:pt x="2666" y="4488"/>
                  </a:lnTo>
                  <a:lnTo>
                    <a:pt x="2714" y="4511"/>
                  </a:lnTo>
                  <a:lnTo>
                    <a:pt x="2764" y="4533"/>
                  </a:lnTo>
                  <a:lnTo>
                    <a:pt x="2813" y="4554"/>
                  </a:lnTo>
                  <a:lnTo>
                    <a:pt x="2863" y="4576"/>
                  </a:lnTo>
                  <a:lnTo>
                    <a:pt x="2913" y="4596"/>
                  </a:lnTo>
                  <a:lnTo>
                    <a:pt x="2963" y="4615"/>
                  </a:lnTo>
                  <a:lnTo>
                    <a:pt x="3014" y="4635"/>
                  </a:lnTo>
                  <a:lnTo>
                    <a:pt x="3066" y="4653"/>
                  </a:lnTo>
                  <a:lnTo>
                    <a:pt x="3116" y="4670"/>
                  </a:lnTo>
                  <a:lnTo>
                    <a:pt x="3168" y="4687"/>
                  </a:lnTo>
                  <a:lnTo>
                    <a:pt x="3220" y="4702"/>
                  </a:lnTo>
                  <a:lnTo>
                    <a:pt x="3272" y="4718"/>
                  </a:lnTo>
                  <a:lnTo>
                    <a:pt x="3325" y="4733"/>
                  </a:lnTo>
                  <a:lnTo>
                    <a:pt x="3377" y="4746"/>
                  </a:lnTo>
                  <a:lnTo>
                    <a:pt x="3430" y="4760"/>
                  </a:lnTo>
                  <a:lnTo>
                    <a:pt x="3483" y="4773"/>
                  </a:lnTo>
                  <a:lnTo>
                    <a:pt x="3536" y="4785"/>
                  </a:lnTo>
                  <a:lnTo>
                    <a:pt x="3590" y="4796"/>
                  </a:lnTo>
                  <a:lnTo>
                    <a:pt x="3643" y="4806"/>
                  </a:lnTo>
                  <a:lnTo>
                    <a:pt x="3697" y="4815"/>
                  </a:lnTo>
                  <a:lnTo>
                    <a:pt x="3751" y="4825"/>
                  </a:lnTo>
                  <a:lnTo>
                    <a:pt x="3805" y="4832"/>
                  </a:lnTo>
                  <a:lnTo>
                    <a:pt x="3860" y="4840"/>
                  </a:lnTo>
                  <a:lnTo>
                    <a:pt x="3915" y="4847"/>
                  </a:lnTo>
                  <a:lnTo>
                    <a:pt x="3969" y="4853"/>
                  </a:lnTo>
                  <a:lnTo>
                    <a:pt x="4025" y="4857"/>
                  </a:lnTo>
                  <a:lnTo>
                    <a:pt x="4080" y="4862"/>
                  </a:lnTo>
                  <a:lnTo>
                    <a:pt x="4135" y="4865"/>
                  </a:lnTo>
                  <a:lnTo>
                    <a:pt x="4191" y="4869"/>
                  </a:lnTo>
                  <a:lnTo>
                    <a:pt x="4248" y="4870"/>
                  </a:lnTo>
                  <a:lnTo>
                    <a:pt x="4303" y="4872"/>
                  </a:lnTo>
                  <a:lnTo>
                    <a:pt x="4359" y="4872"/>
                  </a:lnTo>
                  <a:lnTo>
                    <a:pt x="4359" y="4770"/>
                  </a:lnTo>
                  <a:lnTo>
                    <a:pt x="4304" y="4769"/>
                  </a:lnTo>
                  <a:lnTo>
                    <a:pt x="4250" y="4769"/>
                  </a:lnTo>
                  <a:lnTo>
                    <a:pt x="4195" y="4767"/>
                  </a:lnTo>
                  <a:lnTo>
                    <a:pt x="4140" y="4763"/>
                  </a:lnTo>
                  <a:lnTo>
                    <a:pt x="4086" y="4760"/>
                  </a:lnTo>
                  <a:lnTo>
                    <a:pt x="4032" y="4756"/>
                  </a:lnTo>
                  <a:lnTo>
                    <a:pt x="3977" y="4751"/>
                  </a:lnTo>
                  <a:lnTo>
                    <a:pt x="3924" y="4745"/>
                  </a:lnTo>
                  <a:lnTo>
                    <a:pt x="3870" y="4739"/>
                  </a:lnTo>
                  <a:lnTo>
                    <a:pt x="3817" y="4732"/>
                  </a:lnTo>
                  <a:lnTo>
                    <a:pt x="3764" y="4724"/>
                  </a:lnTo>
                  <a:lnTo>
                    <a:pt x="3710" y="4715"/>
                  </a:lnTo>
                  <a:lnTo>
                    <a:pt x="3658" y="4706"/>
                  </a:lnTo>
                  <a:lnTo>
                    <a:pt x="3605" y="4696"/>
                  </a:lnTo>
                  <a:lnTo>
                    <a:pt x="3553" y="4684"/>
                  </a:lnTo>
                  <a:lnTo>
                    <a:pt x="3501" y="4673"/>
                  </a:lnTo>
                  <a:lnTo>
                    <a:pt x="3449" y="4661"/>
                  </a:lnTo>
                  <a:lnTo>
                    <a:pt x="3397" y="4648"/>
                  </a:lnTo>
                  <a:lnTo>
                    <a:pt x="3346" y="4633"/>
                  </a:lnTo>
                  <a:lnTo>
                    <a:pt x="3295" y="4620"/>
                  </a:lnTo>
                  <a:lnTo>
                    <a:pt x="3244" y="4604"/>
                  </a:lnTo>
                  <a:lnTo>
                    <a:pt x="3193" y="4588"/>
                  </a:lnTo>
                  <a:lnTo>
                    <a:pt x="3142" y="4572"/>
                  </a:lnTo>
                  <a:lnTo>
                    <a:pt x="3093" y="4555"/>
                  </a:lnTo>
                  <a:lnTo>
                    <a:pt x="3042" y="4537"/>
                  </a:lnTo>
                  <a:lnTo>
                    <a:pt x="2993" y="4519"/>
                  </a:lnTo>
                  <a:lnTo>
                    <a:pt x="2943" y="4500"/>
                  </a:lnTo>
                  <a:lnTo>
                    <a:pt x="2894" y="4480"/>
                  </a:lnTo>
                  <a:lnTo>
                    <a:pt x="2846" y="4459"/>
                  </a:lnTo>
                  <a:lnTo>
                    <a:pt x="2797" y="4438"/>
                  </a:lnTo>
                  <a:lnTo>
                    <a:pt x="2749" y="4416"/>
                  </a:lnTo>
                  <a:lnTo>
                    <a:pt x="2700" y="4395"/>
                  </a:lnTo>
                  <a:lnTo>
                    <a:pt x="2653" y="4371"/>
                  </a:lnTo>
                  <a:lnTo>
                    <a:pt x="2605" y="4347"/>
                  </a:lnTo>
                  <a:lnTo>
                    <a:pt x="2558" y="4324"/>
                  </a:lnTo>
                  <a:lnTo>
                    <a:pt x="2512" y="4299"/>
                  </a:lnTo>
                  <a:lnTo>
                    <a:pt x="2465" y="4273"/>
                  </a:lnTo>
                  <a:lnTo>
                    <a:pt x="2419" y="4247"/>
                  </a:lnTo>
                  <a:lnTo>
                    <a:pt x="2373" y="4221"/>
                  </a:lnTo>
                  <a:lnTo>
                    <a:pt x="2328" y="4193"/>
                  </a:lnTo>
                  <a:lnTo>
                    <a:pt x="2282" y="4165"/>
                  </a:lnTo>
                  <a:lnTo>
                    <a:pt x="2238" y="4137"/>
                  </a:lnTo>
                  <a:lnTo>
                    <a:pt x="2193" y="4108"/>
                  </a:lnTo>
                  <a:lnTo>
                    <a:pt x="2149" y="4078"/>
                  </a:lnTo>
                  <a:lnTo>
                    <a:pt x="2105" y="4048"/>
                  </a:lnTo>
                  <a:lnTo>
                    <a:pt x="2061" y="4017"/>
                  </a:lnTo>
                  <a:lnTo>
                    <a:pt x="2018" y="3985"/>
                  </a:lnTo>
                  <a:lnTo>
                    <a:pt x="1975" y="3954"/>
                  </a:lnTo>
                  <a:lnTo>
                    <a:pt x="1933" y="3921"/>
                  </a:lnTo>
                  <a:lnTo>
                    <a:pt x="1891" y="3888"/>
                  </a:lnTo>
                  <a:lnTo>
                    <a:pt x="1849" y="3854"/>
                  </a:lnTo>
                  <a:lnTo>
                    <a:pt x="1808" y="3820"/>
                  </a:lnTo>
                  <a:lnTo>
                    <a:pt x="1767" y="3785"/>
                  </a:lnTo>
                  <a:lnTo>
                    <a:pt x="1726" y="3750"/>
                  </a:lnTo>
                  <a:lnTo>
                    <a:pt x="1687" y="3715"/>
                  </a:lnTo>
                  <a:lnTo>
                    <a:pt x="1646" y="3679"/>
                  </a:lnTo>
                  <a:lnTo>
                    <a:pt x="1608" y="3642"/>
                  </a:lnTo>
                  <a:lnTo>
                    <a:pt x="1569" y="3604"/>
                  </a:lnTo>
                  <a:lnTo>
                    <a:pt x="1530" y="3567"/>
                  </a:lnTo>
                  <a:lnTo>
                    <a:pt x="1492" y="3528"/>
                  </a:lnTo>
                  <a:lnTo>
                    <a:pt x="1454" y="3490"/>
                  </a:lnTo>
                  <a:lnTo>
                    <a:pt x="1417" y="3450"/>
                  </a:lnTo>
                  <a:lnTo>
                    <a:pt x="1380" y="3411"/>
                  </a:lnTo>
                  <a:lnTo>
                    <a:pt x="1344" y="3370"/>
                  </a:lnTo>
                  <a:lnTo>
                    <a:pt x="1307" y="3329"/>
                  </a:lnTo>
                  <a:lnTo>
                    <a:pt x="1272" y="3289"/>
                  </a:lnTo>
                  <a:lnTo>
                    <a:pt x="1237" y="3247"/>
                  </a:lnTo>
                  <a:lnTo>
                    <a:pt x="1202" y="3205"/>
                  </a:lnTo>
                  <a:lnTo>
                    <a:pt x="1168" y="3162"/>
                  </a:lnTo>
                  <a:lnTo>
                    <a:pt x="1134" y="3119"/>
                  </a:lnTo>
                  <a:lnTo>
                    <a:pt x="1101" y="3075"/>
                  </a:lnTo>
                  <a:lnTo>
                    <a:pt x="1068" y="3031"/>
                  </a:lnTo>
                  <a:lnTo>
                    <a:pt x="1035" y="2987"/>
                  </a:lnTo>
                  <a:lnTo>
                    <a:pt x="1003" y="2942"/>
                  </a:lnTo>
                  <a:lnTo>
                    <a:pt x="971" y="2897"/>
                  </a:lnTo>
                  <a:lnTo>
                    <a:pt x="941" y="2851"/>
                  </a:lnTo>
                  <a:lnTo>
                    <a:pt x="910" y="2805"/>
                  </a:lnTo>
                  <a:lnTo>
                    <a:pt x="880" y="2758"/>
                  </a:lnTo>
                  <a:lnTo>
                    <a:pt x="851" y="2712"/>
                  </a:lnTo>
                  <a:lnTo>
                    <a:pt x="822" y="2664"/>
                  </a:lnTo>
                  <a:lnTo>
                    <a:pt x="793" y="2616"/>
                  </a:lnTo>
                  <a:lnTo>
                    <a:pt x="765" y="2568"/>
                  </a:lnTo>
                  <a:lnTo>
                    <a:pt x="738" y="2520"/>
                  </a:lnTo>
                  <a:lnTo>
                    <a:pt x="710" y="2470"/>
                  </a:lnTo>
                  <a:lnTo>
                    <a:pt x="684" y="2421"/>
                  </a:lnTo>
                  <a:lnTo>
                    <a:pt x="658" y="2372"/>
                  </a:lnTo>
                  <a:lnTo>
                    <a:pt x="632" y="2321"/>
                  </a:lnTo>
                  <a:lnTo>
                    <a:pt x="607" y="2271"/>
                  </a:lnTo>
                  <a:lnTo>
                    <a:pt x="583" y="2220"/>
                  </a:lnTo>
                  <a:lnTo>
                    <a:pt x="558" y="2169"/>
                  </a:lnTo>
                  <a:lnTo>
                    <a:pt x="535" y="2117"/>
                  </a:lnTo>
                  <a:lnTo>
                    <a:pt x="513" y="2065"/>
                  </a:lnTo>
                  <a:lnTo>
                    <a:pt x="491" y="2013"/>
                  </a:lnTo>
                  <a:lnTo>
                    <a:pt x="469" y="1960"/>
                  </a:lnTo>
                  <a:lnTo>
                    <a:pt x="448" y="1908"/>
                  </a:lnTo>
                  <a:lnTo>
                    <a:pt x="427" y="1854"/>
                  </a:lnTo>
                  <a:lnTo>
                    <a:pt x="407" y="1800"/>
                  </a:lnTo>
                  <a:lnTo>
                    <a:pt x="387" y="1746"/>
                  </a:lnTo>
                  <a:lnTo>
                    <a:pt x="369" y="1692"/>
                  </a:lnTo>
                  <a:lnTo>
                    <a:pt x="351" y="1638"/>
                  </a:lnTo>
                  <a:lnTo>
                    <a:pt x="333" y="1582"/>
                  </a:lnTo>
                  <a:lnTo>
                    <a:pt x="316" y="1528"/>
                  </a:lnTo>
                  <a:lnTo>
                    <a:pt x="299" y="1472"/>
                  </a:lnTo>
                  <a:lnTo>
                    <a:pt x="283" y="1416"/>
                  </a:lnTo>
                  <a:lnTo>
                    <a:pt x="268" y="1360"/>
                  </a:lnTo>
                  <a:lnTo>
                    <a:pt x="253" y="1304"/>
                  </a:lnTo>
                  <a:lnTo>
                    <a:pt x="240" y="1247"/>
                  </a:lnTo>
                  <a:lnTo>
                    <a:pt x="225" y="1190"/>
                  </a:lnTo>
                  <a:lnTo>
                    <a:pt x="212" y="1133"/>
                  </a:lnTo>
                  <a:lnTo>
                    <a:pt x="200" y="1075"/>
                  </a:lnTo>
                  <a:lnTo>
                    <a:pt x="189" y="1018"/>
                  </a:lnTo>
                  <a:lnTo>
                    <a:pt x="178" y="960"/>
                  </a:lnTo>
                  <a:lnTo>
                    <a:pt x="168" y="901"/>
                  </a:lnTo>
                  <a:lnTo>
                    <a:pt x="158" y="842"/>
                  </a:lnTo>
                  <a:lnTo>
                    <a:pt x="149" y="784"/>
                  </a:lnTo>
                  <a:lnTo>
                    <a:pt x="140" y="725"/>
                  </a:lnTo>
                  <a:lnTo>
                    <a:pt x="132" y="666"/>
                  </a:lnTo>
                  <a:lnTo>
                    <a:pt x="125" y="606"/>
                  </a:lnTo>
                  <a:lnTo>
                    <a:pt x="119" y="547"/>
                  </a:lnTo>
                  <a:lnTo>
                    <a:pt x="113" y="487"/>
                  </a:lnTo>
                  <a:lnTo>
                    <a:pt x="108" y="427"/>
                  </a:lnTo>
                  <a:lnTo>
                    <a:pt x="103" y="366"/>
                  </a:lnTo>
                  <a:lnTo>
                    <a:pt x="100" y="306"/>
                  </a:lnTo>
                  <a:lnTo>
                    <a:pt x="96" y="245"/>
                  </a:lnTo>
                  <a:lnTo>
                    <a:pt x="94" y="184"/>
                  </a:lnTo>
                  <a:lnTo>
                    <a:pt x="92" y="123"/>
                  </a:lnTo>
                  <a:lnTo>
                    <a:pt x="91" y="62"/>
                  </a:lnTo>
                  <a:lnTo>
                    <a:pt x="9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5291" name="Freeform 7"/>
            <p:cNvSpPr>
              <a:spLocks/>
            </p:cNvSpPr>
            <p:nvPr/>
          </p:nvSpPr>
          <p:spPr bwMode="auto">
            <a:xfrm>
              <a:off x="1735" y="2568"/>
              <a:ext cx="726" cy="733"/>
            </a:xfrm>
            <a:custGeom>
              <a:avLst/>
              <a:gdLst>
                <a:gd name="T0" fmla="*/ 0 w 4359"/>
                <a:gd name="T1" fmla="*/ 0 h 4871"/>
                <a:gd name="T2" fmla="*/ 0 w 4359"/>
                <a:gd name="T3" fmla="*/ 0 h 4871"/>
                <a:gd name="T4" fmla="*/ 0 w 4359"/>
                <a:gd name="T5" fmla="*/ 0 h 4871"/>
                <a:gd name="T6" fmla="*/ 0 w 4359"/>
                <a:gd name="T7" fmla="*/ 0 h 4871"/>
                <a:gd name="T8" fmla="*/ 0 w 4359"/>
                <a:gd name="T9" fmla="*/ 0 h 4871"/>
                <a:gd name="T10" fmla="*/ 0 w 4359"/>
                <a:gd name="T11" fmla="*/ 0 h 4871"/>
                <a:gd name="T12" fmla="*/ 0 w 4359"/>
                <a:gd name="T13" fmla="*/ 0 h 4871"/>
                <a:gd name="T14" fmla="*/ 0 w 4359"/>
                <a:gd name="T15" fmla="*/ 0 h 4871"/>
                <a:gd name="T16" fmla="*/ 0 w 4359"/>
                <a:gd name="T17" fmla="*/ 0 h 4871"/>
                <a:gd name="T18" fmla="*/ 0 w 4359"/>
                <a:gd name="T19" fmla="*/ 0 h 4871"/>
                <a:gd name="T20" fmla="*/ 0 w 4359"/>
                <a:gd name="T21" fmla="*/ 0 h 4871"/>
                <a:gd name="T22" fmla="*/ 0 w 4359"/>
                <a:gd name="T23" fmla="*/ 0 h 4871"/>
                <a:gd name="T24" fmla="*/ 0 w 4359"/>
                <a:gd name="T25" fmla="*/ 0 h 4871"/>
                <a:gd name="T26" fmla="*/ 0 w 4359"/>
                <a:gd name="T27" fmla="*/ 0 h 4871"/>
                <a:gd name="T28" fmla="*/ 0 w 4359"/>
                <a:gd name="T29" fmla="*/ 0 h 4871"/>
                <a:gd name="T30" fmla="*/ 0 w 4359"/>
                <a:gd name="T31" fmla="*/ 0 h 4871"/>
                <a:gd name="T32" fmla="*/ 0 w 4359"/>
                <a:gd name="T33" fmla="*/ 0 h 4871"/>
                <a:gd name="T34" fmla="*/ 0 w 4359"/>
                <a:gd name="T35" fmla="*/ 0 h 4871"/>
                <a:gd name="T36" fmla="*/ 0 w 4359"/>
                <a:gd name="T37" fmla="*/ 0 h 4871"/>
                <a:gd name="T38" fmla="*/ 0 w 4359"/>
                <a:gd name="T39" fmla="*/ 0 h 4871"/>
                <a:gd name="T40" fmla="*/ 0 w 4359"/>
                <a:gd name="T41" fmla="*/ 0 h 4871"/>
                <a:gd name="T42" fmla="*/ 0 w 4359"/>
                <a:gd name="T43" fmla="*/ 0 h 4871"/>
                <a:gd name="T44" fmla="*/ 0 w 4359"/>
                <a:gd name="T45" fmla="*/ 0 h 4871"/>
                <a:gd name="T46" fmla="*/ 0 w 4359"/>
                <a:gd name="T47" fmla="*/ 0 h 4871"/>
                <a:gd name="T48" fmla="*/ 0 w 4359"/>
                <a:gd name="T49" fmla="*/ 0 h 4871"/>
                <a:gd name="T50" fmla="*/ 0 w 4359"/>
                <a:gd name="T51" fmla="*/ 0 h 4871"/>
                <a:gd name="T52" fmla="*/ 0 w 4359"/>
                <a:gd name="T53" fmla="*/ 0 h 4871"/>
                <a:gd name="T54" fmla="*/ 0 w 4359"/>
                <a:gd name="T55" fmla="*/ 0 h 4871"/>
                <a:gd name="T56" fmla="*/ 0 w 4359"/>
                <a:gd name="T57" fmla="*/ 0 h 4871"/>
                <a:gd name="T58" fmla="*/ 0 w 4359"/>
                <a:gd name="T59" fmla="*/ 0 h 4871"/>
                <a:gd name="T60" fmla="*/ 0 w 4359"/>
                <a:gd name="T61" fmla="*/ 0 h 4871"/>
                <a:gd name="T62" fmla="*/ 0 w 4359"/>
                <a:gd name="T63" fmla="*/ 0 h 4871"/>
                <a:gd name="T64" fmla="*/ 0 w 4359"/>
                <a:gd name="T65" fmla="*/ 0 h 4871"/>
                <a:gd name="T66" fmla="*/ 0 w 4359"/>
                <a:gd name="T67" fmla="*/ 0 h 4871"/>
                <a:gd name="T68" fmla="*/ 0 w 4359"/>
                <a:gd name="T69" fmla="*/ 0 h 4871"/>
                <a:gd name="T70" fmla="*/ 0 w 4359"/>
                <a:gd name="T71" fmla="*/ 0 h 4871"/>
                <a:gd name="T72" fmla="*/ 0 w 4359"/>
                <a:gd name="T73" fmla="*/ 0 h 4871"/>
                <a:gd name="T74" fmla="*/ 0 w 4359"/>
                <a:gd name="T75" fmla="*/ 0 h 4871"/>
                <a:gd name="T76" fmla="*/ 0 w 4359"/>
                <a:gd name="T77" fmla="*/ 0 h 4871"/>
                <a:gd name="T78" fmla="*/ 0 w 4359"/>
                <a:gd name="T79" fmla="*/ 0 h 4871"/>
                <a:gd name="T80" fmla="*/ 0 w 4359"/>
                <a:gd name="T81" fmla="*/ 0 h 4871"/>
                <a:gd name="T82" fmla="*/ 0 w 4359"/>
                <a:gd name="T83" fmla="*/ 0 h 4871"/>
                <a:gd name="T84" fmla="*/ 0 w 4359"/>
                <a:gd name="T85" fmla="*/ 0 h 4871"/>
                <a:gd name="T86" fmla="*/ 0 w 4359"/>
                <a:gd name="T87" fmla="*/ 0 h 4871"/>
                <a:gd name="T88" fmla="*/ 0 w 4359"/>
                <a:gd name="T89" fmla="*/ 0 h 4871"/>
                <a:gd name="T90" fmla="*/ 0 w 4359"/>
                <a:gd name="T91" fmla="*/ 0 h 4871"/>
                <a:gd name="T92" fmla="*/ 0 w 4359"/>
                <a:gd name="T93" fmla="*/ 0 h 4871"/>
                <a:gd name="T94" fmla="*/ 0 w 4359"/>
                <a:gd name="T95" fmla="*/ 0 h 4871"/>
                <a:gd name="T96" fmla="*/ 0 w 4359"/>
                <a:gd name="T97" fmla="*/ 0 h 4871"/>
                <a:gd name="T98" fmla="*/ 0 w 4359"/>
                <a:gd name="T99" fmla="*/ 0 h 4871"/>
                <a:gd name="T100" fmla="*/ 0 w 4359"/>
                <a:gd name="T101" fmla="*/ 0 h 4871"/>
                <a:gd name="T102" fmla="*/ 0 w 4359"/>
                <a:gd name="T103" fmla="*/ 0 h 487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359"/>
                <a:gd name="T157" fmla="*/ 0 h 4871"/>
                <a:gd name="T158" fmla="*/ 4359 w 4359"/>
                <a:gd name="T159" fmla="*/ 4871 h 487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359" h="4871">
                  <a:moveTo>
                    <a:pt x="4359" y="0"/>
                  </a:moveTo>
                  <a:lnTo>
                    <a:pt x="4359" y="0"/>
                  </a:lnTo>
                  <a:lnTo>
                    <a:pt x="4303" y="0"/>
                  </a:lnTo>
                  <a:lnTo>
                    <a:pt x="4248" y="2"/>
                  </a:lnTo>
                  <a:lnTo>
                    <a:pt x="4191" y="3"/>
                  </a:lnTo>
                  <a:lnTo>
                    <a:pt x="4135" y="7"/>
                  </a:lnTo>
                  <a:lnTo>
                    <a:pt x="4080" y="10"/>
                  </a:lnTo>
                  <a:lnTo>
                    <a:pt x="4025" y="15"/>
                  </a:lnTo>
                  <a:lnTo>
                    <a:pt x="3969" y="19"/>
                  </a:lnTo>
                  <a:lnTo>
                    <a:pt x="3915" y="25"/>
                  </a:lnTo>
                  <a:lnTo>
                    <a:pt x="3860" y="32"/>
                  </a:lnTo>
                  <a:lnTo>
                    <a:pt x="3805" y="40"/>
                  </a:lnTo>
                  <a:lnTo>
                    <a:pt x="3751" y="47"/>
                  </a:lnTo>
                  <a:lnTo>
                    <a:pt x="3697" y="57"/>
                  </a:lnTo>
                  <a:lnTo>
                    <a:pt x="3643" y="66"/>
                  </a:lnTo>
                  <a:lnTo>
                    <a:pt x="3590" y="77"/>
                  </a:lnTo>
                  <a:lnTo>
                    <a:pt x="3536" y="87"/>
                  </a:lnTo>
                  <a:lnTo>
                    <a:pt x="3483" y="100"/>
                  </a:lnTo>
                  <a:lnTo>
                    <a:pt x="3430" y="112"/>
                  </a:lnTo>
                  <a:lnTo>
                    <a:pt x="3377" y="126"/>
                  </a:lnTo>
                  <a:lnTo>
                    <a:pt x="3325" y="139"/>
                  </a:lnTo>
                  <a:lnTo>
                    <a:pt x="3272" y="154"/>
                  </a:lnTo>
                  <a:lnTo>
                    <a:pt x="3220" y="170"/>
                  </a:lnTo>
                  <a:lnTo>
                    <a:pt x="3168" y="185"/>
                  </a:lnTo>
                  <a:lnTo>
                    <a:pt x="3116" y="202"/>
                  </a:lnTo>
                  <a:lnTo>
                    <a:pt x="3066" y="219"/>
                  </a:lnTo>
                  <a:lnTo>
                    <a:pt x="3014" y="237"/>
                  </a:lnTo>
                  <a:lnTo>
                    <a:pt x="2963" y="257"/>
                  </a:lnTo>
                  <a:lnTo>
                    <a:pt x="2913" y="276"/>
                  </a:lnTo>
                  <a:lnTo>
                    <a:pt x="2863" y="296"/>
                  </a:lnTo>
                  <a:lnTo>
                    <a:pt x="2813" y="318"/>
                  </a:lnTo>
                  <a:lnTo>
                    <a:pt x="2764" y="339"/>
                  </a:lnTo>
                  <a:lnTo>
                    <a:pt x="2714" y="361"/>
                  </a:lnTo>
                  <a:lnTo>
                    <a:pt x="2666" y="385"/>
                  </a:lnTo>
                  <a:lnTo>
                    <a:pt x="2616" y="407"/>
                  </a:lnTo>
                  <a:lnTo>
                    <a:pt x="2568" y="432"/>
                  </a:lnTo>
                  <a:lnTo>
                    <a:pt x="2520" y="457"/>
                  </a:lnTo>
                  <a:lnTo>
                    <a:pt x="2472" y="482"/>
                  </a:lnTo>
                  <a:lnTo>
                    <a:pt x="2425" y="508"/>
                  </a:lnTo>
                  <a:lnTo>
                    <a:pt x="2377" y="535"/>
                  </a:lnTo>
                  <a:lnTo>
                    <a:pt x="2331" y="562"/>
                  </a:lnTo>
                  <a:lnTo>
                    <a:pt x="2284" y="589"/>
                  </a:lnTo>
                  <a:lnTo>
                    <a:pt x="2238" y="619"/>
                  </a:lnTo>
                  <a:lnTo>
                    <a:pt x="2192" y="647"/>
                  </a:lnTo>
                  <a:lnTo>
                    <a:pt x="2146" y="676"/>
                  </a:lnTo>
                  <a:lnTo>
                    <a:pt x="2102" y="707"/>
                  </a:lnTo>
                  <a:lnTo>
                    <a:pt x="2056" y="737"/>
                  </a:lnTo>
                  <a:lnTo>
                    <a:pt x="2012" y="769"/>
                  </a:lnTo>
                  <a:lnTo>
                    <a:pt x="1968" y="802"/>
                  </a:lnTo>
                  <a:lnTo>
                    <a:pt x="1925" y="834"/>
                  </a:lnTo>
                  <a:lnTo>
                    <a:pt x="1881" y="867"/>
                  </a:lnTo>
                  <a:lnTo>
                    <a:pt x="1839" y="901"/>
                  </a:lnTo>
                  <a:lnTo>
                    <a:pt x="1796" y="935"/>
                  </a:lnTo>
                  <a:lnTo>
                    <a:pt x="1754" y="970"/>
                  </a:lnTo>
                  <a:lnTo>
                    <a:pt x="1712" y="1005"/>
                  </a:lnTo>
                  <a:lnTo>
                    <a:pt x="1671" y="1042"/>
                  </a:lnTo>
                  <a:lnTo>
                    <a:pt x="1629" y="1078"/>
                  </a:lnTo>
                  <a:lnTo>
                    <a:pt x="1589" y="1115"/>
                  </a:lnTo>
                  <a:lnTo>
                    <a:pt x="1548" y="1152"/>
                  </a:lnTo>
                  <a:lnTo>
                    <a:pt x="1509" y="1191"/>
                  </a:lnTo>
                  <a:lnTo>
                    <a:pt x="1469" y="1229"/>
                  </a:lnTo>
                  <a:lnTo>
                    <a:pt x="1431" y="1268"/>
                  </a:lnTo>
                  <a:lnTo>
                    <a:pt x="1392" y="1307"/>
                  </a:lnTo>
                  <a:lnTo>
                    <a:pt x="1354" y="1348"/>
                  </a:lnTo>
                  <a:lnTo>
                    <a:pt x="1317" y="1389"/>
                  </a:lnTo>
                  <a:lnTo>
                    <a:pt x="1279" y="1430"/>
                  </a:lnTo>
                  <a:lnTo>
                    <a:pt x="1243" y="1471"/>
                  </a:lnTo>
                  <a:lnTo>
                    <a:pt x="1206" y="1513"/>
                  </a:lnTo>
                  <a:lnTo>
                    <a:pt x="1170" y="1556"/>
                  </a:lnTo>
                  <a:lnTo>
                    <a:pt x="1134" y="1599"/>
                  </a:lnTo>
                  <a:lnTo>
                    <a:pt x="1100" y="1642"/>
                  </a:lnTo>
                  <a:lnTo>
                    <a:pt x="1066" y="1686"/>
                  </a:lnTo>
                  <a:lnTo>
                    <a:pt x="1031" y="1731"/>
                  </a:lnTo>
                  <a:lnTo>
                    <a:pt x="998" y="1776"/>
                  </a:lnTo>
                  <a:lnTo>
                    <a:pt x="964" y="1821"/>
                  </a:lnTo>
                  <a:lnTo>
                    <a:pt x="932" y="1867"/>
                  </a:lnTo>
                  <a:lnTo>
                    <a:pt x="900" y="1914"/>
                  </a:lnTo>
                  <a:lnTo>
                    <a:pt x="868" y="1960"/>
                  </a:lnTo>
                  <a:lnTo>
                    <a:pt x="837" y="2007"/>
                  </a:lnTo>
                  <a:lnTo>
                    <a:pt x="805" y="2055"/>
                  </a:lnTo>
                  <a:lnTo>
                    <a:pt x="776" y="2102"/>
                  </a:lnTo>
                  <a:lnTo>
                    <a:pt x="746" y="2151"/>
                  </a:lnTo>
                  <a:lnTo>
                    <a:pt x="717" y="2200"/>
                  </a:lnTo>
                  <a:lnTo>
                    <a:pt x="688" y="2249"/>
                  </a:lnTo>
                  <a:lnTo>
                    <a:pt x="660" y="2299"/>
                  </a:lnTo>
                  <a:lnTo>
                    <a:pt x="632" y="2349"/>
                  </a:lnTo>
                  <a:lnTo>
                    <a:pt x="605" y="2399"/>
                  </a:lnTo>
                  <a:lnTo>
                    <a:pt x="579" y="2450"/>
                  </a:lnTo>
                  <a:lnTo>
                    <a:pt x="552" y="2502"/>
                  </a:lnTo>
                  <a:lnTo>
                    <a:pt x="527" y="2553"/>
                  </a:lnTo>
                  <a:lnTo>
                    <a:pt x="502" y="2605"/>
                  </a:lnTo>
                  <a:lnTo>
                    <a:pt x="477" y="2657"/>
                  </a:lnTo>
                  <a:lnTo>
                    <a:pt x="454" y="2710"/>
                  </a:lnTo>
                  <a:lnTo>
                    <a:pt x="431" y="2763"/>
                  </a:lnTo>
                  <a:lnTo>
                    <a:pt x="408" y="2816"/>
                  </a:lnTo>
                  <a:lnTo>
                    <a:pt x="385" y="2870"/>
                  </a:lnTo>
                  <a:lnTo>
                    <a:pt x="364" y="2923"/>
                  </a:lnTo>
                  <a:lnTo>
                    <a:pt x="343" y="2979"/>
                  </a:lnTo>
                  <a:lnTo>
                    <a:pt x="323" y="3033"/>
                  </a:lnTo>
                  <a:lnTo>
                    <a:pt x="302" y="3089"/>
                  </a:lnTo>
                  <a:lnTo>
                    <a:pt x="283" y="3144"/>
                  </a:lnTo>
                  <a:lnTo>
                    <a:pt x="265" y="3199"/>
                  </a:lnTo>
                  <a:lnTo>
                    <a:pt x="247" y="3256"/>
                  </a:lnTo>
                  <a:lnTo>
                    <a:pt x="229" y="3311"/>
                  </a:lnTo>
                  <a:lnTo>
                    <a:pt x="212" y="3369"/>
                  </a:lnTo>
                  <a:lnTo>
                    <a:pt x="196" y="3426"/>
                  </a:lnTo>
                  <a:lnTo>
                    <a:pt x="181" y="3483"/>
                  </a:lnTo>
                  <a:lnTo>
                    <a:pt x="166" y="3541"/>
                  </a:lnTo>
                  <a:lnTo>
                    <a:pt x="152" y="3599"/>
                  </a:lnTo>
                  <a:lnTo>
                    <a:pt x="137" y="3656"/>
                  </a:lnTo>
                  <a:lnTo>
                    <a:pt x="124" y="3715"/>
                  </a:lnTo>
                  <a:lnTo>
                    <a:pt x="112" y="3774"/>
                  </a:lnTo>
                  <a:lnTo>
                    <a:pt x="100" y="3833"/>
                  </a:lnTo>
                  <a:lnTo>
                    <a:pt x="89" y="3892"/>
                  </a:lnTo>
                  <a:lnTo>
                    <a:pt x="78" y="3951"/>
                  </a:lnTo>
                  <a:lnTo>
                    <a:pt x="68" y="4011"/>
                  </a:lnTo>
                  <a:lnTo>
                    <a:pt x="58" y="4071"/>
                  </a:lnTo>
                  <a:lnTo>
                    <a:pt x="50" y="4131"/>
                  </a:lnTo>
                  <a:lnTo>
                    <a:pt x="42" y="4192"/>
                  </a:lnTo>
                  <a:lnTo>
                    <a:pt x="35" y="4252"/>
                  </a:lnTo>
                  <a:lnTo>
                    <a:pt x="28" y="4313"/>
                  </a:lnTo>
                  <a:lnTo>
                    <a:pt x="22" y="4374"/>
                  </a:lnTo>
                  <a:lnTo>
                    <a:pt x="17" y="4437"/>
                  </a:lnTo>
                  <a:lnTo>
                    <a:pt x="13" y="4498"/>
                  </a:lnTo>
                  <a:lnTo>
                    <a:pt x="9" y="4560"/>
                  </a:lnTo>
                  <a:lnTo>
                    <a:pt x="6" y="4621"/>
                  </a:lnTo>
                  <a:lnTo>
                    <a:pt x="3" y="4684"/>
                  </a:lnTo>
                  <a:lnTo>
                    <a:pt x="1" y="4747"/>
                  </a:lnTo>
                  <a:lnTo>
                    <a:pt x="0" y="4809"/>
                  </a:lnTo>
                  <a:lnTo>
                    <a:pt x="0" y="4871"/>
                  </a:lnTo>
                  <a:lnTo>
                    <a:pt x="91" y="4871"/>
                  </a:lnTo>
                  <a:lnTo>
                    <a:pt x="91" y="4810"/>
                  </a:lnTo>
                  <a:lnTo>
                    <a:pt x="92" y="4749"/>
                  </a:lnTo>
                  <a:lnTo>
                    <a:pt x="94" y="4688"/>
                  </a:lnTo>
                  <a:lnTo>
                    <a:pt x="96" y="4627"/>
                  </a:lnTo>
                  <a:lnTo>
                    <a:pt x="100" y="4566"/>
                  </a:lnTo>
                  <a:lnTo>
                    <a:pt x="103" y="4506"/>
                  </a:lnTo>
                  <a:lnTo>
                    <a:pt x="108" y="4445"/>
                  </a:lnTo>
                  <a:lnTo>
                    <a:pt x="113" y="4385"/>
                  </a:lnTo>
                  <a:lnTo>
                    <a:pt x="119" y="4325"/>
                  </a:lnTo>
                  <a:lnTo>
                    <a:pt x="125" y="4266"/>
                  </a:lnTo>
                  <a:lnTo>
                    <a:pt x="132" y="4206"/>
                  </a:lnTo>
                  <a:lnTo>
                    <a:pt x="140" y="4147"/>
                  </a:lnTo>
                  <a:lnTo>
                    <a:pt x="149" y="4088"/>
                  </a:lnTo>
                  <a:lnTo>
                    <a:pt x="158" y="4030"/>
                  </a:lnTo>
                  <a:lnTo>
                    <a:pt x="168" y="3971"/>
                  </a:lnTo>
                  <a:lnTo>
                    <a:pt x="178" y="3912"/>
                  </a:lnTo>
                  <a:lnTo>
                    <a:pt x="189" y="3854"/>
                  </a:lnTo>
                  <a:lnTo>
                    <a:pt x="200" y="3797"/>
                  </a:lnTo>
                  <a:lnTo>
                    <a:pt x="212" y="3739"/>
                  </a:lnTo>
                  <a:lnTo>
                    <a:pt x="225" y="3682"/>
                  </a:lnTo>
                  <a:lnTo>
                    <a:pt x="240" y="3625"/>
                  </a:lnTo>
                  <a:lnTo>
                    <a:pt x="253" y="3568"/>
                  </a:lnTo>
                  <a:lnTo>
                    <a:pt x="268" y="3512"/>
                  </a:lnTo>
                  <a:lnTo>
                    <a:pt x="283" y="3456"/>
                  </a:lnTo>
                  <a:lnTo>
                    <a:pt x="299" y="3400"/>
                  </a:lnTo>
                  <a:lnTo>
                    <a:pt x="316" y="3344"/>
                  </a:lnTo>
                  <a:lnTo>
                    <a:pt x="333" y="3290"/>
                  </a:lnTo>
                  <a:lnTo>
                    <a:pt x="351" y="3234"/>
                  </a:lnTo>
                  <a:lnTo>
                    <a:pt x="369" y="3180"/>
                  </a:lnTo>
                  <a:lnTo>
                    <a:pt x="387" y="3126"/>
                  </a:lnTo>
                  <a:lnTo>
                    <a:pt x="407" y="3072"/>
                  </a:lnTo>
                  <a:lnTo>
                    <a:pt x="427" y="3018"/>
                  </a:lnTo>
                  <a:lnTo>
                    <a:pt x="448" y="2964"/>
                  </a:lnTo>
                  <a:lnTo>
                    <a:pt x="469" y="2912"/>
                  </a:lnTo>
                  <a:lnTo>
                    <a:pt x="491" y="2859"/>
                  </a:lnTo>
                  <a:lnTo>
                    <a:pt x="513" y="2807"/>
                  </a:lnTo>
                  <a:lnTo>
                    <a:pt x="535" y="2755"/>
                  </a:lnTo>
                  <a:lnTo>
                    <a:pt x="558" y="2703"/>
                  </a:lnTo>
                  <a:lnTo>
                    <a:pt x="583" y="2652"/>
                  </a:lnTo>
                  <a:lnTo>
                    <a:pt x="607" y="2601"/>
                  </a:lnTo>
                  <a:lnTo>
                    <a:pt x="632" y="2551"/>
                  </a:lnTo>
                  <a:lnTo>
                    <a:pt x="658" y="2501"/>
                  </a:lnTo>
                  <a:lnTo>
                    <a:pt x="684" y="2451"/>
                  </a:lnTo>
                  <a:lnTo>
                    <a:pt x="710" y="2402"/>
                  </a:lnTo>
                  <a:lnTo>
                    <a:pt x="738" y="2352"/>
                  </a:lnTo>
                  <a:lnTo>
                    <a:pt x="765" y="2304"/>
                  </a:lnTo>
                  <a:lnTo>
                    <a:pt x="793" y="2256"/>
                  </a:lnTo>
                  <a:lnTo>
                    <a:pt x="822" y="2208"/>
                  </a:lnTo>
                  <a:lnTo>
                    <a:pt x="851" y="2160"/>
                  </a:lnTo>
                  <a:lnTo>
                    <a:pt x="880" y="2114"/>
                  </a:lnTo>
                  <a:lnTo>
                    <a:pt x="910" y="2067"/>
                  </a:lnTo>
                  <a:lnTo>
                    <a:pt x="941" y="2021"/>
                  </a:lnTo>
                  <a:lnTo>
                    <a:pt x="971" y="1975"/>
                  </a:lnTo>
                  <a:lnTo>
                    <a:pt x="1003" y="1931"/>
                  </a:lnTo>
                  <a:lnTo>
                    <a:pt x="1035" y="1885"/>
                  </a:lnTo>
                  <a:lnTo>
                    <a:pt x="1068" y="1841"/>
                  </a:lnTo>
                  <a:lnTo>
                    <a:pt x="1101" y="1797"/>
                  </a:lnTo>
                  <a:lnTo>
                    <a:pt x="1134" y="1753"/>
                  </a:lnTo>
                  <a:lnTo>
                    <a:pt x="1168" y="1710"/>
                  </a:lnTo>
                  <a:lnTo>
                    <a:pt x="1202" y="1667"/>
                  </a:lnTo>
                  <a:lnTo>
                    <a:pt x="1237" y="1625"/>
                  </a:lnTo>
                  <a:lnTo>
                    <a:pt x="1272" y="1583"/>
                  </a:lnTo>
                  <a:lnTo>
                    <a:pt x="1307" y="1543"/>
                  </a:lnTo>
                  <a:lnTo>
                    <a:pt x="1344" y="1502"/>
                  </a:lnTo>
                  <a:lnTo>
                    <a:pt x="1380" y="1461"/>
                  </a:lnTo>
                  <a:lnTo>
                    <a:pt x="1417" y="1422"/>
                  </a:lnTo>
                  <a:lnTo>
                    <a:pt x="1454" y="1382"/>
                  </a:lnTo>
                  <a:lnTo>
                    <a:pt x="1492" y="1344"/>
                  </a:lnTo>
                  <a:lnTo>
                    <a:pt x="1530" y="1305"/>
                  </a:lnTo>
                  <a:lnTo>
                    <a:pt x="1569" y="1268"/>
                  </a:lnTo>
                  <a:lnTo>
                    <a:pt x="1608" y="1230"/>
                  </a:lnTo>
                  <a:lnTo>
                    <a:pt x="1646" y="1193"/>
                  </a:lnTo>
                  <a:lnTo>
                    <a:pt x="1687" y="1157"/>
                  </a:lnTo>
                  <a:lnTo>
                    <a:pt x="1726" y="1122"/>
                  </a:lnTo>
                  <a:lnTo>
                    <a:pt x="1767" y="1087"/>
                  </a:lnTo>
                  <a:lnTo>
                    <a:pt x="1808" y="1052"/>
                  </a:lnTo>
                  <a:lnTo>
                    <a:pt x="1849" y="1018"/>
                  </a:lnTo>
                  <a:lnTo>
                    <a:pt x="1891" y="984"/>
                  </a:lnTo>
                  <a:lnTo>
                    <a:pt x="1933" y="951"/>
                  </a:lnTo>
                  <a:lnTo>
                    <a:pt x="1975" y="918"/>
                  </a:lnTo>
                  <a:lnTo>
                    <a:pt x="2018" y="887"/>
                  </a:lnTo>
                  <a:lnTo>
                    <a:pt x="2061" y="855"/>
                  </a:lnTo>
                  <a:lnTo>
                    <a:pt x="2105" y="824"/>
                  </a:lnTo>
                  <a:lnTo>
                    <a:pt x="2149" y="794"/>
                  </a:lnTo>
                  <a:lnTo>
                    <a:pt x="2193" y="765"/>
                  </a:lnTo>
                  <a:lnTo>
                    <a:pt x="2238" y="735"/>
                  </a:lnTo>
                  <a:lnTo>
                    <a:pt x="2282" y="707"/>
                  </a:lnTo>
                  <a:lnTo>
                    <a:pt x="2328" y="679"/>
                  </a:lnTo>
                  <a:lnTo>
                    <a:pt x="2373" y="651"/>
                  </a:lnTo>
                  <a:lnTo>
                    <a:pt x="2419" y="625"/>
                  </a:lnTo>
                  <a:lnTo>
                    <a:pt x="2465" y="599"/>
                  </a:lnTo>
                  <a:lnTo>
                    <a:pt x="2512" y="573"/>
                  </a:lnTo>
                  <a:lnTo>
                    <a:pt x="2558" y="549"/>
                  </a:lnTo>
                  <a:lnTo>
                    <a:pt x="2605" y="525"/>
                  </a:lnTo>
                  <a:lnTo>
                    <a:pt x="2653" y="501"/>
                  </a:lnTo>
                  <a:lnTo>
                    <a:pt x="2700" y="477"/>
                  </a:lnTo>
                  <a:lnTo>
                    <a:pt x="2749" y="456"/>
                  </a:lnTo>
                  <a:lnTo>
                    <a:pt x="2797" y="434"/>
                  </a:lnTo>
                  <a:lnTo>
                    <a:pt x="2846" y="413"/>
                  </a:lnTo>
                  <a:lnTo>
                    <a:pt x="2894" y="392"/>
                  </a:lnTo>
                  <a:lnTo>
                    <a:pt x="2943" y="372"/>
                  </a:lnTo>
                  <a:lnTo>
                    <a:pt x="2993" y="353"/>
                  </a:lnTo>
                  <a:lnTo>
                    <a:pt x="3042" y="335"/>
                  </a:lnTo>
                  <a:lnTo>
                    <a:pt x="3093" y="317"/>
                  </a:lnTo>
                  <a:lnTo>
                    <a:pt x="3142" y="300"/>
                  </a:lnTo>
                  <a:lnTo>
                    <a:pt x="3193" y="284"/>
                  </a:lnTo>
                  <a:lnTo>
                    <a:pt x="3244" y="268"/>
                  </a:lnTo>
                  <a:lnTo>
                    <a:pt x="3295" y="252"/>
                  </a:lnTo>
                  <a:lnTo>
                    <a:pt x="3346" y="239"/>
                  </a:lnTo>
                  <a:lnTo>
                    <a:pt x="3397" y="224"/>
                  </a:lnTo>
                  <a:lnTo>
                    <a:pt x="3449" y="211"/>
                  </a:lnTo>
                  <a:lnTo>
                    <a:pt x="3501" y="199"/>
                  </a:lnTo>
                  <a:lnTo>
                    <a:pt x="3553" y="188"/>
                  </a:lnTo>
                  <a:lnTo>
                    <a:pt x="3605" y="176"/>
                  </a:lnTo>
                  <a:lnTo>
                    <a:pt x="3658" y="166"/>
                  </a:lnTo>
                  <a:lnTo>
                    <a:pt x="3710" y="157"/>
                  </a:lnTo>
                  <a:lnTo>
                    <a:pt x="3764" y="148"/>
                  </a:lnTo>
                  <a:lnTo>
                    <a:pt x="3817" y="140"/>
                  </a:lnTo>
                  <a:lnTo>
                    <a:pt x="3870" y="133"/>
                  </a:lnTo>
                  <a:lnTo>
                    <a:pt x="3924" y="127"/>
                  </a:lnTo>
                  <a:lnTo>
                    <a:pt x="3977" y="121"/>
                  </a:lnTo>
                  <a:lnTo>
                    <a:pt x="4032" y="116"/>
                  </a:lnTo>
                  <a:lnTo>
                    <a:pt x="4086" y="112"/>
                  </a:lnTo>
                  <a:lnTo>
                    <a:pt x="4140" y="109"/>
                  </a:lnTo>
                  <a:lnTo>
                    <a:pt x="4195" y="105"/>
                  </a:lnTo>
                  <a:lnTo>
                    <a:pt x="4250" y="103"/>
                  </a:lnTo>
                  <a:lnTo>
                    <a:pt x="4304" y="103"/>
                  </a:lnTo>
                  <a:lnTo>
                    <a:pt x="4359" y="102"/>
                  </a:lnTo>
                  <a:lnTo>
                    <a:pt x="4359" y="0"/>
                  </a:lnTo>
                  <a:close/>
                </a:path>
              </a:pathLst>
            </a:custGeom>
            <a:solidFill>
              <a:srgbClr val="008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5292" name="Freeform 8"/>
            <p:cNvSpPr>
              <a:spLocks/>
            </p:cNvSpPr>
            <p:nvPr/>
          </p:nvSpPr>
          <p:spPr bwMode="auto">
            <a:xfrm>
              <a:off x="1971" y="2827"/>
              <a:ext cx="485" cy="513"/>
            </a:xfrm>
            <a:custGeom>
              <a:avLst/>
              <a:gdLst>
                <a:gd name="T0" fmla="*/ 0 w 2905"/>
                <a:gd name="T1" fmla="*/ 0 h 3409"/>
                <a:gd name="T2" fmla="*/ 0 w 2905"/>
                <a:gd name="T3" fmla="*/ 0 h 3409"/>
                <a:gd name="T4" fmla="*/ 0 w 2905"/>
                <a:gd name="T5" fmla="*/ 0 h 3409"/>
                <a:gd name="T6" fmla="*/ 0 w 2905"/>
                <a:gd name="T7" fmla="*/ 0 h 3409"/>
                <a:gd name="T8" fmla="*/ 0 w 2905"/>
                <a:gd name="T9" fmla="*/ 0 h 3409"/>
                <a:gd name="T10" fmla="*/ 0 w 2905"/>
                <a:gd name="T11" fmla="*/ 0 h 3409"/>
                <a:gd name="T12" fmla="*/ 0 w 2905"/>
                <a:gd name="T13" fmla="*/ 0 h 3409"/>
                <a:gd name="T14" fmla="*/ 0 w 2905"/>
                <a:gd name="T15" fmla="*/ 0 h 3409"/>
                <a:gd name="T16" fmla="*/ 0 w 2905"/>
                <a:gd name="T17" fmla="*/ 0 h 3409"/>
                <a:gd name="T18" fmla="*/ 0 w 2905"/>
                <a:gd name="T19" fmla="*/ 0 h 340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05"/>
                <a:gd name="T31" fmla="*/ 0 h 3409"/>
                <a:gd name="T32" fmla="*/ 2905 w 2905"/>
                <a:gd name="T33" fmla="*/ 3409 h 340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05" h="3409">
                  <a:moveTo>
                    <a:pt x="95" y="3357"/>
                  </a:moveTo>
                  <a:lnTo>
                    <a:pt x="85" y="3409"/>
                  </a:lnTo>
                  <a:lnTo>
                    <a:pt x="2905" y="69"/>
                  </a:lnTo>
                  <a:lnTo>
                    <a:pt x="2838" y="0"/>
                  </a:lnTo>
                  <a:lnTo>
                    <a:pt x="19" y="3339"/>
                  </a:lnTo>
                  <a:lnTo>
                    <a:pt x="9" y="3391"/>
                  </a:lnTo>
                  <a:lnTo>
                    <a:pt x="19" y="3339"/>
                  </a:lnTo>
                  <a:lnTo>
                    <a:pt x="0" y="3362"/>
                  </a:lnTo>
                  <a:lnTo>
                    <a:pt x="9" y="3391"/>
                  </a:lnTo>
                  <a:lnTo>
                    <a:pt x="95" y="3357"/>
                  </a:lnTo>
                  <a:close/>
                </a:path>
              </a:pathLst>
            </a:custGeom>
            <a:solidFill>
              <a:srgbClr val="DC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5293" name="Freeform 9"/>
            <p:cNvSpPr>
              <a:spLocks/>
            </p:cNvSpPr>
            <p:nvPr/>
          </p:nvSpPr>
          <p:spPr bwMode="auto">
            <a:xfrm>
              <a:off x="1973" y="3332"/>
              <a:ext cx="133" cy="351"/>
            </a:xfrm>
            <a:custGeom>
              <a:avLst/>
              <a:gdLst>
                <a:gd name="T0" fmla="*/ 0 w 799"/>
                <a:gd name="T1" fmla="*/ 0 h 2329"/>
                <a:gd name="T2" fmla="*/ 0 w 799"/>
                <a:gd name="T3" fmla="*/ 0 h 2329"/>
                <a:gd name="T4" fmla="*/ 0 w 799"/>
                <a:gd name="T5" fmla="*/ 0 h 2329"/>
                <a:gd name="T6" fmla="*/ 0 w 799"/>
                <a:gd name="T7" fmla="*/ 0 h 2329"/>
                <a:gd name="T8" fmla="*/ 0 w 799"/>
                <a:gd name="T9" fmla="*/ 0 h 2329"/>
                <a:gd name="T10" fmla="*/ 0 w 799"/>
                <a:gd name="T11" fmla="*/ 0 h 2329"/>
                <a:gd name="T12" fmla="*/ 0 w 799"/>
                <a:gd name="T13" fmla="*/ 0 h 2329"/>
                <a:gd name="T14" fmla="*/ 0 w 799"/>
                <a:gd name="T15" fmla="*/ 0 h 2329"/>
                <a:gd name="T16" fmla="*/ 0 w 799"/>
                <a:gd name="T17" fmla="*/ 0 h 2329"/>
                <a:gd name="T18" fmla="*/ 0 w 799"/>
                <a:gd name="T19" fmla="*/ 0 h 23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99"/>
                <a:gd name="T31" fmla="*/ 0 h 2329"/>
                <a:gd name="T32" fmla="*/ 799 w 799"/>
                <a:gd name="T33" fmla="*/ 2329 h 23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99" h="2329">
                  <a:moveTo>
                    <a:pt x="736" y="2211"/>
                  </a:moveTo>
                  <a:lnTo>
                    <a:pt x="799" y="2240"/>
                  </a:lnTo>
                  <a:lnTo>
                    <a:pt x="86" y="0"/>
                  </a:lnTo>
                  <a:lnTo>
                    <a:pt x="0" y="34"/>
                  </a:lnTo>
                  <a:lnTo>
                    <a:pt x="713" y="2274"/>
                  </a:lnTo>
                  <a:lnTo>
                    <a:pt x="777" y="2302"/>
                  </a:lnTo>
                  <a:lnTo>
                    <a:pt x="713" y="2274"/>
                  </a:lnTo>
                  <a:lnTo>
                    <a:pt x="731" y="2329"/>
                  </a:lnTo>
                  <a:lnTo>
                    <a:pt x="777" y="2302"/>
                  </a:lnTo>
                  <a:lnTo>
                    <a:pt x="736" y="2211"/>
                  </a:lnTo>
                  <a:close/>
                </a:path>
              </a:pathLst>
            </a:custGeom>
            <a:solidFill>
              <a:srgbClr val="DC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5294" name="Freeform 10"/>
            <p:cNvSpPr>
              <a:spLocks/>
            </p:cNvSpPr>
            <p:nvPr/>
          </p:nvSpPr>
          <p:spPr bwMode="auto">
            <a:xfrm>
              <a:off x="2096" y="3323"/>
              <a:ext cx="663" cy="356"/>
            </a:xfrm>
            <a:custGeom>
              <a:avLst/>
              <a:gdLst>
                <a:gd name="T0" fmla="*/ 0 w 3980"/>
                <a:gd name="T1" fmla="*/ 0 h 2368"/>
                <a:gd name="T2" fmla="*/ 0 w 3980"/>
                <a:gd name="T3" fmla="*/ 0 h 2368"/>
                <a:gd name="T4" fmla="*/ 0 w 3980"/>
                <a:gd name="T5" fmla="*/ 0 h 2368"/>
                <a:gd name="T6" fmla="*/ 0 w 3980"/>
                <a:gd name="T7" fmla="*/ 0 h 2368"/>
                <a:gd name="T8" fmla="*/ 0 w 3980"/>
                <a:gd name="T9" fmla="*/ 0 h 2368"/>
                <a:gd name="T10" fmla="*/ 0 w 3980"/>
                <a:gd name="T11" fmla="*/ 0 h 23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980"/>
                <a:gd name="T19" fmla="*/ 0 h 2368"/>
                <a:gd name="T20" fmla="*/ 3980 w 3980"/>
                <a:gd name="T21" fmla="*/ 2368 h 236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980" h="2368">
                  <a:moveTo>
                    <a:pt x="3959" y="45"/>
                  </a:moveTo>
                  <a:lnTo>
                    <a:pt x="3938" y="0"/>
                  </a:lnTo>
                  <a:lnTo>
                    <a:pt x="0" y="2277"/>
                  </a:lnTo>
                  <a:lnTo>
                    <a:pt x="41" y="2368"/>
                  </a:lnTo>
                  <a:lnTo>
                    <a:pt x="3980" y="90"/>
                  </a:lnTo>
                  <a:lnTo>
                    <a:pt x="3959" y="45"/>
                  </a:lnTo>
                  <a:close/>
                </a:path>
              </a:pathLst>
            </a:custGeom>
            <a:solidFill>
              <a:srgbClr val="DC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5295" name="Freeform 11"/>
            <p:cNvSpPr>
              <a:spLocks/>
            </p:cNvSpPr>
            <p:nvPr/>
          </p:nvSpPr>
          <p:spPr bwMode="auto">
            <a:xfrm>
              <a:off x="2401" y="3425"/>
              <a:ext cx="528" cy="322"/>
            </a:xfrm>
            <a:custGeom>
              <a:avLst/>
              <a:gdLst>
                <a:gd name="T0" fmla="*/ 0 w 3171"/>
                <a:gd name="T1" fmla="*/ 0 h 2138"/>
                <a:gd name="T2" fmla="*/ 0 w 3171"/>
                <a:gd name="T3" fmla="*/ 0 h 2138"/>
                <a:gd name="T4" fmla="*/ 0 w 3171"/>
                <a:gd name="T5" fmla="*/ 0 h 2138"/>
                <a:gd name="T6" fmla="*/ 0 w 3171"/>
                <a:gd name="T7" fmla="*/ 0 h 2138"/>
                <a:gd name="T8" fmla="*/ 0 w 3171"/>
                <a:gd name="T9" fmla="*/ 0 h 2138"/>
                <a:gd name="T10" fmla="*/ 0 w 3171"/>
                <a:gd name="T11" fmla="*/ 0 h 21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71"/>
                <a:gd name="T19" fmla="*/ 0 h 2138"/>
                <a:gd name="T20" fmla="*/ 3171 w 3171"/>
                <a:gd name="T21" fmla="*/ 2138 h 21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71" h="2138">
                  <a:moveTo>
                    <a:pt x="3147" y="43"/>
                  </a:moveTo>
                  <a:lnTo>
                    <a:pt x="3125" y="0"/>
                  </a:lnTo>
                  <a:lnTo>
                    <a:pt x="0" y="2049"/>
                  </a:lnTo>
                  <a:lnTo>
                    <a:pt x="45" y="2138"/>
                  </a:lnTo>
                  <a:lnTo>
                    <a:pt x="3171" y="87"/>
                  </a:lnTo>
                  <a:lnTo>
                    <a:pt x="3147" y="43"/>
                  </a:lnTo>
                  <a:close/>
                </a:path>
              </a:pathLst>
            </a:custGeom>
            <a:solidFill>
              <a:srgbClr val="DC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5296" name="Freeform 12"/>
            <p:cNvSpPr>
              <a:spLocks/>
            </p:cNvSpPr>
            <p:nvPr/>
          </p:nvSpPr>
          <p:spPr bwMode="auto">
            <a:xfrm>
              <a:off x="2677" y="2901"/>
              <a:ext cx="356" cy="227"/>
            </a:xfrm>
            <a:custGeom>
              <a:avLst/>
              <a:gdLst>
                <a:gd name="T0" fmla="*/ 0 w 2136"/>
                <a:gd name="T1" fmla="*/ 0 h 1515"/>
                <a:gd name="T2" fmla="*/ 0 w 2136"/>
                <a:gd name="T3" fmla="*/ 0 h 1515"/>
                <a:gd name="T4" fmla="*/ 0 w 2136"/>
                <a:gd name="T5" fmla="*/ 0 h 1515"/>
                <a:gd name="T6" fmla="*/ 0 w 2136"/>
                <a:gd name="T7" fmla="*/ 0 h 1515"/>
                <a:gd name="T8" fmla="*/ 0 w 2136"/>
                <a:gd name="T9" fmla="*/ 0 h 1515"/>
                <a:gd name="T10" fmla="*/ 0 w 2136"/>
                <a:gd name="T11" fmla="*/ 0 h 1515"/>
                <a:gd name="T12" fmla="*/ 0 w 2136"/>
                <a:gd name="T13" fmla="*/ 0 h 1515"/>
                <a:gd name="T14" fmla="*/ 0 w 2136"/>
                <a:gd name="T15" fmla="*/ 0 h 1515"/>
                <a:gd name="T16" fmla="*/ 0 w 2136"/>
                <a:gd name="T17" fmla="*/ 0 h 1515"/>
                <a:gd name="T18" fmla="*/ 0 w 2136"/>
                <a:gd name="T19" fmla="*/ 0 h 15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36"/>
                <a:gd name="T31" fmla="*/ 0 h 1515"/>
                <a:gd name="T32" fmla="*/ 2136 w 2136"/>
                <a:gd name="T33" fmla="*/ 1515 h 151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36" h="1515">
                  <a:moveTo>
                    <a:pt x="104" y="90"/>
                  </a:moveTo>
                  <a:lnTo>
                    <a:pt x="35" y="141"/>
                  </a:lnTo>
                  <a:lnTo>
                    <a:pt x="2090" y="1515"/>
                  </a:lnTo>
                  <a:lnTo>
                    <a:pt x="2136" y="1428"/>
                  </a:lnTo>
                  <a:lnTo>
                    <a:pt x="82" y="54"/>
                  </a:lnTo>
                  <a:lnTo>
                    <a:pt x="13" y="105"/>
                  </a:lnTo>
                  <a:lnTo>
                    <a:pt x="82" y="54"/>
                  </a:lnTo>
                  <a:lnTo>
                    <a:pt x="0" y="0"/>
                  </a:lnTo>
                  <a:lnTo>
                    <a:pt x="13" y="105"/>
                  </a:lnTo>
                  <a:lnTo>
                    <a:pt x="104" y="90"/>
                  </a:lnTo>
                  <a:close/>
                </a:path>
              </a:pathLst>
            </a:custGeom>
            <a:solidFill>
              <a:srgbClr val="DC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5297" name="Freeform 13"/>
            <p:cNvSpPr>
              <a:spLocks/>
            </p:cNvSpPr>
            <p:nvPr/>
          </p:nvSpPr>
          <p:spPr bwMode="auto">
            <a:xfrm>
              <a:off x="2679" y="2913"/>
              <a:ext cx="75" cy="410"/>
            </a:xfrm>
            <a:custGeom>
              <a:avLst/>
              <a:gdLst>
                <a:gd name="T0" fmla="*/ 0 w 446"/>
                <a:gd name="T1" fmla="*/ 0 h 2717"/>
                <a:gd name="T2" fmla="*/ 0 w 446"/>
                <a:gd name="T3" fmla="*/ 0 h 2717"/>
                <a:gd name="T4" fmla="*/ 0 w 446"/>
                <a:gd name="T5" fmla="*/ 0 h 2717"/>
                <a:gd name="T6" fmla="*/ 0 w 446"/>
                <a:gd name="T7" fmla="*/ 0 h 2717"/>
                <a:gd name="T8" fmla="*/ 0 w 446"/>
                <a:gd name="T9" fmla="*/ 0 h 2717"/>
                <a:gd name="T10" fmla="*/ 0 w 446"/>
                <a:gd name="T11" fmla="*/ 0 h 27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6"/>
                <a:gd name="T19" fmla="*/ 0 h 2717"/>
                <a:gd name="T20" fmla="*/ 446 w 446"/>
                <a:gd name="T21" fmla="*/ 2717 h 27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6" h="2717">
                  <a:moveTo>
                    <a:pt x="402" y="2710"/>
                  </a:moveTo>
                  <a:lnTo>
                    <a:pt x="446" y="2702"/>
                  </a:lnTo>
                  <a:lnTo>
                    <a:pt x="91" y="0"/>
                  </a:lnTo>
                  <a:lnTo>
                    <a:pt x="0" y="15"/>
                  </a:lnTo>
                  <a:lnTo>
                    <a:pt x="356" y="2717"/>
                  </a:lnTo>
                  <a:lnTo>
                    <a:pt x="402" y="2710"/>
                  </a:lnTo>
                  <a:close/>
                </a:path>
              </a:pathLst>
            </a:custGeom>
            <a:solidFill>
              <a:srgbClr val="DC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546126" name="Freeform 14"/>
          <p:cNvSpPr>
            <a:spLocks/>
          </p:cNvSpPr>
          <p:nvPr/>
        </p:nvSpPr>
        <p:spPr bwMode="auto">
          <a:xfrm>
            <a:off x="4932363" y="4292600"/>
            <a:ext cx="360362" cy="298450"/>
          </a:xfrm>
          <a:custGeom>
            <a:avLst/>
            <a:gdLst>
              <a:gd name="T0" fmla="*/ 2147483646 w 1361"/>
              <a:gd name="T1" fmla="*/ 2147483646 h 1317"/>
              <a:gd name="T2" fmla="*/ 2147483646 w 1361"/>
              <a:gd name="T3" fmla="*/ 2147483646 h 1317"/>
              <a:gd name="T4" fmla="*/ 2147483646 w 1361"/>
              <a:gd name="T5" fmla="*/ 2147483646 h 1317"/>
              <a:gd name="T6" fmla="*/ 2147483646 w 1361"/>
              <a:gd name="T7" fmla="*/ 2147483646 h 1317"/>
              <a:gd name="T8" fmla="*/ 2147483646 w 1361"/>
              <a:gd name="T9" fmla="*/ 2147483646 h 1317"/>
              <a:gd name="T10" fmla="*/ 2147483646 w 1361"/>
              <a:gd name="T11" fmla="*/ 2147483646 h 1317"/>
              <a:gd name="T12" fmla="*/ 2147483646 w 1361"/>
              <a:gd name="T13" fmla="*/ 2147483646 h 1317"/>
              <a:gd name="T14" fmla="*/ 2147483646 w 1361"/>
              <a:gd name="T15" fmla="*/ 2147483646 h 1317"/>
              <a:gd name="T16" fmla="*/ 2147483646 w 1361"/>
              <a:gd name="T17" fmla="*/ 2147483646 h 1317"/>
              <a:gd name="T18" fmla="*/ 2147483646 w 1361"/>
              <a:gd name="T19" fmla="*/ 2147483646 h 1317"/>
              <a:gd name="T20" fmla="*/ 2147483646 w 1361"/>
              <a:gd name="T21" fmla="*/ 2147483646 h 1317"/>
              <a:gd name="T22" fmla="*/ 2147483646 w 1361"/>
              <a:gd name="T23" fmla="*/ 2147483646 h 1317"/>
              <a:gd name="T24" fmla="*/ 2147483646 w 1361"/>
              <a:gd name="T25" fmla="*/ 2147483646 h 1317"/>
              <a:gd name="T26" fmla="*/ 2147483646 w 1361"/>
              <a:gd name="T27" fmla="*/ 2147483646 h 1317"/>
              <a:gd name="T28" fmla="*/ 2147483646 w 1361"/>
              <a:gd name="T29" fmla="*/ 2147483646 h 1317"/>
              <a:gd name="T30" fmla="*/ 2147483646 w 1361"/>
              <a:gd name="T31" fmla="*/ 2147483646 h 1317"/>
              <a:gd name="T32" fmla="*/ 2147483646 w 1361"/>
              <a:gd name="T33" fmla="*/ 2147483646 h 1317"/>
              <a:gd name="T34" fmla="*/ 2147483646 w 1361"/>
              <a:gd name="T35" fmla="*/ 2147483646 h 1317"/>
              <a:gd name="T36" fmla="*/ 2147483646 w 1361"/>
              <a:gd name="T37" fmla="*/ 2147483646 h 1317"/>
              <a:gd name="T38" fmla="*/ 2147483646 w 1361"/>
              <a:gd name="T39" fmla="*/ 2147483646 h 1317"/>
              <a:gd name="T40" fmla="*/ 2147483646 w 1361"/>
              <a:gd name="T41" fmla="*/ 2147483646 h 1317"/>
              <a:gd name="T42" fmla="*/ 2147483646 w 1361"/>
              <a:gd name="T43" fmla="*/ 2147483646 h 1317"/>
              <a:gd name="T44" fmla="*/ 2147483646 w 1361"/>
              <a:gd name="T45" fmla="*/ 2147483646 h 1317"/>
              <a:gd name="T46" fmla="*/ 2147483646 w 1361"/>
              <a:gd name="T47" fmla="*/ 2147483646 h 1317"/>
              <a:gd name="T48" fmla="*/ 2147483646 w 1361"/>
              <a:gd name="T49" fmla="*/ 2147483646 h 1317"/>
              <a:gd name="T50" fmla="*/ 2147483646 w 1361"/>
              <a:gd name="T51" fmla="*/ 2147483646 h 1317"/>
              <a:gd name="T52" fmla="*/ 2147483646 w 1361"/>
              <a:gd name="T53" fmla="*/ 2147483646 h 1317"/>
              <a:gd name="T54" fmla="*/ 2147483646 w 1361"/>
              <a:gd name="T55" fmla="*/ 2147483646 h 1317"/>
              <a:gd name="T56" fmla="*/ 2147483646 w 1361"/>
              <a:gd name="T57" fmla="*/ 2147483646 h 1317"/>
              <a:gd name="T58" fmla="*/ 2147483646 w 1361"/>
              <a:gd name="T59" fmla="*/ 2147483646 h 1317"/>
              <a:gd name="T60" fmla="*/ 2147483646 w 1361"/>
              <a:gd name="T61" fmla="*/ 2147483646 h 1317"/>
              <a:gd name="T62" fmla="*/ 2147483646 w 1361"/>
              <a:gd name="T63" fmla="*/ 2147483646 h 1317"/>
              <a:gd name="T64" fmla="*/ 2147483646 w 1361"/>
              <a:gd name="T65" fmla="*/ 2147483646 h 1317"/>
              <a:gd name="T66" fmla="*/ 2147483646 w 1361"/>
              <a:gd name="T67" fmla="*/ 2147483646 h 1317"/>
              <a:gd name="T68" fmla="*/ 2147483646 w 1361"/>
              <a:gd name="T69" fmla="*/ 2147483646 h 1317"/>
              <a:gd name="T70" fmla="*/ 2147483646 w 1361"/>
              <a:gd name="T71" fmla="*/ 2147483646 h 1317"/>
              <a:gd name="T72" fmla="*/ 2147483646 w 1361"/>
              <a:gd name="T73" fmla="*/ 2147483646 h 1317"/>
              <a:gd name="T74" fmla="*/ 2147483646 w 1361"/>
              <a:gd name="T75" fmla="*/ 2147483646 h 1317"/>
              <a:gd name="T76" fmla="*/ 2147483646 w 1361"/>
              <a:gd name="T77" fmla="*/ 2147483646 h 1317"/>
              <a:gd name="T78" fmla="*/ 2147483646 w 1361"/>
              <a:gd name="T79" fmla="*/ 2147483646 h 1317"/>
              <a:gd name="T80" fmla="*/ 2147483646 w 1361"/>
              <a:gd name="T81" fmla="*/ 2147483646 h 1317"/>
              <a:gd name="T82" fmla="*/ 2147483646 w 1361"/>
              <a:gd name="T83" fmla="*/ 2147483646 h 1317"/>
              <a:gd name="T84" fmla="*/ 2147483646 w 1361"/>
              <a:gd name="T85" fmla="*/ 2147483646 h 1317"/>
              <a:gd name="T86" fmla="*/ 2147483646 w 1361"/>
              <a:gd name="T87" fmla="*/ 0 h 131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361"/>
              <a:gd name="T133" fmla="*/ 0 h 1317"/>
              <a:gd name="T134" fmla="*/ 1361 w 1361"/>
              <a:gd name="T135" fmla="*/ 1317 h 1317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361" h="1317">
                <a:moveTo>
                  <a:pt x="1361" y="0"/>
                </a:moveTo>
                <a:lnTo>
                  <a:pt x="625" y="1317"/>
                </a:lnTo>
                <a:lnTo>
                  <a:pt x="624" y="1307"/>
                </a:lnTo>
                <a:lnTo>
                  <a:pt x="622" y="1296"/>
                </a:lnTo>
                <a:lnTo>
                  <a:pt x="621" y="1285"/>
                </a:lnTo>
                <a:lnTo>
                  <a:pt x="619" y="1275"/>
                </a:lnTo>
                <a:lnTo>
                  <a:pt x="618" y="1265"/>
                </a:lnTo>
                <a:lnTo>
                  <a:pt x="616" y="1254"/>
                </a:lnTo>
                <a:lnTo>
                  <a:pt x="614" y="1244"/>
                </a:lnTo>
                <a:lnTo>
                  <a:pt x="613" y="1233"/>
                </a:lnTo>
                <a:lnTo>
                  <a:pt x="611" y="1223"/>
                </a:lnTo>
                <a:lnTo>
                  <a:pt x="609" y="1213"/>
                </a:lnTo>
                <a:lnTo>
                  <a:pt x="607" y="1203"/>
                </a:lnTo>
                <a:lnTo>
                  <a:pt x="605" y="1193"/>
                </a:lnTo>
                <a:lnTo>
                  <a:pt x="603" y="1184"/>
                </a:lnTo>
                <a:lnTo>
                  <a:pt x="601" y="1173"/>
                </a:lnTo>
                <a:lnTo>
                  <a:pt x="599" y="1163"/>
                </a:lnTo>
                <a:lnTo>
                  <a:pt x="597" y="1153"/>
                </a:lnTo>
                <a:lnTo>
                  <a:pt x="594" y="1143"/>
                </a:lnTo>
                <a:lnTo>
                  <a:pt x="592" y="1134"/>
                </a:lnTo>
                <a:lnTo>
                  <a:pt x="590" y="1124"/>
                </a:lnTo>
                <a:lnTo>
                  <a:pt x="587" y="1114"/>
                </a:lnTo>
                <a:lnTo>
                  <a:pt x="585" y="1104"/>
                </a:lnTo>
                <a:lnTo>
                  <a:pt x="582" y="1094"/>
                </a:lnTo>
                <a:lnTo>
                  <a:pt x="580" y="1085"/>
                </a:lnTo>
                <a:lnTo>
                  <a:pt x="577" y="1075"/>
                </a:lnTo>
                <a:lnTo>
                  <a:pt x="574" y="1066"/>
                </a:lnTo>
                <a:lnTo>
                  <a:pt x="572" y="1057"/>
                </a:lnTo>
                <a:lnTo>
                  <a:pt x="568" y="1047"/>
                </a:lnTo>
                <a:lnTo>
                  <a:pt x="565" y="1038"/>
                </a:lnTo>
                <a:lnTo>
                  <a:pt x="562" y="1029"/>
                </a:lnTo>
                <a:lnTo>
                  <a:pt x="559" y="1019"/>
                </a:lnTo>
                <a:lnTo>
                  <a:pt x="556" y="1009"/>
                </a:lnTo>
                <a:lnTo>
                  <a:pt x="553" y="1000"/>
                </a:lnTo>
                <a:lnTo>
                  <a:pt x="550" y="991"/>
                </a:lnTo>
                <a:lnTo>
                  <a:pt x="547" y="982"/>
                </a:lnTo>
                <a:lnTo>
                  <a:pt x="543" y="973"/>
                </a:lnTo>
                <a:lnTo>
                  <a:pt x="540" y="964"/>
                </a:lnTo>
                <a:lnTo>
                  <a:pt x="537" y="955"/>
                </a:lnTo>
                <a:lnTo>
                  <a:pt x="533" y="946"/>
                </a:lnTo>
                <a:lnTo>
                  <a:pt x="530" y="937"/>
                </a:lnTo>
                <a:lnTo>
                  <a:pt x="527" y="928"/>
                </a:lnTo>
                <a:lnTo>
                  <a:pt x="523" y="919"/>
                </a:lnTo>
                <a:lnTo>
                  <a:pt x="519" y="910"/>
                </a:lnTo>
                <a:lnTo>
                  <a:pt x="516" y="902"/>
                </a:lnTo>
                <a:lnTo>
                  <a:pt x="512" y="893"/>
                </a:lnTo>
                <a:lnTo>
                  <a:pt x="508" y="884"/>
                </a:lnTo>
                <a:lnTo>
                  <a:pt x="504" y="876"/>
                </a:lnTo>
                <a:lnTo>
                  <a:pt x="501" y="867"/>
                </a:lnTo>
                <a:lnTo>
                  <a:pt x="497" y="859"/>
                </a:lnTo>
                <a:lnTo>
                  <a:pt x="493" y="850"/>
                </a:lnTo>
                <a:lnTo>
                  <a:pt x="489" y="842"/>
                </a:lnTo>
                <a:lnTo>
                  <a:pt x="483" y="833"/>
                </a:lnTo>
                <a:lnTo>
                  <a:pt x="479" y="825"/>
                </a:lnTo>
                <a:lnTo>
                  <a:pt x="475" y="816"/>
                </a:lnTo>
                <a:lnTo>
                  <a:pt x="471" y="808"/>
                </a:lnTo>
                <a:lnTo>
                  <a:pt x="467" y="800"/>
                </a:lnTo>
                <a:lnTo>
                  <a:pt x="462" y="791"/>
                </a:lnTo>
                <a:lnTo>
                  <a:pt x="458" y="783"/>
                </a:lnTo>
                <a:lnTo>
                  <a:pt x="453" y="775"/>
                </a:lnTo>
                <a:lnTo>
                  <a:pt x="449" y="767"/>
                </a:lnTo>
                <a:lnTo>
                  <a:pt x="444" y="760"/>
                </a:lnTo>
                <a:lnTo>
                  <a:pt x="440" y="752"/>
                </a:lnTo>
                <a:lnTo>
                  <a:pt x="435" y="744"/>
                </a:lnTo>
                <a:lnTo>
                  <a:pt x="430" y="736"/>
                </a:lnTo>
                <a:lnTo>
                  <a:pt x="425" y="728"/>
                </a:lnTo>
                <a:lnTo>
                  <a:pt x="420" y="720"/>
                </a:lnTo>
                <a:lnTo>
                  <a:pt x="416" y="712"/>
                </a:lnTo>
                <a:lnTo>
                  <a:pt x="411" y="704"/>
                </a:lnTo>
                <a:lnTo>
                  <a:pt x="406" y="696"/>
                </a:lnTo>
                <a:lnTo>
                  <a:pt x="399" y="689"/>
                </a:lnTo>
                <a:lnTo>
                  <a:pt x="394" y="682"/>
                </a:lnTo>
                <a:lnTo>
                  <a:pt x="389" y="674"/>
                </a:lnTo>
                <a:lnTo>
                  <a:pt x="384" y="667"/>
                </a:lnTo>
                <a:lnTo>
                  <a:pt x="379" y="659"/>
                </a:lnTo>
                <a:lnTo>
                  <a:pt x="373" y="651"/>
                </a:lnTo>
                <a:lnTo>
                  <a:pt x="368" y="644"/>
                </a:lnTo>
                <a:lnTo>
                  <a:pt x="362" y="636"/>
                </a:lnTo>
                <a:lnTo>
                  <a:pt x="357" y="629"/>
                </a:lnTo>
                <a:lnTo>
                  <a:pt x="351" y="622"/>
                </a:lnTo>
                <a:lnTo>
                  <a:pt x="346" y="615"/>
                </a:lnTo>
                <a:lnTo>
                  <a:pt x="340" y="608"/>
                </a:lnTo>
                <a:lnTo>
                  <a:pt x="334" y="600"/>
                </a:lnTo>
                <a:lnTo>
                  <a:pt x="329" y="593"/>
                </a:lnTo>
                <a:lnTo>
                  <a:pt x="323" y="587"/>
                </a:lnTo>
                <a:lnTo>
                  <a:pt x="316" y="580"/>
                </a:lnTo>
                <a:lnTo>
                  <a:pt x="310" y="572"/>
                </a:lnTo>
                <a:lnTo>
                  <a:pt x="304" y="565"/>
                </a:lnTo>
                <a:lnTo>
                  <a:pt x="298" y="558"/>
                </a:lnTo>
                <a:lnTo>
                  <a:pt x="292" y="551"/>
                </a:lnTo>
                <a:lnTo>
                  <a:pt x="286" y="545"/>
                </a:lnTo>
                <a:lnTo>
                  <a:pt x="279" y="538"/>
                </a:lnTo>
                <a:lnTo>
                  <a:pt x="273" y="531"/>
                </a:lnTo>
                <a:lnTo>
                  <a:pt x="267" y="524"/>
                </a:lnTo>
                <a:lnTo>
                  <a:pt x="261" y="519"/>
                </a:lnTo>
                <a:lnTo>
                  <a:pt x="254" y="512"/>
                </a:lnTo>
                <a:lnTo>
                  <a:pt x="248" y="505"/>
                </a:lnTo>
                <a:lnTo>
                  <a:pt x="241" y="498"/>
                </a:lnTo>
                <a:lnTo>
                  <a:pt x="233" y="492"/>
                </a:lnTo>
                <a:lnTo>
                  <a:pt x="227" y="486"/>
                </a:lnTo>
                <a:lnTo>
                  <a:pt x="220" y="479"/>
                </a:lnTo>
                <a:lnTo>
                  <a:pt x="213" y="473"/>
                </a:lnTo>
                <a:lnTo>
                  <a:pt x="207" y="467"/>
                </a:lnTo>
                <a:lnTo>
                  <a:pt x="200" y="460"/>
                </a:lnTo>
                <a:lnTo>
                  <a:pt x="193" y="454"/>
                </a:lnTo>
                <a:lnTo>
                  <a:pt x="186" y="449"/>
                </a:lnTo>
                <a:lnTo>
                  <a:pt x="179" y="442"/>
                </a:lnTo>
                <a:lnTo>
                  <a:pt x="172" y="436"/>
                </a:lnTo>
                <a:lnTo>
                  <a:pt x="165" y="429"/>
                </a:lnTo>
                <a:lnTo>
                  <a:pt x="157" y="424"/>
                </a:lnTo>
                <a:lnTo>
                  <a:pt x="149" y="418"/>
                </a:lnTo>
                <a:lnTo>
                  <a:pt x="142" y="412"/>
                </a:lnTo>
                <a:lnTo>
                  <a:pt x="135" y="406"/>
                </a:lnTo>
                <a:lnTo>
                  <a:pt x="127" y="400"/>
                </a:lnTo>
                <a:lnTo>
                  <a:pt x="120" y="394"/>
                </a:lnTo>
                <a:lnTo>
                  <a:pt x="112" y="389"/>
                </a:lnTo>
                <a:lnTo>
                  <a:pt x="105" y="383"/>
                </a:lnTo>
                <a:lnTo>
                  <a:pt x="97" y="377"/>
                </a:lnTo>
                <a:lnTo>
                  <a:pt x="89" y="372"/>
                </a:lnTo>
                <a:lnTo>
                  <a:pt x="82" y="366"/>
                </a:lnTo>
                <a:lnTo>
                  <a:pt x="74" y="360"/>
                </a:lnTo>
                <a:lnTo>
                  <a:pt x="65" y="356"/>
                </a:lnTo>
                <a:lnTo>
                  <a:pt x="57" y="350"/>
                </a:lnTo>
                <a:lnTo>
                  <a:pt x="49" y="344"/>
                </a:lnTo>
                <a:lnTo>
                  <a:pt x="41" y="339"/>
                </a:lnTo>
                <a:lnTo>
                  <a:pt x="33" y="334"/>
                </a:lnTo>
                <a:lnTo>
                  <a:pt x="25" y="329"/>
                </a:lnTo>
                <a:lnTo>
                  <a:pt x="17" y="323"/>
                </a:lnTo>
                <a:lnTo>
                  <a:pt x="9" y="318"/>
                </a:lnTo>
                <a:lnTo>
                  <a:pt x="0" y="313"/>
                </a:lnTo>
                <a:lnTo>
                  <a:pt x="1361" y="0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46127" name="Freeform 15"/>
          <p:cNvSpPr>
            <a:spLocks/>
          </p:cNvSpPr>
          <p:nvPr/>
        </p:nvSpPr>
        <p:spPr bwMode="auto">
          <a:xfrm>
            <a:off x="3870325" y="4384675"/>
            <a:ext cx="1257300" cy="901700"/>
          </a:xfrm>
          <a:custGeom>
            <a:avLst/>
            <a:gdLst>
              <a:gd name="T0" fmla="*/ 2147483646 w 4749"/>
              <a:gd name="T1" fmla="*/ 2147483646 h 3780"/>
              <a:gd name="T2" fmla="*/ 2147483646 w 4749"/>
              <a:gd name="T3" fmla="*/ 2147483646 h 3780"/>
              <a:gd name="T4" fmla="*/ 2147483646 w 4749"/>
              <a:gd name="T5" fmla="*/ 2147483646 h 3780"/>
              <a:gd name="T6" fmla="*/ 2147483646 w 4749"/>
              <a:gd name="T7" fmla="*/ 0 h 3780"/>
              <a:gd name="T8" fmla="*/ 0 w 4749"/>
              <a:gd name="T9" fmla="*/ 2147483646 h 3780"/>
              <a:gd name="T10" fmla="*/ 2147483646 w 4749"/>
              <a:gd name="T11" fmla="*/ 2147483646 h 37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749"/>
              <a:gd name="T19" fmla="*/ 0 h 3780"/>
              <a:gd name="T20" fmla="*/ 4749 w 4749"/>
              <a:gd name="T21" fmla="*/ 3780 h 378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749" h="3780">
                <a:moveTo>
                  <a:pt x="53" y="3696"/>
                </a:moveTo>
                <a:lnTo>
                  <a:pt x="105" y="3780"/>
                </a:lnTo>
                <a:lnTo>
                  <a:pt x="4749" y="168"/>
                </a:lnTo>
                <a:lnTo>
                  <a:pt x="4645" y="0"/>
                </a:lnTo>
                <a:lnTo>
                  <a:pt x="0" y="3612"/>
                </a:lnTo>
                <a:lnTo>
                  <a:pt x="53" y="3696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 useBgFill="1">
        <p:nvSpPr>
          <p:cNvPr id="3546128" name="Rectangle 16"/>
          <p:cNvSpPr>
            <a:spLocks noChangeArrowheads="1"/>
          </p:cNvSpPr>
          <p:nvPr/>
        </p:nvSpPr>
        <p:spPr bwMode="auto">
          <a:xfrm>
            <a:off x="1763713" y="3429000"/>
            <a:ext cx="3816350" cy="3313113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de-CH" altLang="en-US" sz="1800">
              <a:solidFill>
                <a:srgbClr val="000000"/>
              </a:solidFill>
            </a:endParaRPr>
          </a:p>
        </p:txBody>
      </p:sp>
      <p:sp>
        <p:nvSpPr>
          <p:cNvPr id="265223" name="Rectangle 17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Orientation Normalization</a:t>
            </a:r>
          </a:p>
        </p:txBody>
      </p:sp>
      <p:sp>
        <p:nvSpPr>
          <p:cNvPr id="3546130" name="Rectangle 18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Compute orientation histogram</a:t>
            </a:r>
          </a:p>
          <a:p>
            <a:pPr eaLnBrk="1" hangingPunct="1"/>
            <a:r>
              <a:rPr lang="en-US" altLang="en-US" smtClean="0"/>
              <a:t>Select dominant orientation</a:t>
            </a:r>
          </a:p>
          <a:p>
            <a:pPr eaLnBrk="1" hangingPunct="1"/>
            <a:r>
              <a:rPr lang="en-US" altLang="en-US" smtClean="0"/>
              <a:t>Normalize: rotate to fixed orientation </a:t>
            </a:r>
          </a:p>
        </p:txBody>
      </p: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6084888" y="4652963"/>
            <a:ext cx="2608262" cy="1690687"/>
            <a:chOff x="3787" y="2931"/>
            <a:chExt cx="1643" cy="1065"/>
          </a:xfrm>
        </p:grpSpPr>
        <p:sp>
          <p:nvSpPr>
            <p:cNvPr id="265245" name="Freeform 20"/>
            <p:cNvSpPr>
              <a:spLocks/>
            </p:cNvSpPr>
            <p:nvPr/>
          </p:nvSpPr>
          <p:spPr bwMode="auto">
            <a:xfrm>
              <a:off x="3860" y="2931"/>
              <a:ext cx="1446" cy="15"/>
            </a:xfrm>
            <a:custGeom>
              <a:avLst/>
              <a:gdLst>
                <a:gd name="T0" fmla="*/ 0 w 8674"/>
                <a:gd name="T1" fmla="*/ 0 h 103"/>
                <a:gd name="T2" fmla="*/ 0 w 8674"/>
                <a:gd name="T3" fmla="*/ 0 h 103"/>
                <a:gd name="T4" fmla="*/ 0 w 8674"/>
                <a:gd name="T5" fmla="*/ 0 h 103"/>
                <a:gd name="T6" fmla="*/ 0 w 8674"/>
                <a:gd name="T7" fmla="*/ 0 h 103"/>
                <a:gd name="T8" fmla="*/ 0 w 8674"/>
                <a:gd name="T9" fmla="*/ 0 h 103"/>
                <a:gd name="T10" fmla="*/ 0 w 8674"/>
                <a:gd name="T11" fmla="*/ 0 h 103"/>
                <a:gd name="T12" fmla="*/ 0 w 8674"/>
                <a:gd name="T13" fmla="*/ 0 h 103"/>
                <a:gd name="T14" fmla="*/ 0 w 8674"/>
                <a:gd name="T15" fmla="*/ 0 h 103"/>
                <a:gd name="T16" fmla="*/ 0 w 8674"/>
                <a:gd name="T17" fmla="*/ 0 h 103"/>
                <a:gd name="T18" fmla="*/ 0 w 8674"/>
                <a:gd name="T19" fmla="*/ 0 h 10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674"/>
                <a:gd name="T31" fmla="*/ 0 h 103"/>
                <a:gd name="T32" fmla="*/ 8674 w 8674"/>
                <a:gd name="T33" fmla="*/ 103 h 10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674" h="103">
                  <a:moveTo>
                    <a:pt x="8674" y="52"/>
                  </a:moveTo>
                  <a:lnTo>
                    <a:pt x="8629" y="0"/>
                  </a:lnTo>
                  <a:lnTo>
                    <a:pt x="0" y="0"/>
                  </a:lnTo>
                  <a:lnTo>
                    <a:pt x="0" y="103"/>
                  </a:lnTo>
                  <a:lnTo>
                    <a:pt x="8629" y="103"/>
                  </a:lnTo>
                  <a:lnTo>
                    <a:pt x="8582" y="52"/>
                  </a:lnTo>
                  <a:lnTo>
                    <a:pt x="8674" y="52"/>
                  </a:lnTo>
                  <a:lnTo>
                    <a:pt x="8674" y="0"/>
                  </a:lnTo>
                  <a:lnTo>
                    <a:pt x="8629" y="0"/>
                  </a:lnTo>
                  <a:lnTo>
                    <a:pt x="8674" y="5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5246" name="Freeform 21"/>
            <p:cNvSpPr>
              <a:spLocks/>
            </p:cNvSpPr>
            <p:nvPr/>
          </p:nvSpPr>
          <p:spPr bwMode="auto">
            <a:xfrm>
              <a:off x="5291" y="2939"/>
              <a:ext cx="15" cy="794"/>
            </a:xfrm>
            <a:custGeom>
              <a:avLst/>
              <a:gdLst>
                <a:gd name="T0" fmla="*/ 0 w 92"/>
                <a:gd name="T1" fmla="*/ 0 h 5560"/>
                <a:gd name="T2" fmla="*/ 0 w 92"/>
                <a:gd name="T3" fmla="*/ 0 h 5560"/>
                <a:gd name="T4" fmla="*/ 0 w 92"/>
                <a:gd name="T5" fmla="*/ 0 h 5560"/>
                <a:gd name="T6" fmla="*/ 0 w 92"/>
                <a:gd name="T7" fmla="*/ 0 h 5560"/>
                <a:gd name="T8" fmla="*/ 0 w 92"/>
                <a:gd name="T9" fmla="*/ 0 h 5560"/>
                <a:gd name="T10" fmla="*/ 0 w 92"/>
                <a:gd name="T11" fmla="*/ 0 h 5560"/>
                <a:gd name="T12" fmla="*/ 0 w 92"/>
                <a:gd name="T13" fmla="*/ 0 h 5560"/>
                <a:gd name="T14" fmla="*/ 0 w 92"/>
                <a:gd name="T15" fmla="*/ 0 h 5560"/>
                <a:gd name="T16" fmla="*/ 0 w 92"/>
                <a:gd name="T17" fmla="*/ 0 h 5560"/>
                <a:gd name="T18" fmla="*/ 0 w 92"/>
                <a:gd name="T19" fmla="*/ 0 h 55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2"/>
                <a:gd name="T31" fmla="*/ 0 h 5560"/>
                <a:gd name="T32" fmla="*/ 92 w 92"/>
                <a:gd name="T33" fmla="*/ 5560 h 556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2" h="5560">
                  <a:moveTo>
                    <a:pt x="47" y="5560"/>
                  </a:moveTo>
                  <a:lnTo>
                    <a:pt x="92" y="5509"/>
                  </a:lnTo>
                  <a:lnTo>
                    <a:pt x="92" y="0"/>
                  </a:lnTo>
                  <a:lnTo>
                    <a:pt x="0" y="0"/>
                  </a:lnTo>
                  <a:lnTo>
                    <a:pt x="0" y="5509"/>
                  </a:lnTo>
                  <a:lnTo>
                    <a:pt x="47" y="5458"/>
                  </a:lnTo>
                  <a:lnTo>
                    <a:pt x="47" y="5560"/>
                  </a:lnTo>
                  <a:lnTo>
                    <a:pt x="92" y="5560"/>
                  </a:lnTo>
                  <a:lnTo>
                    <a:pt x="92" y="5509"/>
                  </a:lnTo>
                  <a:lnTo>
                    <a:pt x="47" y="556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5247" name="Freeform 22"/>
            <p:cNvSpPr>
              <a:spLocks/>
            </p:cNvSpPr>
            <p:nvPr/>
          </p:nvSpPr>
          <p:spPr bwMode="auto">
            <a:xfrm>
              <a:off x="3853" y="3718"/>
              <a:ext cx="1445" cy="15"/>
            </a:xfrm>
            <a:custGeom>
              <a:avLst/>
              <a:gdLst>
                <a:gd name="T0" fmla="*/ 0 w 8674"/>
                <a:gd name="T1" fmla="*/ 0 h 102"/>
                <a:gd name="T2" fmla="*/ 0 w 8674"/>
                <a:gd name="T3" fmla="*/ 0 h 102"/>
                <a:gd name="T4" fmla="*/ 0 w 8674"/>
                <a:gd name="T5" fmla="*/ 0 h 102"/>
                <a:gd name="T6" fmla="*/ 0 w 8674"/>
                <a:gd name="T7" fmla="*/ 0 h 102"/>
                <a:gd name="T8" fmla="*/ 0 w 8674"/>
                <a:gd name="T9" fmla="*/ 0 h 102"/>
                <a:gd name="T10" fmla="*/ 0 w 8674"/>
                <a:gd name="T11" fmla="*/ 0 h 102"/>
                <a:gd name="T12" fmla="*/ 0 w 8674"/>
                <a:gd name="T13" fmla="*/ 0 h 102"/>
                <a:gd name="T14" fmla="*/ 0 w 8674"/>
                <a:gd name="T15" fmla="*/ 0 h 102"/>
                <a:gd name="T16" fmla="*/ 0 w 8674"/>
                <a:gd name="T17" fmla="*/ 0 h 102"/>
                <a:gd name="T18" fmla="*/ 0 w 8674"/>
                <a:gd name="T19" fmla="*/ 0 h 1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674"/>
                <a:gd name="T31" fmla="*/ 0 h 102"/>
                <a:gd name="T32" fmla="*/ 8674 w 8674"/>
                <a:gd name="T33" fmla="*/ 102 h 1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674" h="102">
                  <a:moveTo>
                    <a:pt x="0" y="51"/>
                  </a:moveTo>
                  <a:lnTo>
                    <a:pt x="45" y="102"/>
                  </a:lnTo>
                  <a:lnTo>
                    <a:pt x="8674" y="102"/>
                  </a:lnTo>
                  <a:lnTo>
                    <a:pt x="8674" y="0"/>
                  </a:lnTo>
                  <a:lnTo>
                    <a:pt x="45" y="0"/>
                  </a:lnTo>
                  <a:lnTo>
                    <a:pt x="91" y="51"/>
                  </a:lnTo>
                  <a:lnTo>
                    <a:pt x="0" y="51"/>
                  </a:lnTo>
                  <a:lnTo>
                    <a:pt x="0" y="102"/>
                  </a:lnTo>
                  <a:lnTo>
                    <a:pt x="45" y="102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5248" name="Freeform 23"/>
            <p:cNvSpPr>
              <a:spLocks/>
            </p:cNvSpPr>
            <p:nvPr/>
          </p:nvSpPr>
          <p:spPr bwMode="auto">
            <a:xfrm>
              <a:off x="3853" y="2931"/>
              <a:ext cx="15" cy="795"/>
            </a:xfrm>
            <a:custGeom>
              <a:avLst/>
              <a:gdLst>
                <a:gd name="T0" fmla="*/ 0 w 91"/>
                <a:gd name="T1" fmla="*/ 0 h 5561"/>
                <a:gd name="T2" fmla="*/ 0 w 91"/>
                <a:gd name="T3" fmla="*/ 0 h 5561"/>
                <a:gd name="T4" fmla="*/ 0 w 91"/>
                <a:gd name="T5" fmla="*/ 0 h 5561"/>
                <a:gd name="T6" fmla="*/ 0 w 91"/>
                <a:gd name="T7" fmla="*/ 0 h 5561"/>
                <a:gd name="T8" fmla="*/ 0 w 91"/>
                <a:gd name="T9" fmla="*/ 0 h 5561"/>
                <a:gd name="T10" fmla="*/ 0 w 91"/>
                <a:gd name="T11" fmla="*/ 0 h 5561"/>
                <a:gd name="T12" fmla="*/ 0 w 91"/>
                <a:gd name="T13" fmla="*/ 0 h 5561"/>
                <a:gd name="T14" fmla="*/ 0 w 91"/>
                <a:gd name="T15" fmla="*/ 0 h 5561"/>
                <a:gd name="T16" fmla="*/ 0 w 91"/>
                <a:gd name="T17" fmla="*/ 0 h 5561"/>
                <a:gd name="T18" fmla="*/ 0 w 91"/>
                <a:gd name="T19" fmla="*/ 0 h 55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1"/>
                <a:gd name="T31" fmla="*/ 0 h 5561"/>
                <a:gd name="T32" fmla="*/ 91 w 91"/>
                <a:gd name="T33" fmla="*/ 5561 h 556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1" h="5561">
                  <a:moveTo>
                    <a:pt x="45" y="0"/>
                  </a:moveTo>
                  <a:lnTo>
                    <a:pt x="0" y="52"/>
                  </a:lnTo>
                  <a:lnTo>
                    <a:pt x="0" y="5561"/>
                  </a:lnTo>
                  <a:lnTo>
                    <a:pt x="91" y="5561"/>
                  </a:lnTo>
                  <a:lnTo>
                    <a:pt x="91" y="52"/>
                  </a:lnTo>
                  <a:lnTo>
                    <a:pt x="45" y="103"/>
                  </a:lnTo>
                  <a:lnTo>
                    <a:pt x="45" y="0"/>
                  </a:lnTo>
                  <a:lnTo>
                    <a:pt x="0" y="0"/>
                  </a:lnTo>
                  <a:lnTo>
                    <a:pt x="0" y="5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5249" name="Rectangle 24"/>
            <p:cNvSpPr>
              <a:spLocks noChangeArrowheads="1"/>
            </p:cNvSpPr>
            <p:nvPr/>
          </p:nvSpPr>
          <p:spPr bwMode="auto">
            <a:xfrm>
              <a:off x="3860" y="3529"/>
              <a:ext cx="206" cy="197"/>
            </a:xfrm>
            <a:prstGeom prst="rect">
              <a:avLst/>
            </a:prstGeom>
            <a:solidFill>
              <a:srgbClr val="DC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de-CH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265250" name="Freeform 25"/>
            <p:cNvSpPr>
              <a:spLocks/>
            </p:cNvSpPr>
            <p:nvPr/>
          </p:nvSpPr>
          <p:spPr bwMode="auto">
            <a:xfrm>
              <a:off x="3860" y="3522"/>
              <a:ext cx="213" cy="14"/>
            </a:xfrm>
            <a:custGeom>
              <a:avLst/>
              <a:gdLst>
                <a:gd name="T0" fmla="*/ 0 w 1279"/>
                <a:gd name="T1" fmla="*/ 0 h 102"/>
                <a:gd name="T2" fmla="*/ 0 w 1279"/>
                <a:gd name="T3" fmla="*/ 0 h 102"/>
                <a:gd name="T4" fmla="*/ 0 w 1279"/>
                <a:gd name="T5" fmla="*/ 0 h 102"/>
                <a:gd name="T6" fmla="*/ 0 w 1279"/>
                <a:gd name="T7" fmla="*/ 0 h 102"/>
                <a:gd name="T8" fmla="*/ 0 w 1279"/>
                <a:gd name="T9" fmla="*/ 0 h 102"/>
                <a:gd name="T10" fmla="*/ 0 w 1279"/>
                <a:gd name="T11" fmla="*/ 0 h 102"/>
                <a:gd name="T12" fmla="*/ 0 w 1279"/>
                <a:gd name="T13" fmla="*/ 0 h 102"/>
                <a:gd name="T14" fmla="*/ 0 w 1279"/>
                <a:gd name="T15" fmla="*/ 0 h 102"/>
                <a:gd name="T16" fmla="*/ 0 w 1279"/>
                <a:gd name="T17" fmla="*/ 0 h 102"/>
                <a:gd name="T18" fmla="*/ 0 w 1279"/>
                <a:gd name="T19" fmla="*/ 0 h 1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79"/>
                <a:gd name="T31" fmla="*/ 0 h 102"/>
                <a:gd name="T32" fmla="*/ 1279 w 1279"/>
                <a:gd name="T33" fmla="*/ 102 h 1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79" h="102">
                  <a:moveTo>
                    <a:pt x="1279" y="51"/>
                  </a:moveTo>
                  <a:lnTo>
                    <a:pt x="1233" y="0"/>
                  </a:lnTo>
                  <a:lnTo>
                    <a:pt x="0" y="0"/>
                  </a:lnTo>
                  <a:lnTo>
                    <a:pt x="0" y="102"/>
                  </a:lnTo>
                  <a:lnTo>
                    <a:pt x="1233" y="102"/>
                  </a:lnTo>
                  <a:lnTo>
                    <a:pt x="1188" y="51"/>
                  </a:lnTo>
                  <a:lnTo>
                    <a:pt x="1279" y="51"/>
                  </a:lnTo>
                  <a:lnTo>
                    <a:pt x="1279" y="0"/>
                  </a:lnTo>
                  <a:lnTo>
                    <a:pt x="1233" y="0"/>
                  </a:lnTo>
                  <a:lnTo>
                    <a:pt x="1279" y="5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5251" name="Freeform 26"/>
            <p:cNvSpPr>
              <a:spLocks/>
            </p:cNvSpPr>
            <p:nvPr/>
          </p:nvSpPr>
          <p:spPr bwMode="auto">
            <a:xfrm>
              <a:off x="4058" y="3529"/>
              <a:ext cx="15" cy="204"/>
            </a:xfrm>
            <a:custGeom>
              <a:avLst/>
              <a:gdLst>
                <a:gd name="T0" fmla="*/ 0 w 91"/>
                <a:gd name="T1" fmla="*/ 0 h 1429"/>
                <a:gd name="T2" fmla="*/ 0 w 91"/>
                <a:gd name="T3" fmla="*/ 0 h 1429"/>
                <a:gd name="T4" fmla="*/ 0 w 91"/>
                <a:gd name="T5" fmla="*/ 0 h 1429"/>
                <a:gd name="T6" fmla="*/ 0 w 91"/>
                <a:gd name="T7" fmla="*/ 0 h 1429"/>
                <a:gd name="T8" fmla="*/ 0 w 91"/>
                <a:gd name="T9" fmla="*/ 0 h 1429"/>
                <a:gd name="T10" fmla="*/ 0 w 91"/>
                <a:gd name="T11" fmla="*/ 0 h 1429"/>
                <a:gd name="T12" fmla="*/ 0 w 91"/>
                <a:gd name="T13" fmla="*/ 0 h 1429"/>
                <a:gd name="T14" fmla="*/ 0 w 91"/>
                <a:gd name="T15" fmla="*/ 0 h 1429"/>
                <a:gd name="T16" fmla="*/ 0 w 91"/>
                <a:gd name="T17" fmla="*/ 0 h 1429"/>
                <a:gd name="T18" fmla="*/ 0 w 91"/>
                <a:gd name="T19" fmla="*/ 0 h 14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1"/>
                <a:gd name="T31" fmla="*/ 0 h 1429"/>
                <a:gd name="T32" fmla="*/ 91 w 91"/>
                <a:gd name="T33" fmla="*/ 1429 h 14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1" h="1429">
                  <a:moveTo>
                    <a:pt x="45" y="1429"/>
                  </a:moveTo>
                  <a:lnTo>
                    <a:pt x="91" y="1378"/>
                  </a:lnTo>
                  <a:lnTo>
                    <a:pt x="91" y="0"/>
                  </a:lnTo>
                  <a:lnTo>
                    <a:pt x="0" y="0"/>
                  </a:lnTo>
                  <a:lnTo>
                    <a:pt x="0" y="1378"/>
                  </a:lnTo>
                  <a:lnTo>
                    <a:pt x="45" y="1327"/>
                  </a:lnTo>
                  <a:lnTo>
                    <a:pt x="45" y="1429"/>
                  </a:lnTo>
                  <a:lnTo>
                    <a:pt x="91" y="1429"/>
                  </a:lnTo>
                  <a:lnTo>
                    <a:pt x="91" y="1378"/>
                  </a:lnTo>
                  <a:lnTo>
                    <a:pt x="45" y="142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5252" name="Freeform 27"/>
            <p:cNvSpPr>
              <a:spLocks/>
            </p:cNvSpPr>
            <p:nvPr/>
          </p:nvSpPr>
          <p:spPr bwMode="auto">
            <a:xfrm>
              <a:off x="3853" y="3718"/>
              <a:ext cx="213" cy="15"/>
            </a:xfrm>
            <a:custGeom>
              <a:avLst/>
              <a:gdLst>
                <a:gd name="T0" fmla="*/ 0 w 1278"/>
                <a:gd name="T1" fmla="*/ 0 h 102"/>
                <a:gd name="T2" fmla="*/ 0 w 1278"/>
                <a:gd name="T3" fmla="*/ 0 h 102"/>
                <a:gd name="T4" fmla="*/ 0 w 1278"/>
                <a:gd name="T5" fmla="*/ 0 h 102"/>
                <a:gd name="T6" fmla="*/ 0 w 1278"/>
                <a:gd name="T7" fmla="*/ 0 h 102"/>
                <a:gd name="T8" fmla="*/ 0 w 1278"/>
                <a:gd name="T9" fmla="*/ 0 h 102"/>
                <a:gd name="T10" fmla="*/ 0 w 1278"/>
                <a:gd name="T11" fmla="*/ 0 h 102"/>
                <a:gd name="T12" fmla="*/ 0 w 1278"/>
                <a:gd name="T13" fmla="*/ 0 h 102"/>
                <a:gd name="T14" fmla="*/ 0 w 1278"/>
                <a:gd name="T15" fmla="*/ 0 h 102"/>
                <a:gd name="T16" fmla="*/ 0 w 1278"/>
                <a:gd name="T17" fmla="*/ 0 h 102"/>
                <a:gd name="T18" fmla="*/ 0 w 1278"/>
                <a:gd name="T19" fmla="*/ 0 h 1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78"/>
                <a:gd name="T31" fmla="*/ 0 h 102"/>
                <a:gd name="T32" fmla="*/ 1278 w 1278"/>
                <a:gd name="T33" fmla="*/ 102 h 1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78" h="102">
                  <a:moveTo>
                    <a:pt x="0" y="51"/>
                  </a:moveTo>
                  <a:lnTo>
                    <a:pt x="45" y="102"/>
                  </a:lnTo>
                  <a:lnTo>
                    <a:pt x="1278" y="102"/>
                  </a:lnTo>
                  <a:lnTo>
                    <a:pt x="1278" y="0"/>
                  </a:lnTo>
                  <a:lnTo>
                    <a:pt x="45" y="0"/>
                  </a:lnTo>
                  <a:lnTo>
                    <a:pt x="91" y="51"/>
                  </a:lnTo>
                  <a:lnTo>
                    <a:pt x="0" y="51"/>
                  </a:lnTo>
                  <a:lnTo>
                    <a:pt x="0" y="102"/>
                  </a:lnTo>
                  <a:lnTo>
                    <a:pt x="45" y="102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5253" name="Freeform 28"/>
            <p:cNvSpPr>
              <a:spLocks/>
            </p:cNvSpPr>
            <p:nvPr/>
          </p:nvSpPr>
          <p:spPr bwMode="auto">
            <a:xfrm>
              <a:off x="3853" y="3522"/>
              <a:ext cx="15" cy="204"/>
            </a:xfrm>
            <a:custGeom>
              <a:avLst/>
              <a:gdLst>
                <a:gd name="T0" fmla="*/ 0 w 91"/>
                <a:gd name="T1" fmla="*/ 0 h 1429"/>
                <a:gd name="T2" fmla="*/ 0 w 91"/>
                <a:gd name="T3" fmla="*/ 0 h 1429"/>
                <a:gd name="T4" fmla="*/ 0 w 91"/>
                <a:gd name="T5" fmla="*/ 0 h 1429"/>
                <a:gd name="T6" fmla="*/ 0 w 91"/>
                <a:gd name="T7" fmla="*/ 0 h 1429"/>
                <a:gd name="T8" fmla="*/ 0 w 91"/>
                <a:gd name="T9" fmla="*/ 0 h 1429"/>
                <a:gd name="T10" fmla="*/ 0 w 91"/>
                <a:gd name="T11" fmla="*/ 0 h 1429"/>
                <a:gd name="T12" fmla="*/ 0 w 91"/>
                <a:gd name="T13" fmla="*/ 0 h 1429"/>
                <a:gd name="T14" fmla="*/ 0 w 91"/>
                <a:gd name="T15" fmla="*/ 0 h 1429"/>
                <a:gd name="T16" fmla="*/ 0 w 91"/>
                <a:gd name="T17" fmla="*/ 0 h 1429"/>
                <a:gd name="T18" fmla="*/ 0 w 91"/>
                <a:gd name="T19" fmla="*/ 0 h 14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1"/>
                <a:gd name="T31" fmla="*/ 0 h 1429"/>
                <a:gd name="T32" fmla="*/ 91 w 91"/>
                <a:gd name="T33" fmla="*/ 1429 h 14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1" h="1429">
                  <a:moveTo>
                    <a:pt x="45" y="0"/>
                  </a:moveTo>
                  <a:lnTo>
                    <a:pt x="0" y="51"/>
                  </a:lnTo>
                  <a:lnTo>
                    <a:pt x="0" y="1429"/>
                  </a:lnTo>
                  <a:lnTo>
                    <a:pt x="91" y="1429"/>
                  </a:lnTo>
                  <a:lnTo>
                    <a:pt x="91" y="51"/>
                  </a:lnTo>
                  <a:lnTo>
                    <a:pt x="45" y="102"/>
                  </a:lnTo>
                  <a:lnTo>
                    <a:pt x="45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5254" name="Rectangle 29"/>
            <p:cNvSpPr>
              <a:spLocks noChangeArrowheads="1"/>
            </p:cNvSpPr>
            <p:nvPr/>
          </p:nvSpPr>
          <p:spPr bwMode="auto">
            <a:xfrm>
              <a:off x="4066" y="3135"/>
              <a:ext cx="205" cy="591"/>
            </a:xfrm>
            <a:prstGeom prst="rect">
              <a:avLst/>
            </a:prstGeom>
            <a:solidFill>
              <a:srgbClr val="DC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de-CH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265255" name="Freeform 30"/>
            <p:cNvSpPr>
              <a:spLocks/>
            </p:cNvSpPr>
            <p:nvPr/>
          </p:nvSpPr>
          <p:spPr bwMode="auto">
            <a:xfrm>
              <a:off x="4066" y="3128"/>
              <a:ext cx="213" cy="15"/>
            </a:xfrm>
            <a:custGeom>
              <a:avLst/>
              <a:gdLst>
                <a:gd name="T0" fmla="*/ 0 w 1278"/>
                <a:gd name="T1" fmla="*/ 0 h 102"/>
                <a:gd name="T2" fmla="*/ 0 w 1278"/>
                <a:gd name="T3" fmla="*/ 0 h 102"/>
                <a:gd name="T4" fmla="*/ 0 w 1278"/>
                <a:gd name="T5" fmla="*/ 0 h 102"/>
                <a:gd name="T6" fmla="*/ 0 w 1278"/>
                <a:gd name="T7" fmla="*/ 0 h 102"/>
                <a:gd name="T8" fmla="*/ 0 w 1278"/>
                <a:gd name="T9" fmla="*/ 0 h 102"/>
                <a:gd name="T10" fmla="*/ 0 w 1278"/>
                <a:gd name="T11" fmla="*/ 0 h 102"/>
                <a:gd name="T12" fmla="*/ 0 w 1278"/>
                <a:gd name="T13" fmla="*/ 0 h 102"/>
                <a:gd name="T14" fmla="*/ 0 w 1278"/>
                <a:gd name="T15" fmla="*/ 0 h 102"/>
                <a:gd name="T16" fmla="*/ 0 w 1278"/>
                <a:gd name="T17" fmla="*/ 0 h 102"/>
                <a:gd name="T18" fmla="*/ 0 w 1278"/>
                <a:gd name="T19" fmla="*/ 0 h 1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78"/>
                <a:gd name="T31" fmla="*/ 0 h 102"/>
                <a:gd name="T32" fmla="*/ 1278 w 1278"/>
                <a:gd name="T33" fmla="*/ 102 h 1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78" h="102">
                  <a:moveTo>
                    <a:pt x="1278" y="51"/>
                  </a:moveTo>
                  <a:lnTo>
                    <a:pt x="1233" y="0"/>
                  </a:lnTo>
                  <a:lnTo>
                    <a:pt x="0" y="0"/>
                  </a:lnTo>
                  <a:lnTo>
                    <a:pt x="0" y="102"/>
                  </a:lnTo>
                  <a:lnTo>
                    <a:pt x="1233" y="102"/>
                  </a:lnTo>
                  <a:lnTo>
                    <a:pt x="1186" y="51"/>
                  </a:lnTo>
                  <a:lnTo>
                    <a:pt x="1278" y="51"/>
                  </a:lnTo>
                  <a:lnTo>
                    <a:pt x="1278" y="0"/>
                  </a:lnTo>
                  <a:lnTo>
                    <a:pt x="1233" y="0"/>
                  </a:lnTo>
                  <a:lnTo>
                    <a:pt x="1278" y="5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5256" name="Freeform 31"/>
            <p:cNvSpPr>
              <a:spLocks/>
            </p:cNvSpPr>
            <p:nvPr/>
          </p:nvSpPr>
          <p:spPr bwMode="auto">
            <a:xfrm>
              <a:off x="4264" y="3135"/>
              <a:ext cx="15" cy="598"/>
            </a:xfrm>
            <a:custGeom>
              <a:avLst/>
              <a:gdLst>
                <a:gd name="T0" fmla="*/ 0 w 92"/>
                <a:gd name="T1" fmla="*/ 0 h 4184"/>
                <a:gd name="T2" fmla="*/ 0 w 92"/>
                <a:gd name="T3" fmla="*/ 0 h 4184"/>
                <a:gd name="T4" fmla="*/ 0 w 92"/>
                <a:gd name="T5" fmla="*/ 0 h 4184"/>
                <a:gd name="T6" fmla="*/ 0 w 92"/>
                <a:gd name="T7" fmla="*/ 0 h 4184"/>
                <a:gd name="T8" fmla="*/ 0 w 92"/>
                <a:gd name="T9" fmla="*/ 0 h 4184"/>
                <a:gd name="T10" fmla="*/ 0 w 92"/>
                <a:gd name="T11" fmla="*/ 0 h 4184"/>
                <a:gd name="T12" fmla="*/ 0 w 92"/>
                <a:gd name="T13" fmla="*/ 0 h 4184"/>
                <a:gd name="T14" fmla="*/ 0 w 92"/>
                <a:gd name="T15" fmla="*/ 0 h 4184"/>
                <a:gd name="T16" fmla="*/ 0 w 92"/>
                <a:gd name="T17" fmla="*/ 0 h 4184"/>
                <a:gd name="T18" fmla="*/ 0 w 92"/>
                <a:gd name="T19" fmla="*/ 0 h 418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2"/>
                <a:gd name="T31" fmla="*/ 0 h 4184"/>
                <a:gd name="T32" fmla="*/ 92 w 92"/>
                <a:gd name="T33" fmla="*/ 4184 h 418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2" h="4184">
                  <a:moveTo>
                    <a:pt x="47" y="4184"/>
                  </a:moveTo>
                  <a:lnTo>
                    <a:pt x="92" y="4133"/>
                  </a:lnTo>
                  <a:lnTo>
                    <a:pt x="92" y="0"/>
                  </a:lnTo>
                  <a:lnTo>
                    <a:pt x="0" y="0"/>
                  </a:lnTo>
                  <a:lnTo>
                    <a:pt x="0" y="4133"/>
                  </a:lnTo>
                  <a:lnTo>
                    <a:pt x="47" y="4082"/>
                  </a:lnTo>
                  <a:lnTo>
                    <a:pt x="47" y="4184"/>
                  </a:lnTo>
                  <a:lnTo>
                    <a:pt x="92" y="4184"/>
                  </a:lnTo>
                  <a:lnTo>
                    <a:pt x="92" y="4133"/>
                  </a:lnTo>
                  <a:lnTo>
                    <a:pt x="47" y="418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5257" name="Freeform 32"/>
            <p:cNvSpPr>
              <a:spLocks/>
            </p:cNvSpPr>
            <p:nvPr/>
          </p:nvSpPr>
          <p:spPr bwMode="auto">
            <a:xfrm>
              <a:off x="4058" y="3718"/>
              <a:ext cx="213" cy="15"/>
            </a:xfrm>
            <a:custGeom>
              <a:avLst/>
              <a:gdLst>
                <a:gd name="T0" fmla="*/ 0 w 1278"/>
                <a:gd name="T1" fmla="*/ 0 h 102"/>
                <a:gd name="T2" fmla="*/ 0 w 1278"/>
                <a:gd name="T3" fmla="*/ 0 h 102"/>
                <a:gd name="T4" fmla="*/ 0 w 1278"/>
                <a:gd name="T5" fmla="*/ 0 h 102"/>
                <a:gd name="T6" fmla="*/ 0 w 1278"/>
                <a:gd name="T7" fmla="*/ 0 h 102"/>
                <a:gd name="T8" fmla="*/ 0 w 1278"/>
                <a:gd name="T9" fmla="*/ 0 h 102"/>
                <a:gd name="T10" fmla="*/ 0 w 1278"/>
                <a:gd name="T11" fmla="*/ 0 h 102"/>
                <a:gd name="T12" fmla="*/ 0 w 1278"/>
                <a:gd name="T13" fmla="*/ 0 h 102"/>
                <a:gd name="T14" fmla="*/ 0 w 1278"/>
                <a:gd name="T15" fmla="*/ 0 h 102"/>
                <a:gd name="T16" fmla="*/ 0 w 1278"/>
                <a:gd name="T17" fmla="*/ 0 h 102"/>
                <a:gd name="T18" fmla="*/ 0 w 1278"/>
                <a:gd name="T19" fmla="*/ 0 h 1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78"/>
                <a:gd name="T31" fmla="*/ 0 h 102"/>
                <a:gd name="T32" fmla="*/ 1278 w 1278"/>
                <a:gd name="T33" fmla="*/ 102 h 1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78" h="102">
                  <a:moveTo>
                    <a:pt x="0" y="51"/>
                  </a:moveTo>
                  <a:lnTo>
                    <a:pt x="45" y="102"/>
                  </a:lnTo>
                  <a:lnTo>
                    <a:pt x="1278" y="102"/>
                  </a:lnTo>
                  <a:lnTo>
                    <a:pt x="1278" y="0"/>
                  </a:lnTo>
                  <a:lnTo>
                    <a:pt x="45" y="0"/>
                  </a:lnTo>
                  <a:lnTo>
                    <a:pt x="91" y="51"/>
                  </a:lnTo>
                  <a:lnTo>
                    <a:pt x="0" y="51"/>
                  </a:lnTo>
                  <a:lnTo>
                    <a:pt x="0" y="102"/>
                  </a:lnTo>
                  <a:lnTo>
                    <a:pt x="45" y="102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5258" name="Freeform 33"/>
            <p:cNvSpPr>
              <a:spLocks/>
            </p:cNvSpPr>
            <p:nvPr/>
          </p:nvSpPr>
          <p:spPr bwMode="auto">
            <a:xfrm>
              <a:off x="4058" y="3128"/>
              <a:ext cx="15" cy="598"/>
            </a:xfrm>
            <a:custGeom>
              <a:avLst/>
              <a:gdLst>
                <a:gd name="T0" fmla="*/ 0 w 91"/>
                <a:gd name="T1" fmla="*/ 0 h 4184"/>
                <a:gd name="T2" fmla="*/ 0 w 91"/>
                <a:gd name="T3" fmla="*/ 0 h 4184"/>
                <a:gd name="T4" fmla="*/ 0 w 91"/>
                <a:gd name="T5" fmla="*/ 0 h 4184"/>
                <a:gd name="T6" fmla="*/ 0 w 91"/>
                <a:gd name="T7" fmla="*/ 0 h 4184"/>
                <a:gd name="T8" fmla="*/ 0 w 91"/>
                <a:gd name="T9" fmla="*/ 0 h 4184"/>
                <a:gd name="T10" fmla="*/ 0 w 91"/>
                <a:gd name="T11" fmla="*/ 0 h 4184"/>
                <a:gd name="T12" fmla="*/ 0 w 91"/>
                <a:gd name="T13" fmla="*/ 0 h 4184"/>
                <a:gd name="T14" fmla="*/ 0 w 91"/>
                <a:gd name="T15" fmla="*/ 0 h 4184"/>
                <a:gd name="T16" fmla="*/ 0 w 91"/>
                <a:gd name="T17" fmla="*/ 0 h 4184"/>
                <a:gd name="T18" fmla="*/ 0 w 91"/>
                <a:gd name="T19" fmla="*/ 0 h 418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1"/>
                <a:gd name="T31" fmla="*/ 0 h 4184"/>
                <a:gd name="T32" fmla="*/ 91 w 91"/>
                <a:gd name="T33" fmla="*/ 4184 h 418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1" h="4184">
                  <a:moveTo>
                    <a:pt x="45" y="0"/>
                  </a:moveTo>
                  <a:lnTo>
                    <a:pt x="0" y="51"/>
                  </a:lnTo>
                  <a:lnTo>
                    <a:pt x="0" y="4184"/>
                  </a:lnTo>
                  <a:lnTo>
                    <a:pt x="91" y="4184"/>
                  </a:lnTo>
                  <a:lnTo>
                    <a:pt x="91" y="51"/>
                  </a:lnTo>
                  <a:lnTo>
                    <a:pt x="45" y="102"/>
                  </a:lnTo>
                  <a:lnTo>
                    <a:pt x="45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5259" name="Rectangle 34"/>
            <p:cNvSpPr>
              <a:spLocks noChangeArrowheads="1"/>
            </p:cNvSpPr>
            <p:nvPr/>
          </p:nvSpPr>
          <p:spPr bwMode="auto">
            <a:xfrm>
              <a:off x="4271" y="3332"/>
              <a:ext cx="206" cy="394"/>
            </a:xfrm>
            <a:prstGeom prst="rect">
              <a:avLst/>
            </a:prstGeom>
            <a:solidFill>
              <a:srgbClr val="DC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de-CH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265260" name="Freeform 35"/>
            <p:cNvSpPr>
              <a:spLocks/>
            </p:cNvSpPr>
            <p:nvPr/>
          </p:nvSpPr>
          <p:spPr bwMode="auto">
            <a:xfrm>
              <a:off x="4264" y="3325"/>
              <a:ext cx="213" cy="14"/>
            </a:xfrm>
            <a:custGeom>
              <a:avLst/>
              <a:gdLst>
                <a:gd name="T0" fmla="*/ 0 w 1279"/>
                <a:gd name="T1" fmla="*/ 0 h 102"/>
                <a:gd name="T2" fmla="*/ 0 w 1279"/>
                <a:gd name="T3" fmla="*/ 0 h 102"/>
                <a:gd name="T4" fmla="*/ 0 w 1279"/>
                <a:gd name="T5" fmla="*/ 0 h 102"/>
                <a:gd name="T6" fmla="*/ 0 w 1279"/>
                <a:gd name="T7" fmla="*/ 0 h 102"/>
                <a:gd name="T8" fmla="*/ 0 w 1279"/>
                <a:gd name="T9" fmla="*/ 0 h 102"/>
                <a:gd name="T10" fmla="*/ 0 w 1279"/>
                <a:gd name="T11" fmla="*/ 0 h 102"/>
                <a:gd name="T12" fmla="*/ 0 w 1279"/>
                <a:gd name="T13" fmla="*/ 0 h 102"/>
                <a:gd name="T14" fmla="*/ 0 w 1279"/>
                <a:gd name="T15" fmla="*/ 0 h 102"/>
                <a:gd name="T16" fmla="*/ 0 w 1279"/>
                <a:gd name="T17" fmla="*/ 0 h 102"/>
                <a:gd name="T18" fmla="*/ 0 w 1279"/>
                <a:gd name="T19" fmla="*/ 0 h 1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79"/>
                <a:gd name="T31" fmla="*/ 0 h 102"/>
                <a:gd name="T32" fmla="*/ 1279 w 1279"/>
                <a:gd name="T33" fmla="*/ 102 h 1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79" h="102">
                  <a:moveTo>
                    <a:pt x="92" y="51"/>
                  </a:moveTo>
                  <a:lnTo>
                    <a:pt x="47" y="102"/>
                  </a:lnTo>
                  <a:lnTo>
                    <a:pt x="1279" y="102"/>
                  </a:lnTo>
                  <a:lnTo>
                    <a:pt x="1279" y="0"/>
                  </a:lnTo>
                  <a:lnTo>
                    <a:pt x="47" y="0"/>
                  </a:lnTo>
                  <a:lnTo>
                    <a:pt x="0" y="51"/>
                  </a:lnTo>
                  <a:lnTo>
                    <a:pt x="47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92" y="5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5261" name="Freeform 36"/>
            <p:cNvSpPr>
              <a:spLocks/>
            </p:cNvSpPr>
            <p:nvPr/>
          </p:nvSpPr>
          <p:spPr bwMode="auto">
            <a:xfrm>
              <a:off x="4264" y="3332"/>
              <a:ext cx="15" cy="401"/>
            </a:xfrm>
            <a:custGeom>
              <a:avLst/>
              <a:gdLst>
                <a:gd name="T0" fmla="*/ 0 w 92"/>
                <a:gd name="T1" fmla="*/ 0 h 2806"/>
                <a:gd name="T2" fmla="*/ 0 w 92"/>
                <a:gd name="T3" fmla="*/ 0 h 2806"/>
                <a:gd name="T4" fmla="*/ 0 w 92"/>
                <a:gd name="T5" fmla="*/ 0 h 2806"/>
                <a:gd name="T6" fmla="*/ 0 w 92"/>
                <a:gd name="T7" fmla="*/ 0 h 2806"/>
                <a:gd name="T8" fmla="*/ 0 w 92"/>
                <a:gd name="T9" fmla="*/ 0 h 2806"/>
                <a:gd name="T10" fmla="*/ 0 w 92"/>
                <a:gd name="T11" fmla="*/ 0 h 2806"/>
                <a:gd name="T12" fmla="*/ 0 w 92"/>
                <a:gd name="T13" fmla="*/ 0 h 2806"/>
                <a:gd name="T14" fmla="*/ 0 w 92"/>
                <a:gd name="T15" fmla="*/ 0 h 2806"/>
                <a:gd name="T16" fmla="*/ 0 w 92"/>
                <a:gd name="T17" fmla="*/ 0 h 2806"/>
                <a:gd name="T18" fmla="*/ 0 w 92"/>
                <a:gd name="T19" fmla="*/ 0 h 280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2"/>
                <a:gd name="T31" fmla="*/ 0 h 2806"/>
                <a:gd name="T32" fmla="*/ 92 w 92"/>
                <a:gd name="T33" fmla="*/ 2806 h 280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2" h="2806">
                  <a:moveTo>
                    <a:pt x="47" y="2704"/>
                  </a:moveTo>
                  <a:lnTo>
                    <a:pt x="92" y="2755"/>
                  </a:lnTo>
                  <a:lnTo>
                    <a:pt x="92" y="0"/>
                  </a:lnTo>
                  <a:lnTo>
                    <a:pt x="0" y="0"/>
                  </a:lnTo>
                  <a:lnTo>
                    <a:pt x="0" y="2755"/>
                  </a:lnTo>
                  <a:lnTo>
                    <a:pt x="47" y="2806"/>
                  </a:lnTo>
                  <a:lnTo>
                    <a:pt x="0" y="2755"/>
                  </a:lnTo>
                  <a:lnTo>
                    <a:pt x="0" y="2806"/>
                  </a:lnTo>
                  <a:lnTo>
                    <a:pt x="47" y="2806"/>
                  </a:lnTo>
                  <a:lnTo>
                    <a:pt x="47" y="270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5262" name="Freeform 37"/>
            <p:cNvSpPr>
              <a:spLocks/>
            </p:cNvSpPr>
            <p:nvPr/>
          </p:nvSpPr>
          <p:spPr bwMode="auto">
            <a:xfrm>
              <a:off x="4271" y="3718"/>
              <a:ext cx="213" cy="15"/>
            </a:xfrm>
            <a:custGeom>
              <a:avLst/>
              <a:gdLst>
                <a:gd name="T0" fmla="*/ 0 w 1277"/>
                <a:gd name="T1" fmla="*/ 0 h 102"/>
                <a:gd name="T2" fmla="*/ 0 w 1277"/>
                <a:gd name="T3" fmla="*/ 0 h 102"/>
                <a:gd name="T4" fmla="*/ 0 w 1277"/>
                <a:gd name="T5" fmla="*/ 0 h 102"/>
                <a:gd name="T6" fmla="*/ 0 w 1277"/>
                <a:gd name="T7" fmla="*/ 0 h 102"/>
                <a:gd name="T8" fmla="*/ 0 w 1277"/>
                <a:gd name="T9" fmla="*/ 0 h 102"/>
                <a:gd name="T10" fmla="*/ 0 w 1277"/>
                <a:gd name="T11" fmla="*/ 0 h 102"/>
                <a:gd name="T12" fmla="*/ 0 w 1277"/>
                <a:gd name="T13" fmla="*/ 0 h 102"/>
                <a:gd name="T14" fmla="*/ 0 w 1277"/>
                <a:gd name="T15" fmla="*/ 0 h 102"/>
                <a:gd name="T16" fmla="*/ 0 w 1277"/>
                <a:gd name="T17" fmla="*/ 0 h 102"/>
                <a:gd name="T18" fmla="*/ 0 w 1277"/>
                <a:gd name="T19" fmla="*/ 0 h 1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77"/>
                <a:gd name="T31" fmla="*/ 0 h 102"/>
                <a:gd name="T32" fmla="*/ 1277 w 1277"/>
                <a:gd name="T33" fmla="*/ 102 h 1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77" h="102">
                  <a:moveTo>
                    <a:pt x="1186" y="51"/>
                  </a:moveTo>
                  <a:lnTo>
                    <a:pt x="1232" y="0"/>
                  </a:lnTo>
                  <a:lnTo>
                    <a:pt x="0" y="0"/>
                  </a:lnTo>
                  <a:lnTo>
                    <a:pt x="0" y="102"/>
                  </a:lnTo>
                  <a:lnTo>
                    <a:pt x="1232" y="102"/>
                  </a:lnTo>
                  <a:lnTo>
                    <a:pt x="1277" y="51"/>
                  </a:lnTo>
                  <a:lnTo>
                    <a:pt x="1232" y="102"/>
                  </a:lnTo>
                  <a:lnTo>
                    <a:pt x="1277" y="102"/>
                  </a:lnTo>
                  <a:lnTo>
                    <a:pt x="1277" y="51"/>
                  </a:lnTo>
                  <a:lnTo>
                    <a:pt x="1186" y="5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5263" name="Freeform 38"/>
            <p:cNvSpPr>
              <a:spLocks/>
            </p:cNvSpPr>
            <p:nvPr/>
          </p:nvSpPr>
          <p:spPr bwMode="auto">
            <a:xfrm>
              <a:off x="4469" y="3325"/>
              <a:ext cx="15" cy="401"/>
            </a:xfrm>
            <a:custGeom>
              <a:avLst/>
              <a:gdLst>
                <a:gd name="T0" fmla="*/ 0 w 91"/>
                <a:gd name="T1" fmla="*/ 0 h 2806"/>
                <a:gd name="T2" fmla="*/ 0 w 91"/>
                <a:gd name="T3" fmla="*/ 0 h 2806"/>
                <a:gd name="T4" fmla="*/ 0 w 91"/>
                <a:gd name="T5" fmla="*/ 0 h 2806"/>
                <a:gd name="T6" fmla="*/ 0 w 91"/>
                <a:gd name="T7" fmla="*/ 0 h 2806"/>
                <a:gd name="T8" fmla="*/ 0 w 91"/>
                <a:gd name="T9" fmla="*/ 0 h 2806"/>
                <a:gd name="T10" fmla="*/ 0 w 91"/>
                <a:gd name="T11" fmla="*/ 0 h 2806"/>
                <a:gd name="T12" fmla="*/ 0 w 91"/>
                <a:gd name="T13" fmla="*/ 0 h 2806"/>
                <a:gd name="T14" fmla="*/ 0 w 91"/>
                <a:gd name="T15" fmla="*/ 0 h 2806"/>
                <a:gd name="T16" fmla="*/ 0 w 91"/>
                <a:gd name="T17" fmla="*/ 0 h 2806"/>
                <a:gd name="T18" fmla="*/ 0 w 91"/>
                <a:gd name="T19" fmla="*/ 0 h 280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1"/>
                <a:gd name="T31" fmla="*/ 0 h 2806"/>
                <a:gd name="T32" fmla="*/ 91 w 91"/>
                <a:gd name="T33" fmla="*/ 2806 h 280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1" h="2806">
                  <a:moveTo>
                    <a:pt x="46" y="102"/>
                  </a:moveTo>
                  <a:lnTo>
                    <a:pt x="0" y="51"/>
                  </a:lnTo>
                  <a:lnTo>
                    <a:pt x="0" y="2806"/>
                  </a:lnTo>
                  <a:lnTo>
                    <a:pt x="91" y="2806"/>
                  </a:lnTo>
                  <a:lnTo>
                    <a:pt x="91" y="51"/>
                  </a:lnTo>
                  <a:lnTo>
                    <a:pt x="46" y="0"/>
                  </a:lnTo>
                  <a:lnTo>
                    <a:pt x="91" y="51"/>
                  </a:lnTo>
                  <a:lnTo>
                    <a:pt x="91" y="0"/>
                  </a:lnTo>
                  <a:lnTo>
                    <a:pt x="46" y="0"/>
                  </a:lnTo>
                  <a:lnTo>
                    <a:pt x="46" y="10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5264" name="Rectangle 39"/>
            <p:cNvSpPr>
              <a:spLocks noChangeArrowheads="1"/>
            </p:cNvSpPr>
            <p:nvPr/>
          </p:nvSpPr>
          <p:spPr bwMode="auto">
            <a:xfrm>
              <a:off x="4477" y="3595"/>
              <a:ext cx="205" cy="131"/>
            </a:xfrm>
            <a:prstGeom prst="rect">
              <a:avLst/>
            </a:prstGeom>
            <a:solidFill>
              <a:srgbClr val="DC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de-CH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265265" name="Freeform 40"/>
            <p:cNvSpPr>
              <a:spLocks/>
            </p:cNvSpPr>
            <p:nvPr/>
          </p:nvSpPr>
          <p:spPr bwMode="auto">
            <a:xfrm>
              <a:off x="4477" y="3587"/>
              <a:ext cx="213" cy="15"/>
            </a:xfrm>
            <a:custGeom>
              <a:avLst/>
              <a:gdLst>
                <a:gd name="T0" fmla="*/ 0 w 1278"/>
                <a:gd name="T1" fmla="*/ 0 h 101"/>
                <a:gd name="T2" fmla="*/ 0 w 1278"/>
                <a:gd name="T3" fmla="*/ 0 h 101"/>
                <a:gd name="T4" fmla="*/ 0 w 1278"/>
                <a:gd name="T5" fmla="*/ 0 h 101"/>
                <a:gd name="T6" fmla="*/ 0 w 1278"/>
                <a:gd name="T7" fmla="*/ 0 h 101"/>
                <a:gd name="T8" fmla="*/ 0 w 1278"/>
                <a:gd name="T9" fmla="*/ 0 h 101"/>
                <a:gd name="T10" fmla="*/ 0 w 1278"/>
                <a:gd name="T11" fmla="*/ 0 h 101"/>
                <a:gd name="T12" fmla="*/ 0 w 1278"/>
                <a:gd name="T13" fmla="*/ 0 h 101"/>
                <a:gd name="T14" fmla="*/ 0 w 1278"/>
                <a:gd name="T15" fmla="*/ 0 h 101"/>
                <a:gd name="T16" fmla="*/ 0 w 1278"/>
                <a:gd name="T17" fmla="*/ 0 h 101"/>
                <a:gd name="T18" fmla="*/ 0 w 1278"/>
                <a:gd name="T19" fmla="*/ 0 h 10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78"/>
                <a:gd name="T31" fmla="*/ 0 h 101"/>
                <a:gd name="T32" fmla="*/ 1278 w 1278"/>
                <a:gd name="T33" fmla="*/ 101 h 10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78" h="101">
                  <a:moveTo>
                    <a:pt x="1278" y="51"/>
                  </a:moveTo>
                  <a:lnTo>
                    <a:pt x="1232" y="0"/>
                  </a:lnTo>
                  <a:lnTo>
                    <a:pt x="0" y="0"/>
                  </a:lnTo>
                  <a:lnTo>
                    <a:pt x="0" y="101"/>
                  </a:lnTo>
                  <a:lnTo>
                    <a:pt x="1232" y="101"/>
                  </a:lnTo>
                  <a:lnTo>
                    <a:pt x="1187" y="51"/>
                  </a:lnTo>
                  <a:lnTo>
                    <a:pt x="1278" y="51"/>
                  </a:lnTo>
                  <a:lnTo>
                    <a:pt x="1278" y="0"/>
                  </a:lnTo>
                  <a:lnTo>
                    <a:pt x="1232" y="0"/>
                  </a:lnTo>
                  <a:lnTo>
                    <a:pt x="1278" y="5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5266" name="Freeform 41"/>
            <p:cNvSpPr>
              <a:spLocks/>
            </p:cNvSpPr>
            <p:nvPr/>
          </p:nvSpPr>
          <p:spPr bwMode="auto">
            <a:xfrm>
              <a:off x="4674" y="3595"/>
              <a:ext cx="16" cy="138"/>
            </a:xfrm>
            <a:custGeom>
              <a:avLst/>
              <a:gdLst>
                <a:gd name="T0" fmla="*/ 0 w 91"/>
                <a:gd name="T1" fmla="*/ 0 h 969"/>
                <a:gd name="T2" fmla="*/ 0 w 91"/>
                <a:gd name="T3" fmla="*/ 0 h 969"/>
                <a:gd name="T4" fmla="*/ 0 w 91"/>
                <a:gd name="T5" fmla="*/ 0 h 969"/>
                <a:gd name="T6" fmla="*/ 0 w 91"/>
                <a:gd name="T7" fmla="*/ 0 h 969"/>
                <a:gd name="T8" fmla="*/ 0 w 91"/>
                <a:gd name="T9" fmla="*/ 0 h 969"/>
                <a:gd name="T10" fmla="*/ 0 w 91"/>
                <a:gd name="T11" fmla="*/ 0 h 969"/>
                <a:gd name="T12" fmla="*/ 0 w 91"/>
                <a:gd name="T13" fmla="*/ 0 h 969"/>
                <a:gd name="T14" fmla="*/ 0 w 91"/>
                <a:gd name="T15" fmla="*/ 0 h 969"/>
                <a:gd name="T16" fmla="*/ 0 w 91"/>
                <a:gd name="T17" fmla="*/ 0 h 969"/>
                <a:gd name="T18" fmla="*/ 0 w 91"/>
                <a:gd name="T19" fmla="*/ 0 h 96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1"/>
                <a:gd name="T31" fmla="*/ 0 h 969"/>
                <a:gd name="T32" fmla="*/ 91 w 91"/>
                <a:gd name="T33" fmla="*/ 969 h 96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1" h="969">
                  <a:moveTo>
                    <a:pt x="45" y="969"/>
                  </a:moveTo>
                  <a:lnTo>
                    <a:pt x="91" y="918"/>
                  </a:lnTo>
                  <a:lnTo>
                    <a:pt x="91" y="0"/>
                  </a:lnTo>
                  <a:lnTo>
                    <a:pt x="0" y="0"/>
                  </a:lnTo>
                  <a:lnTo>
                    <a:pt x="0" y="918"/>
                  </a:lnTo>
                  <a:lnTo>
                    <a:pt x="45" y="867"/>
                  </a:lnTo>
                  <a:lnTo>
                    <a:pt x="45" y="969"/>
                  </a:lnTo>
                  <a:lnTo>
                    <a:pt x="91" y="969"/>
                  </a:lnTo>
                  <a:lnTo>
                    <a:pt x="91" y="918"/>
                  </a:lnTo>
                  <a:lnTo>
                    <a:pt x="45" y="96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5267" name="Freeform 42"/>
            <p:cNvSpPr>
              <a:spLocks/>
            </p:cNvSpPr>
            <p:nvPr/>
          </p:nvSpPr>
          <p:spPr bwMode="auto">
            <a:xfrm>
              <a:off x="4469" y="3718"/>
              <a:ext cx="213" cy="15"/>
            </a:xfrm>
            <a:custGeom>
              <a:avLst/>
              <a:gdLst>
                <a:gd name="T0" fmla="*/ 0 w 1278"/>
                <a:gd name="T1" fmla="*/ 0 h 102"/>
                <a:gd name="T2" fmla="*/ 0 w 1278"/>
                <a:gd name="T3" fmla="*/ 0 h 102"/>
                <a:gd name="T4" fmla="*/ 0 w 1278"/>
                <a:gd name="T5" fmla="*/ 0 h 102"/>
                <a:gd name="T6" fmla="*/ 0 w 1278"/>
                <a:gd name="T7" fmla="*/ 0 h 102"/>
                <a:gd name="T8" fmla="*/ 0 w 1278"/>
                <a:gd name="T9" fmla="*/ 0 h 102"/>
                <a:gd name="T10" fmla="*/ 0 w 1278"/>
                <a:gd name="T11" fmla="*/ 0 h 102"/>
                <a:gd name="T12" fmla="*/ 0 w 1278"/>
                <a:gd name="T13" fmla="*/ 0 h 102"/>
                <a:gd name="T14" fmla="*/ 0 w 1278"/>
                <a:gd name="T15" fmla="*/ 0 h 102"/>
                <a:gd name="T16" fmla="*/ 0 w 1278"/>
                <a:gd name="T17" fmla="*/ 0 h 102"/>
                <a:gd name="T18" fmla="*/ 0 w 1278"/>
                <a:gd name="T19" fmla="*/ 0 h 1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78"/>
                <a:gd name="T31" fmla="*/ 0 h 102"/>
                <a:gd name="T32" fmla="*/ 1278 w 1278"/>
                <a:gd name="T33" fmla="*/ 102 h 1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78" h="102">
                  <a:moveTo>
                    <a:pt x="0" y="51"/>
                  </a:moveTo>
                  <a:lnTo>
                    <a:pt x="46" y="102"/>
                  </a:lnTo>
                  <a:lnTo>
                    <a:pt x="1278" y="102"/>
                  </a:lnTo>
                  <a:lnTo>
                    <a:pt x="1278" y="0"/>
                  </a:lnTo>
                  <a:lnTo>
                    <a:pt x="46" y="0"/>
                  </a:lnTo>
                  <a:lnTo>
                    <a:pt x="91" y="51"/>
                  </a:lnTo>
                  <a:lnTo>
                    <a:pt x="0" y="51"/>
                  </a:lnTo>
                  <a:lnTo>
                    <a:pt x="0" y="102"/>
                  </a:lnTo>
                  <a:lnTo>
                    <a:pt x="46" y="102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5268" name="Freeform 43"/>
            <p:cNvSpPr>
              <a:spLocks/>
            </p:cNvSpPr>
            <p:nvPr/>
          </p:nvSpPr>
          <p:spPr bwMode="auto">
            <a:xfrm>
              <a:off x="4469" y="3587"/>
              <a:ext cx="15" cy="139"/>
            </a:xfrm>
            <a:custGeom>
              <a:avLst/>
              <a:gdLst>
                <a:gd name="T0" fmla="*/ 0 w 91"/>
                <a:gd name="T1" fmla="*/ 0 h 969"/>
                <a:gd name="T2" fmla="*/ 0 w 91"/>
                <a:gd name="T3" fmla="*/ 0 h 969"/>
                <a:gd name="T4" fmla="*/ 0 w 91"/>
                <a:gd name="T5" fmla="*/ 0 h 969"/>
                <a:gd name="T6" fmla="*/ 0 w 91"/>
                <a:gd name="T7" fmla="*/ 0 h 969"/>
                <a:gd name="T8" fmla="*/ 0 w 91"/>
                <a:gd name="T9" fmla="*/ 0 h 969"/>
                <a:gd name="T10" fmla="*/ 0 w 91"/>
                <a:gd name="T11" fmla="*/ 0 h 969"/>
                <a:gd name="T12" fmla="*/ 0 w 91"/>
                <a:gd name="T13" fmla="*/ 0 h 969"/>
                <a:gd name="T14" fmla="*/ 0 w 91"/>
                <a:gd name="T15" fmla="*/ 0 h 969"/>
                <a:gd name="T16" fmla="*/ 0 w 91"/>
                <a:gd name="T17" fmla="*/ 0 h 969"/>
                <a:gd name="T18" fmla="*/ 0 w 91"/>
                <a:gd name="T19" fmla="*/ 0 h 96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1"/>
                <a:gd name="T31" fmla="*/ 0 h 969"/>
                <a:gd name="T32" fmla="*/ 91 w 91"/>
                <a:gd name="T33" fmla="*/ 969 h 96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1" h="969">
                  <a:moveTo>
                    <a:pt x="46" y="0"/>
                  </a:moveTo>
                  <a:lnTo>
                    <a:pt x="0" y="51"/>
                  </a:lnTo>
                  <a:lnTo>
                    <a:pt x="0" y="969"/>
                  </a:lnTo>
                  <a:lnTo>
                    <a:pt x="91" y="969"/>
                  </a:lnTo>
                  <a:lnTo>
                    <a:pt x="91" y="51"/>
                  </a:lnTo>
                  <a:lnTo>
                    <a:pt x="46" y="101"/>
                  </a:lnTo>
                  <a:lnTo>
                    <a:pt x="46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5269" name="Rectangle 44"/>
            <p:cNvSpPr>
              <a:spLocks noChangeArrowheads="1"/>
            </p:cNvSpPr>
            <p:nvPr/>
          </p:nvSpPr>
          <p:spPr bwMode="auto">
            <a:xfrm>
              <a:off x="4682" y="3529"/>
              <a:ext cx="206" cy="197"/>
            </a:xfrm>
            <a:prstGeom prst="rect">
              <a:avLst/>
            </a:prstGeom>
            <a:solidFill>
              <a:srgbClr val="DC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de-CH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265270" name="Freeform 45"/>
            <p:cNvSpPr>
              <a:spLocks/>
            </p:cNvSpPr>
            <p:nvPr/>
          </p:nvSpPr>
          <p:spPr bwMode="auto">
            <a:xfrm>
              <a:off x="4682" y="3522"/>
              <a:ext cx="213" cy="14"/>
            </a:xfrm>
            <a:custGeom>
              <a:avLst/>
              <a:gdLst>
                <a:gd name="T0" fmla="*/ 0 w 1279"/>
                <a:gd name="T1" fmla="*/ 0 h 102"/>
                <a:gd name="T2" fmla="*/ 0 w 1279"/>
                <a:gd name="T3" fmla="*/ 0 h 102"/>
                <a:gd name="T4" fmla="*/ 0 w 1279"/>
                <a:gd name="T5" fmla="*/ 0 h 102"/>
                <a:gd name="T6" fmla="*/ 0 w 1279"/>
                <a:gd name="T7" fmla="*/ 0 h 102"/>
                <a:gd name="T8" fmla="*/ 0 w 1279"/>
                <a:gd name="T9" fmla="*/ 0 h 102"/>
                <a:gd name="T10" fmla="*/ 0 w 1279"/>
                <a:gd name="T11" fmla="*/ 0 h 102"/>
                <a:gd name="T12" fmla="*/ 0 w 1279"/>
                <a:gd name="T13" fmla="*/ 0 h 102"/>
                <a:gd name="T14" fmla="*/ 0 w 1279"/>
                <a:gd name="T15" fmla="*/ 0 h 102"/>
                <a:gd name="T16" fmla="*/ 0 w 1279"/>
                <a:gd name="T17" fmla="*/ 0 h 102"/>
                <a:gd name="T18" fmla="*/ 0 w 1279"/>
                <a:gd name="T19" fmla="*/ 0 h 1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79"/>
                <a:gd name="T31" fmla="*/ 0 h 102"/>
                <a:gd name="T32" fmla="*/ 1279 w 1279"/>
                <a:gd name="T33" fmla="*/ 102 h 1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79" h="102">
                  <a:moveTo>
                    <a:pt x="1279" y="51"/>
                  </a:moveTo>
                  <a:lnTo>
                    <a:pt x="1233" y="0"/>
                  </a:lnTo>
                  <a:lnTo>
                    <a:pt x="0" y="0"/>
                  </a:lnTo>
                  <a:lnTo>
                    <a:pt x="0" y="102"/>
                  </a:lnTo>
                  <a:lnTo>
                    <a:pt x="1233" y="102"/>
                  </a:lnTo>
                  <a:lnTo>
                    <a:pt x="1188" y="51"/>
                  </a:lnTo>
                  <a:lnTo>
                    <a:pt x="1279" y="51"/>
                  </a:lnTo>
                  <a:lnTo>
                    <a:pt x="1279" y="0"/>
                  </a:lnTo>
                  <a:lnTo>
                    <a:pt x="1233" y="0"/>
                  </a:lnTo>
                  <a:lnTo>
                    <a:pt x="1279" y="5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5271" name="Freeform 46"/>
            <p:cNvSpPr>
              <a:spLocks/>
            </p:cNvSpPr>
            <p:nvPr/>
          </p:nvSpPr>
          <p:spPr bwMode="auto">
            <a:xfrm>
              <a:off x="4880" y="3529"/>
              <a:ext cx="15" cy="204"/>
            </a:xfrm>
            <a:custGeom>
              <a:avLst/>
              <a:gdLst>
                <a:gd name="T0" fmla="*/ 0 w 91"/>
                <a:gd name="T1" fmla="*/ 0 h 1429"/>
                <a:gd name="T2" fmla="*/ 0 w 91"/>
                <a:gd name="T3" fmla="*/ 0 h 1429"/>
                <a:gd name="T4" fmla="*/ 0 w 91"/>
                <a:gd name="T5" fmla="*/ 0 h 1429"/>
                <a:gd name="T6" fmla="*/ 0 w 91"/>
                <a:gd name="T7" fmla="*/ 0 h 1429"/>
                <a:gd name="T8" fmla="*/ 0 w 91"/>
                <a:gd name="T9" fmla="*/ 0 h 1429"/>
                <a:gd name="T10" fmla="*/ 0 w 91"/>
                <a:gd name="T11" fmla="*/ 0 h 1429"/>
                <a:gd name="T12" fmla="*/ 0 w 91"/>
                <a:gd name="T13" fmla="*/ 0 h 1429"/>
                <a:gd name="T14" fmla="*/ 0 w 91"/>
                <a:gd name="T15" fmla="*/ 0 h 1429"/>
                <a:gd name="T16" fmla="*/ 0 w 91"/>
                <a:gd name="T17" fmla="*/ 0 h 1429"/>
                <a:gd name="T18" fmla="*/ 0 w 91"/>
                <a:gd name="T19" fmla="*/ 0 h 14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1"/>
                <a:gd name="T31" fmla="*/ 0 h 1429"/>
                <a:gd name="T32" fmla="*/ 91 w 91"/>
                <a:gd name="T33" fmla="*/ 1429 h 14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1" h="1429">
                  <a:moveTo>
                    <a:pt x="45" y="1429"/>
                  </a:moveTo>
                  <a:lnTo>
                    <a:pt x="91" y="1378"/>
                  </a:lnTo>
                  <a:lnTo>
                    <a:pt x="91" y="0"/>
                  </a:lnTo>
                  <a:lnTo>
                    <a:pt x="0" y="0"/>
                  </a:lnTo>
                  <a:lnTo>
                    <a:pt x="0" y="1378"/>
                  </a:lnTo>
                  <a:lnTo>
                    <a:pt x="45" y="1327"/>
                  </a:lnTo>
                  <a:lnTo>
                    <a:pt x="45" y="1429"/>
                  </a:lnTo>
                  <a:lnTo>
                    <a:pt x="91" y="1429"/>
                  </a:lnTo>
                  <a:lnTo>
                    <a:pt x="91" y="1378"/>
                  </a:lnTo>
                  <a:lnTo>
                    <a:pt x="45" y="142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5272" name="Freeform 47"/>
            <p:cNvSpPr>
              <a:spLocks/>
            </p:cNvSpPr>
            <p:nvPr/>
          </p:nvSpPr>
          <p:spPr bwMode="auto">
            <a:xfrm>
              <a:off x="4674" y="3718"/>
              <a:ext cx="214" cy="15"/>
            </a:xfrm>
            <a:custGeom>
              <a:avLst/>
              <a:gdLst>
                <a:gd name="T0" fmla="*/ 0 w 1278"/>
                <a:gd name="T1" fmla="*/ 0 h 102"/>
                <a:gd name="T2" fmla="*/ 0 w 1278"/>
                <a:gd name="T3" fmla="*/ 0 h 102"/>
                <a:gd name="T4" fmla="*/ 0 w 1278"/>
                <a:gd name="T5" fmla="*/ 0 h 102"/>
                <a:gd name="T6" fmla="*/ 0 w 1278"/>
                <a:gd name="T7" fmla="*/ 0 h 102"/>
                <a:gd name="T8" fmla="*/ 0 w 1278"/>
                <a:gd name="T9" fmla="*/ 0 h 102"/>
                <a:gd name="T10" fmla="*/ 0 w 1278"/>
                <a:gd name="T11" fmla="*/ 0 h 102"/>
                <a:gd name="T12" fmla="*/ 0 w 1278"/>
                <a:gd name="T13" fmla="*/ 0 h 102"/>
                <a:gd name="T14" fmla="*/ 0 w 1278"/>
                <a:gd name="T15" fmla="*/ 0 h 102"/>
                <a:gd name="T16" fmla="*/ 0 w 1278"/>
                <a:gd name="T17" fmla="*/ 0 h 102"/>
                <a:gd name="T18" fmla="*/ 0 w 1278"/>
                <a:gd name="T19" fmla="*/ 0 h 1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78"/>
                <a:gd name="T31" fmla="*/ 0 h 102"/>
                <a:gd name="T32" fmla="*/ 1278 w 1278"/>
                <a:gd name="T33" fmla="*/ 102 h 1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78" h="102">
                  <a:moveTo>
                    <a:pt x="0" y="51"/>
                  </a:moveTo>
                  <a:lnTo>
                    <a:pt x="45" y="102"/>
                  </a:lnTo>
                  <a:lnTo>
                    <a:pt x="1278" y="102"/>
                  </a:lnTo>
                  <a:lnTo>
                    <a:pt x="1278" y="0"/>
                  </a:lnTo>
                  <a:lnTo>
                    <a:pt x="45" y="0"/>
                  </a:lnTo>
                  <a:lnTo>
                    <a:pt x="91" y="51"/>
                  </a:lnTo>
                  <a:lnTo>
                    <a:pt x="0" y="51"/>
                  </a:lnTo>
                  <a:lnTo>
                    <a:pt x="0" y="102"/>
                  </a:lnTo>
                  <a:lnTo>
                    <a:pt x="45" y="102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5273" name="Freeform 48"/>
            <p:cNvSpPr>
              <a:spLocks/>
            </p:cNvSpPr>
            <p:nvPr/>
          </p:nvSpPr>
          <p:spPr bwMode="auto">
            <a:xfrm>
              <a:off x="4674" y="3522"/>
              <a:ext cx="16" cy="204"/>
            </a:xfrm>
            <a:custGeom>
              <a:avLst/>
              <a:gdLst>
                <a:gd name="T0" fmla="*/ 0 w 91"/>
                <a:gd name="T1" fmla="*/ 0 h 1429"/>
                <a:gd name="T2" fmla="*/ 0 w 91"/>
                <a:gd name="T3" fmla="*/ 0 h 1429"/>
                <a:gd name="T4" fmla="*/ 0 w 91"/>
                <a:gd name="T5" fmla="*/ 0 h 1429"/>
                <a:gd name="T6" fmla="*/ 0 w 91"/>
                <a:gd name="T7" fmla="*/ 0 h 1429"/>
                <a:gd name="T8" fmla="*/ 0 w 91"/>
                <a:gd name="T9" fmla="*/ 0 h 1429"/>
                <a:gd name="T10" fmla="*/ 0 w 91"/>
                <a:gd name="T11" fmla="*/ 0 h 1429"/>
                <a:gd name="T12" fmla="*/ 0 w 91"/>
                <a:gd name="T13" fmla="*/ 0 h 1429"/>
                <a:gd name="T14" fmla="*/ 0 w 91"/>
                <a:gd name="T15" fmla="*/ 0 h 1429"/>
                <a:gd name="T16" fmla="*/ 0 w 91"/>
                <a:gd name="T17" fmla="*/ 0 h 1429"/>
                <a:gd name="T18" fmla="*/ 0 w 91"/>
                <a:gd name="T19" fmla="*/ 0 h 14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1"/>
                <a:gd name="T31" fmla="*/ 0 h 1429"/>
                <a:gd name="T32" fmla="*/ 91 w 91"/>
                <a:gd name="T33" fmla="*/ 1429 h 14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1" h="1429">
                  <a:moveTo>
                    <a:pt x="45" y="0"/>
                  </a:moveTo>
                  <a:lnTo>
                    <a:pt x="0" y="51"/>
                  </a:lnTo>
                  <a:lnTo>
                    <a:pt x="0" y="1429"/>
                  </a:lnTo>
                  <a:lnTo>
                    <a:pt x="91" y="1429"/>
                  </a:lnTo>
                  <a:lnTo>
                    <a:pt x="91" y="51"/>
                  </a:lnTo>
                  <a:lnTo>
                    <a:pt x="45" y="102"/>
                  </a:lnTo>
                  <a:lnTo>
                    <a:pt x="45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5274" name="Rectangle 49"/>
            <p:cNvSpPr>
              <a:spLocks noChangeArrowheads="1"/>
            </p:cNvSpPr>
            <p:nvPr/>
          </p:nvSpPr>
          <p:spPr bwMode="auto">
            <a:xfrm>
              <a:off x="4888" y="3660"/>
              <a:ext cx="205" cy="66"/>
            </a:xfrm>
            <a:prstGeom prst="rect">
              <a:avLst/>
            </a:prstGeom>
            <a:solidFill>
              <a:srgbClr val="DC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de-CH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265275" name="Freeform 50"/>
            <p:cNvSpPr>
              <a:spLocks/>
            </p:cNvSpPr>
            <p:nvPr/>
          </p:nvSpPr>
          <p:spPr bwMode="auto">
            <a:xfrm>
              <a:off x="4880" y="3653"/>
              <a:ext cx="213" cy="14"/>
            </a:xfrm>
            <a:custGeom>
              <a:avLst/>
              <a:gdLst>
                <a:gd name="T0" fmla="*/ 0 w 1278"/>
                <a:gd name="T1" fmla="*/ 0 h 102"/>
                <a:gd name="T2" fmla="*/ 0 w 1278"/>
                <a:gd name="T3" fmla="*/ 0 h 102"/>
                <a:gd name="T4" fmla="*/ 0 w 1278"/>
                <a:gd name="T5" fmla="*/ 0 h 102"/>
                <a:gd name="T6" fmla="*/ 0 w 1278"/>
                <a:gd name="T7" fmla="*/ 0 h 102"/>
                <a:gd name="T8" fmla="*/ 0 w 1278"/>
                <a:gd name="T9" fmla="*/ 0 h 102"/>
                <a:gd name="T10" fmla="*/ 0 w 1278"/>
                <a:gd name="T11" fmla="*/ 0 h 102"/>
                <a:gd name="T12" fmla="*/ 0 w 1278"/>
                <a:gd name="T13" fmla="*/ 0 h 102"/>
                <a:gd name="T14" fmla="*/ 0 w 1278"/>
                <a:gd name="T15" fmla="*/ 0 h 102"/>
                <a:gd name="T16" fmla="*/ 0 w 1278"/>
                <a:gd name="T17" fmla="*/ 0 h 102"/>
                <a:gd name="T18" fmla="*/ 0 w 1278"/>
                <a:gd name="T19" fmla="*/ 0 h 1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78"/>
                <a:gd name="T31" fmla="*/ 0 h 102"/>
                <a:gd name="T32" fmla="*/ 1278 w 1278"/>
                <a:gd name="T33" fmla="*/ 102 h 1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78" h="102">
                  <a:moveTo>
                    <a:pt x="91" y="51"/>
                  </a:moveTo>
                  <a:lnTo>
                    <a:pt x="45" y="102"/>
                  </a:lnTo>
                  <a:lnTo>
                    <a:pt x="1278" y="102"/>
                  </a:lnTo>
                  <a:lnTo>
                    <a:pt x="1278" y="0"/>
                  </a:lnTo>
                  <a:lnTo>
                    <a:pt x="45" y="0"/>
                  </a:lnTo>
                  <a:lnTo>
                    <a:pt x="0" y="51"/>
                  </a:lnTo>
                  <a:lnTo>
                    <a:pt x="45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91" y="5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5276" name="Freeform 51"/>
            <p:cNvSpPr>
              <a:spLocks/>
            </p:cNvSpPr>
            <p:nvPr/>
          </p:nvSpPr>
          <p:spPr bwMode="auto">
            <a:xfrm>
              <a:off x="4880" y="3660"/>
              <a:ext cx="15" cy="73"/>
            </a:xfrm>
            <a:custGeom>
              <a:avLst/>
              <a:gdLst>
                <a:gd name="T0" fmla="*/ 0 w 91"/>
                <a:gd name="T1" fmla="*/ 0 h 510"/>
                <a:gd name="T2" fmla="*/ 0 w 91"/>
                <a:gd name="T3" fmla="*/ 0 h 510"/>
                <a:gd name="T4" fmla="*/ 0 w 91"/>
                <a:gd name="T5" fmla="*/ 0 h 510"/>
                <a:gd name="T6" fmla="*/ 0 w 91"/>
                <a:gd name="T7" fmla="*/ 0 h 510"/>
                <a:gd name="T8" fmla="*/ 0 w 91"/>
                <a:gd name="T9" fmla="*/ 0 h 510"/>
                <a:gd name="T10" fmla="*/ 0 w 91"/>
                <a:gd name="T11" fmla="*/ 0 h 510"/>
                <a:gd name="T12" fmla="*/ 0 w 91"/>
                <a:gd name="T13" fmla="*/ 0 h 510"/>
                <a:gd name="T14" fmla="*/ 0 w 91"/>
                <a:gd name="T15" fmla="*/ 0 h 510"/>
                <a:gd name="T16" fmla="*/ 0 w 91"/>
                <a:gd name="T17" fmla="*/ 0 h 510"/>
                <a:gd name="T18" fmla="*/ 0 w 91"/>
                <a:gd name="T19" fmla="*/ 0 h 5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1"/>
                <a:gd name="T31" fmla="*/ 0 h 510"/>
                <a:gd name="T32" fmla="*/ 91 w 91"/>
                <a:gd name="T33" fmla="*/ 510 h 5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1" h="510">
                  <a:moveTo>
                    <a:pt x="45" y="408"/>
                  </a:moveTo>
                  <a:lnTo>
                    <a:pt x="91" y="459"/>
                  </a:lnTo>
                  <a:lnTo>
                    <a:pt x="91" y="0"/>
                  </a:lnTo>
                  <a:lnTo>
                    <a:pt x="0" y="0"/>
                  </a:lnTo>
                  <a:lnTo>
                    <a:pt x="0" y="459"/>
                  </a:lnTo>
                  <a:lnTo>
                    <a:pt x="45" y="510"/>
                  </a:lnTo>
                  <a:lnTo>
                    <a:pt x="0" y="459"/>
                  </a:lnTo>
                  <a:lnTo>
                    <a:pt x="0" y="510"/>
                  </a:lnTo>
                  <a:lnTo>
                    <a:pt x="45" y="510"/>
                  </a:lnTo>
                  <a:lnTo>
                    <a:pt x="45" y="40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5277" name="Freeform 52"/>
            <p:cNvSpPr>
              <a:spLocks/>
            </p:cNvSpPr>
            <p:nvPr/>
          </p:nvSpPr>
          <p:spPr bwMode="auto">
            <a:xfrm>
              <a:off x="4888" y="3718"/>
              <a:ext cx="213" cy="15"/>
            </a:xfrm>
            <a:custGeom>
              <a:avLst/>
              <a:gdLst>
                <a:gd name="T0" fmla="*/ 0 w 1279"/>
                <a:gd name="T1" fmla="*/ 0 h 102"/>
                <a:gd name="T2" fmla="*/ 0 w 1279"/>
                <a:gd name="T3" fmla="*/ 0 h 102"/>
                <a:gd name="T4" fmla="*/ 0 w 1279"/>
                <a:gd name="T5" fmla="*/ 0 h 102"/>
                <a:gd name="T6" fmla="*/ 0 w 1279"/>
                <a:gd name="T7" fmla="*/ 0 h 102"/>
                <a:gd name="T8" fmla="*/ 0 w 1279"/>
                <a:gd name="T9" fmla="*/ 0 h 102"/>
                <a:gd name="T10" fmla="*/ 0 w 1279"/>
                <a:gd name="T11" fmla="*/ 0 h 102"/>
                <a:gd name="T12" fmla="*/ 0 w 1279"/>
                <a:gd name="T13" fmla="*/ 0 h 102"/>
                <a:gd name="T14" fmla="*/ 0 w 1279"/>
                <a:gd name="T15" fmla="*/ 0 h 102"/>
                <a:gd name="T16" fmla="*/ 0 w 1279"/>
                <a:gd name="T17" fmla="*/ 0 h 102"/>
                <a:gd name="T18" fmla="*/ 0 w 1279"/>
                <a:gd name="T19" fmla="*/ 0 h 1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79"/>
                <a:gd name="T31" fmla="*/ 0 h 102"/>
                <a:gd name="T32" fmla="*/ 1279 w 1279"/>
                <a:gd name="T33" fmla="*/ 102 h 1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79" h="102">
                  <a:moveTo>
                    <a:pt x="1187" y="51"/>
                  </a:moveTo>
                  <a:lnTo>
                    <a:pt x="1233" y="0"/>
                  </a:lnTo>
                  <a:lnTo>
                    <a:pt x="0" y="0"/>
                  </a:lnTo>
                  <a:lnTo>
                    <a:pt x="0" y="102"/>
                  </a:lnTo>
                  <a:lnTo>
                    <a:pt x="1233" y="102"/>
                  </a:lnTo>
                  <a:lnTo>
                    <a:pt x="1279" y="51"/>
                  </a:lnTo>
                  <a:lnTo>
                    <a:pt x="1233" y="102"/>
                  </a:lnTo>
                  <a:lnTo>
                    <a:pt x="1279" y="102"/>
                  </a:lnTo>
                  <a:lnTo>
                    <a:pt x="1279" y="51"/>
                  </a:lnTo>
                  <a:lnTo>
                    <a:pt x="1187" y="5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5278" name="Freeform 53"/>
            <p:cNvSpPr>
              <a:spLocks/>
            </p:cNvSpPr>
            <p:nvPr/>
          </p:nvSpPr>
          <p:spPr bwMode="auto">
            <a:xfrm>
              <a:off x="5085" y="3653"/>
              <a:ext cx="16" cy="73"/>
            </a:xfrm>
            <a:custGeom>
              <a:avLst/>
              <a:gdLst>
                <a:gd name="T0" fmla="*/ 0 w 92"/>
                <a:gd name="T1" fmla="*/ 0 h 510"/>
                <a:gd name="T2" fmla="*/ 0 w 92"/>
                <a:gd name="T3" fmla="*/ 0 h 510"/>
                <a:gd name="T4" fmla="*/ 0 w 92"/>
                <a:gd name="T5" fmla="*/ 0 h 510"/>
                <a:gd name="T6" fmla="*/ 0 w 92"/>
                <a:gd name="T7" fmla="*/ 0 h 510"/>
                <a:gd name="T8" fmla="*/ 0 w 92"/>
                <a:gd name="T9" fmla="*/ 0 h 510"/>
                <a:gd name="T10" fmla="*/ 0 w 92"/>
                <a:gd name="T11" fmla="*/ 0 h 510"/>
                <a:gd name="T12" fmla="*/ 0 w 92"/>
                <a:gd name="T13" fmla="*/ 0 h 510"/>
                <a:gd name="T14" fmla="*/ 0 w 92"/>
                <a:gd name="T15" fmla="*/ 0 h 510"/>
                <a:gd name="T16" fmla="*/ 0 w 92"/>
                <a:gd name="T17" fmla="*/ 0 h 510"/>
                <a:gd name="T18" fmla="*/ 0 w 92"/>
                <a:gd name="T19" fmla="*/ 0 h 5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2"/>
                <a:gd name="T31" fmla="*/ 0 h 510"/>
                <a:gd name="T32" fmla="*/ 92 w 92"/>
                <a:gd name="T33" fmla="*/ 510 h 5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2" h="510">
                  <a:moveTo>
                    <a:pt x="46" y="102"/>
                  </a:moveTo>
                  <a:lnTo>
                    <a:pt x="0" y="51"/>
                  </a:lnTo>
                  <a:lnTo>
                    <a:pt x="0" y="510"/>
                  </a:lnTo>
                  <a:lnTo>
                    <a:pt x="92" y="510"/>
                  </a:lnTo>
                  <a:lnTo>
                    <a:pt x="92" y="51"/>
                  </a:lnTo>
                  <a:lnTo>
                    <a:pt x="46" y="0"/>
                  </a:lnTo>
                  <a:lnTo>
                    <a:pt x="92" y="51"/>
                  </a:lnTo>
                  <a:lnTo>
                    <a:pt x="92" y="0"/>
                  </a:lnTo>
                  <a:lnTo>
                    <a:pt x="46" y="0"/>
                  </a:lnTo>
                  <a:lnTo>
                    <a:pt x="46" y="10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5279" name="Rectangle 54"/>
            <p:cNvSpPr>
              <a:spLocks noChangeArrowheads="1"/>
            </p:cNvSpPr>
            <p:nvPr/>
          </p:nvSpPr>
          <p:spPr bwMode="auto">
            <a:xfrm>
              <a:off x="5093" y="3595"/>
              <a:ext cx="205" cy="131"/>
            </a:xfrm>
            <a:prstGeom prst="rect">
              <a:avLst/>
            </a:prstGeom>
            <a:solidFill>
              <a:srgbClr val="DC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endParaRPr lang="de-CH" altLang="en-US" sz="1800">
                <a:solidFill>
                  <a:srgbClr val="000000"/>
                </a:solidFill>
              </a:endParaRPr>
            </a:p>
          </p:txBody>
        </p:sp>
        <p:sp>
          <p:nvSpPr>
            <p:cNvPr id="265280" name="Freeform 55"/>
            <p:cNvSpPr>
              <a:spLocks/>
            </p:cNvSpPr>
            <p:nvPr/>
          </p:nvSpPr>
          <p:spPr bwMode="auto">
            <a:xfrm>
              <a:off x="5093" y="3587"/>
              <a:ext cx="213" cy="15"/>
            </a:xfrm>
            <a:custGeom>
              <a:avLst/>
              <a:gdLst>
                <a:gd name="T0" fmla="*/ 0 w 1278"/>
                <a:gd name="T1" fmla="*/ 0 h 101"/>
                <a:gd name="T2" fmla="*/ 0 w 1278"/>
                <a:gd name="T3" fmla="*/ 0 h 101"/>
                <a:gd name="T4" fmla="*/ 0 w 1278"/>
                <a:gd name="T5" fmla="*/ 0 h 101"/>
                <a:gd name="T6" fmla="*/ 0 w 1278"/>
                <a:gd name="T7" fmla="*/ 0 h 101"/>
                <a:gd name="T8" fmla="*/ 0 w 1278"/>
                <a:gd name="T9" fmla="*/ 0 h 101"/>
                <a:gd name="T10" fmla="*/ 0 w 1278"/>
                <a:gd name="T11" fmla="*/ 0 h 101"/>
                <a:gd name="T12" fmla="*/ 0 w 1278"/>
                <a:gd name="T13" fmla="*/ 0 h 101"/>
                <a:gd name="T14" fmla="*/ 0 w 1278"/>
                <a:gd name="T15" fmla="*/ 0 h 101"/>
                <a:gd name="T16" fmla="*/ 0 w 1278"/>
                <a:gd name="T17" fmla="*/ 0 h 101"/>
                <a:gd name="T18" fmla="*/ 0 w 1278"/>
                <a:gd name="T19" fmla="*/ 0 h 10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78"/>
                <a:gd name="T31" fmla="*/ 0 h 101"/>
                <a:gd name="T32" fmla="*/ 1278 w 1278"/>
                <a:gd name="T33" fmla="*/ 101 h 10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78" h="101">
                  <a:moveTo>
                    <a:pt x="1278" y="51"/>
                  </a:moveTo>
                  <a:lnTo>
                    <a:pt x="1233" y="0"/>
                  </a:lnTo>
                  <a:lnTo>
                    <a:pt x="0" y="0"/>
                  </a:lnTo>
                  <a:lnTo>
                    <a:pt x="0" y="101"/>
                  </a:lnTo>
                  <a:lnTo>
                    <a:pt x="1233" y="101"/>
                  </a:lnTo>
                  <a:lnTo>
                    <a:pt x="1186" y="51"/>
                  </a:lnTo>
                  <a:lnTo>
                    <a:pt x="1278" y="51"/>
                  </a:lnTo>
                  <a:lnTo>
                    <a:pt x="1278" y="0"/>
                  </a:lnTo>
                  <a:lnTo>
                    <a:pt x="1233" y="0"/>
                  </a:lnTo>
                  <a:lnTo>
                    <a:pt x="1278" y="5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5281" name="Freeform 56"/>
            <p:cNvSpPr>
              <a:spLocks/>
            </p:cNvSpPr>
            <p:nvPr/>
          </p:nvSpPr>
          <p:spPr bwMode="auto">
            <a:xfrm>
              <a:off x="5291" y="3595"/>
              <a:ext cx="15" cy="138"/>
            </a:xfrm>
            <a:custGeom>
              <a:avLst/>
              <a:gdLst>
                <a:gd name="T0" fmla="*/ 0 w 92"/>
                <a:gd name="T1" fmla="*/ 0 h 969"/>
                <a:gd name="T2" fmla="*/ 0 w 92"/>
                <a:gd name="T3" fmla="*/ 0 h 969"/>
                <a:gd name="T4" fmla="*/ 0 w 92"/>
                <a:gd name="T5" fmla="*/ 0 h 969"/>
                <a:gd name="T6" fmla="*/ 0 w 92"/>
                <a:gd name="T7" fmla="*/ 0 h 969"/>
                <a:gd name="T8" fmla="*/ 0 w 92"/>
                <a:gd name="T9" fmla="*/ 0 h 969"/>
                <a:gd name="T10" fmla="*/ 0 w 92"/>
                <a:gd name="T11" fmla="*/ 0 h 969"/>
                <a:gd name="T12" fmla="*/ 0 w 92"/>
                <a:gd name="T13" fmla="*/ 0 h 969"/>
                <a:gd name="T14" fmla="*/ 0 w 92"/>
                <a:gd name="T15" fmla="*/ 0 h 969"/>
                <a:gd name="T16" fmla="*/ 0 w 92"/>
                <a:gd name="T17" fmla="*/ 0 h 969"/>
                <a:gd name="T18" fmla="*/ 0 w 92"/>
                <a:gd name="T19" fmla="*/ 0 h 96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2"/>
                <a:gd name="T31" fmla="*/ 0 h 969"/>
                <a:gd name="T32" fmla="*/ 92 w 92"/>
                <a:gd name="T33" fmla="*/ 969 h 96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2" h="969">
                  <a:moveTo>
                    <a:pt x="47" y="969"/>
                  </a:moveTo>
                  <a:lnTo>
                    <a:pt x="92" y="918"/>
                  </a:lnTo>
                  <a:lnTo>
                    <a:pt x="92" y="0"/>
                  </a:lnTo>
                  <a:lnTo>
                    <a:pt x="0" y="0"/>
                  </a:lnTo>
                  <a:lnTo>
                    <a:pt x="0" y="918"/>
                  </a:lnTo>
                  <a:lnTo>
                    <a:pt x="47" y="867"/>
                  </a:lnTo>
                  <a:lnTo>
                    <a:pt x="47" y="969"/>
                  </a:lnTo>
                  <a:lnTo>
                    <a:pt x="92" y="969"/>
                  </a:lnTo>
                  <a:lnTo>
                    <a:pt x="92" y="918"/>
                  </a:lnTo>
                  <a:lnTo>
                    <a:pt x="47" y="96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5282" name="Freeform 57"/>
            <p:cNvSpPr>
              <a:spLocks/>
            </p:cNvSpPr>
            <p:nvPr/>
          </p:nvSpPr>
          <p:spPr bwMode="auto">
            <a:xfrm>
              <a:off x="5085" y="3718"/>
              <a:ext cx="213" cy="15"/>
            </a:xfrm>
            <a:custGeom>
              <a:avLst/>
              <a:gdLst>
                <a:gd name="T0" fmla="*/ 0 w 1279"/>
                <a:gd name="T1" fmla="*/ 0 h 102"/>
                <a:gd name="T2" fmla="*/ 0 w 1279"/>
                <a:gd name="T3" fmla="*/ 0 h 102"/>
                <a:gd name="T4" fmla="*/ 0 w 1279"/>
                <a:gd name="T5" fmla="*/ 0 h 102"/>
                <a:gd name="T6" fmla="*/ 0 w 1279"/>
                <a:gd name="T7" fmla="*/ 0 h 102"/>
                <a:gd name="T8" fmla="*/ 0 w 1279"/>
                <a:gd name="T9" fmla="*/ 0 h 102"/>
                <a:gd name="T10" fmla="*/ 0 w 1279"/>
                <a:gd name="T11" fmla="*/ 0 h 102"/>
                <a:gd name="T12" fmla="*/ 0 w 1279"/>
                <a:gd name="T13" fmla="*/ 0 h 102"/>
                <a:gd name="T14" fmla="*/ 0 w 1279"/>
                <a:gd name="T15" fmla="*/ 0 h 102"/>
                <a:gd name="T16" fmla="*/ 0 w 1279"/>
                <a:gd name="T17" fmla="*/ 0 h 102"/>
                <a:gd name="T18" fmla="*/ 0 w 1279"/>
                <a:gd name="T19" fmla="*/ 0 h 1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79"/>
                <a:gd name="T31" fmla="*/ 0 h 102"/>
                <a:gd name="T32" fmla="*/ 1279 w 1279"/>
                <a:gd name="T33" fmla="*/ 102 h 1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79" h="102">
                  <a:moveTo>
                    <a:pt x="0" y="51"/>
                  </a:moveTo>
                  <a:lnTo>
                    <a:pt x="46" y="102"/>
                  </a:lnTo>
                  <a:lnTo>
                    <a:pt x="1279" y="102"/>
                  </a:lnTo>
                  <a:lnTo>
                    <a:pt x="1279" y="0"/>
                  </a:lnTo>
                  <a:lnTo>
                    <a:pt x="46" y="0"/>
                  </a:lnTo>
                  <a:lnTo>
                    <a:pt x="92" y="51"/>
                  </a:lnTo>
                  <a:lnTo>
                    <a:pt x="0" y="51"/>
                  </a:lnTo>
                  <a:lnTo>
                    <a:pt x="0" y="102"/>
                  </a:lnTo>
                  <a:lnTo>
                    <a:pt x="46" y="102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5283" name="Freeform 58"/>
            <p:cNvSpPr>
              <a:spLocks/>
            </p:cNvSpPr>
            <p:nvPr/>
          </p:nvSpPr>
          <p:spPr bwMode="auto">
            <a:xfrm>
              <a:off x="5085" y="3587"/>
              <a:ext cx="16" cy="139"/>
            </a:xfrm>
            <a:custGeom>
              <a:avLst/>
              <a:gdLst>
                <a:gd name="T0" fmla="*/ 0 w 92"/>
                <a:gd name="T1" fmla="*/ 0 h 969"/>
                <a:gd name="T2" fmla="*/ 0 w 92"/>
                <a:gd name="T3" fmla="*/ 0 h 969"/>
                <a:gd name="T4" fmla="*/ 0 w 92"/>
                <a:gd name="T5" fmla="*/ 0 h 969"/>
                <a:gd name="T6" fmla="*/ 0 w 92"/>
                <a:gd name="T7" fmla="*/ 0 h 969"/>
                <a:gd name="T8" fmla="*/ 0 w 92"/>
                <a:gd name="T9" fmla="*/ 0 h 969"/>
                <a:gd name="T10" fmla="*/ 0 w 92"/>
                <a:gd name="T11" fmla="*/ 0 h 969"/>
                <a:gd name="T12" fmla="*/ 0 w 92"/>
                <a:gd name="T13" fmla="*/ 0 h 969"/>
                <a:gd name="T14" fmla="*/ 0 w 92"/>
                <a:gd name="T15" fmla="*/ 0 h 969"/>
                <a:gd name="T16" fmla="*/ 0 w 92"/>
                <a:gd name="T17" fmla="*/ 0 h 969"/>
                <a:gd name="T18" fmla="*/ 0 w 92"/>
                <a:gd name="T19" fmla="*/ 0 h 96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2"/>
                <a:gd name="T31" fmla="*/ 0 h 969"/>
                <a:gd name="T32" fmla="*/ 92 w 92"/>
                <a:gd name="T33" fmla="*/ 969 h 96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2" h="969">
                  <a:moveTo>
                    <a:pt x="46" y="0"/>
                  </a:moveTo>
                  <a:lnTo>
                    <a:pt x="0" y="51"/>
                  </a:lnTo>
                  <a:lnTo>
                    <a:pt x="0" y="969"/>
                  </a:lnTo>
                  <a:lnTo>
                    <a:pt x="92" y="969"/>
                  </a:lnTo>
                  <a:lnTo>
                    <a:pt x="92" y="51"/>
                  </a:lnTo>
                  <a:lnTo>
                    <a:pt x="46" y="101"/>
                  </a:lnTo>
                  <a:lnTo>
                    <a:pt x="46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5284" name="Rectangle 59"/>
            <p:cNvSpPr>
              <a:spLocks noChangeArrowheads="1"/>
            </p:cNvSpPr>
            <p:nvPr/>
          </p:nvSpPr>
          <p:spPr bwMode="auto">
            <a:xfrm>
              <a:off x="3787" y="3785"/>
              <a:ext cx="98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2200">
                  <a:solidFill>
                    <a:srgbClr val="000000"/>
                  </a:solidFill>
                  <a:latin typeface="AvantGarde Bk BT"/>
                </a:rPr>
                <a:t>0</a:t>
              </a:r>
              <a:endParaRPr lang="en-US" altLang="en-US" sz="1800">
                <a:solidFill>
                  <a:srgbClr val="0000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265285" name="Rectangle 60"/>
            <p:cNvSpPr>
              <a:spLocks noChangeArrowheads="1"/>
            </p:cNvSpPr>
            <p:nvPr/>
          </p:nvSpPr>
          <p:spPr bwMode="auto">
            <a:xfrm>
              <a:off x="5230" y="3764"/>
              <a:ext cx="98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2200">
                  <a:solidFill>
                    <a:srgbClr val="000000"/>
                  </a:solidFill>
                  <a:latin typeface="AvantGarde Bk BT"/>
                </a:rPr>
                <a:t>2</a:t>
              </a:r>
              <a:endParaRPr lang="en-US" altLang="en-US" sz="1800">
                <a:solidFill>
                  <a:srgbClr val="0000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265286" name="Rectangle 61"/>
            <p:cNvSpPr>
              <a:spLocks noChangeArrowheads="1"/>
            </p:cNvSpPr>
            <p:nvPr/>
          </p:nvSpPr>
          <p:spPr bwMode="auto">
            <a:xfrm>
              <a:off x="5333" y="3746"/>
              <a:ext cx="97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2200">
                  <a:solidFill>
                    <a:srgbClr val="000000"/>
                  </a:solidFill>
                  <a:latin typeface="Symbol" panose="05050102010706020507" pitchFamily="18" charset="2"/>
                </a:rPr>
                <a:t>p</a:t>
              </a:r>
              <a:endParaRPr lang="en-US" altLang="en-US" sz="1800">
                <a:solidFill>
                  <a:srgbClr val="000000"/>
                </a:solidFill>
                <a:latin typeface="Tahoma" panose="020B0604030504040204" pitchFamily="34" charset="0"/>
              </a:endParaRPr>
            </a:p>
          </p:txBody>
        </p:sp>
      </p:grpSp>
      <p:sp>
        <p:nvSpPr>
          <p:cNvPr id="3546174" name="Freeform 62"/>
          <p:cNvSpPr>
            <a:spLocks/>
          </p:cNvSpPr>
          <p:nvPr/>
        </p:nvSpPr>
        <p:spPr bwMode="auto">
          <a:xfrm>
            <a:off x="6608763" y="5991225"/>
            <a:ext cx="125412" cy="109538"/>
          </a:xfrm>
          <a:custGeom>
            <a:avLst/>
            <a:gdLst>
              <a:gd name="T0" fmla="*/ 2147483646 w 477"/>
              <a:gd name="T1" fmla="*/ 2147483646 h 485"/>
              <a:gd name="T2" fmla="*/ 2147483646 w 477"/>
              <a:gd name="T3" fmla="*/ 0 h 485"/>
              <a:gd name="T4" fmla="*/ 0 w 477"/>
              <a:gd name="T5" fmla="*/ 2147483646 h 485"/>
              <a:gd name="T6" fmla="*/ 2147483646 w 477"/>
              <a:gd name="T7" fmla="*/ 2147483646 h 485"/>
              <a:gd name="T8" fmla="*/ 2147483646 w 477"/>
              <a:gd name="T9" fmla="*/ 0 h 485"/>
              <a:gd name="T10" fmla="*/ 2147483646 w 477"/>
              <a:gd name="T11" fmla="*/ 2147483646 h 48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77"/>
              <a:gd name="T19" fmla="*/ 0 h 485"/>
              <a:gd name="T20" fmla="*/ 477 w 477"/>
              <a:gd name="T21" fmla="*/ 485 h 48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77" h="485">
                <a:moveTo>
                  <a:pt x="477" y="485"/>
                </a:moveTo>
                <a:lnTo>
                  <a:pt x="239" y="0"/>
                </a:lnTo>
                <a:lnTo>
                  <a:pt x="0" y="485"/>
                </a:lnTo>
                <a:lnTo>
                  <a:pt x="477" y="485"/>
                </a:lnTo>
                <a:lnTo>
                  <a:pt x="239" y="0"/>
                </a:lnTo>
                <a:lnTo>
                  <a:pt x="477" y="485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46175" name="Freeform 63"/>
          <p:cNvSpPr>
            <a:spLocks/>
          </p:cNvSpPr>
          <p:nvPr/>
        </p:nvSpPr>
        <p:spPr bwMode="auto">
          <a:xfrm>
            <a:off x="6659563" y="6091238"/>
            <a:ext cx="23812" cy="176212"/>
          </a:xfrm>
          <a:custGeom>
            <a:avLst/>
            <a:gdLst>
              <a:gd name="T0" fmla="*/ 2147483646 w 92"/>
              <a:gd name="T1" fmla="*/ 2147483646 h 775"/>
              <a:gd name="T2" fmla="*/ 2147483646 w 92"/>
              <a:gd name="T3" fmla="*/ 2147483646 h 775"/>
              <a:gd name="T4" fmla="*/ 2147483646 w 92"/>
              <a:gd name="T5" fmla="*/ 0 h 775"/>
              <a:gd name="T6" fmla="*/ 0 w 92"/>
              <a:gd name="T7" fmla="*/ 0 h 775"/>
              <a:gd name="T8" fmla="*/ 0 w 92"/>
              <a:gd name="T9" fmla="*/ 2147483646 h 775"/>
              <a:gd name="T10" fmla="*/ 2147483646 w 92"/>
              <a:gd name="T11" fmla="*/ 2147483646 h 77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2"/>
              <a:gd name="T19" fmla="*/ 0 h 775"/>
              <a:gd name="T20" fmla="*/ 92 w 92"/>
              <a:gd name="T21" fmla="*/ 775 h 77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2" h="775">
                <a:moveTo>
                  <a:pt x="47" y="775"/>
                </a:moveTo>
                <a:lnTo>
                  <a:pt x="92" y="775"/>
                </a:lnTo>
                <a:lnTo>
                  <a:pt x="92" y="0"/>
                </a:lnTo>
                <a:lnTo>
                  <a:pt x="0" y="0"/>
                </a:lnTo>
                <a:lnTo>
                  <a:pt x="0" y="775"/>
                </a:lnTo>
                <a:lnTo>
                  <a:pt x="47" y="775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" name="Group 64"/>
          <p:cNvGrpSpPr>
            <a:grpSpLocks/>
          </p:cNvGrpSpPr>
          <p:nvPr/>
        </p:nvGrpSpPr>
        <p:grpSpPr bwMode="auto">
          <a:xfrm rot="-3389670">
            <a:off x="3437731" y="3626645"/>
            <a:ext cx="2625725" cy="4246562"/>
            <a:chOff x="3948" y="1525"/>
            <a:chExt cx="1654" cy="2585"/>
          </a:xfrm>
        </p:grpSpPr>
        <p:sp>
          <p:nvSpPr>
            <p:cNvPr id="265231" name="AutoShape 65"/>
            <p:cNvSpPr>
              <a:spLocks noChangeAspect="1" noChangeArrowheads="1" noTextEdit="1"/>
            </p:cNvSpPr>
            <p:nvPr/>
          </p:nvSpPr>
          <p:spPr bwMode="auto">
            <a:xfrm>
              <a:off x="3948" y="1525"/>
              <a:ext cx="1654" cy="2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5232" name="Freeform 66"/>
            <p:cNvSpPr>
              <a:spLocks/>
            </p:cNvSpPr>
            <p:nvPr/>
          </p:nvSpPr>
          <p:spPr bwMode="auto">
            <a:xfrm>
              <a:off x="4035" y="1532"/>
              <a:ext cx="1438" cy="1378"/>
            </a:xfrm>
            <a:custGeom>
              <a:avLst/>
              <a:gdLst>
                <a:gd name="T0" fmla="*/ 0 w 8629"/>
                <a:gd name="T1" fmla="*/ 0 h 9641"/>
                <a:gd name="T2" fmla="*/ 0 w 8629"/>
                <a:gd name="T3" fmla="*/ 0 h 9641"/>
                <a:gd name="T4" fmla="*/ 0 w 8629"/>
                <a:gd name="T5" fmla="*/ 0 h 9641"/>
                <a:gd name="T6" fmla="*/ 0 w 8629"/>
                <a:gd name="T7" fmla="*/ 0 h 9641"/>
                <a:gd name="T8" fmla="*/ 0 w 8629"/>
                <a:gd name="T9" fmla="*/ 0 h 9641"/>
                <a:gd name="T10" fmla="*/ 0 w 8629"/>
                <a:gd name="T11" fmla="*/ 0 h 9641"/>
                <a:gd name="T12" fmla="*/ 0 w 8629"/>
                <a:gd name="T13" fmla="*/ 0 h 9641"/>
                <a:gd name="T14" fmla="*/ 0 w 8629"/>
                <a:gd name="T15" fmla="*/ 0 h 9641"/>
                <a:gd name="T16" fmla="*/ 0 w 8629"/>
                <a:gd name="T17" fmla="*/ 0 h 9641"/>
                <a:gd name="T18" fmla="*/ 0 w 8629"/>
                <a:gd name="T19" fmla="*/ 0 h 9641"/>
                <a:gd name="T20" fmla="*/ 0 w 8629"/>
                <a:gd name="T21" fmla="*/ 0 h 9641"/>
                <a:gd name="T22" fmla="*/ 0 w 8629"/>
                <a:gd name="T23" fmla="*/ 0 h 9641"/>
                <a:gd name="T24" fmla="*/ 0 w 8629"/>
                <a:gd name="T25" fmla="*/ 0 h 9641"/>
                <a:gd name="T26" fmla="*/ 0 w 8629"/>
                <a:gd name="T27" fmla="*/ 0 h 9641"/>
                <a:gd name="T28" fmla="*/ 0 w 8629"/>
                <a:gd name="T29" fmla="*/ 0 h 9641"/>
                <a:gd name="T30" fmla="*/ 0 w 8629"/>
                <a:gd name="T31" fmla="*/ 0 h 9641"/>
                <a:gd name="T32" fmla="*/ 0 w 8629"/>
                <a:gd name="T33" fmla="*/ 0 h 9641"/>
                <a:gd name="T34" fmla="*/ 0 w 8629"/>
                <a:gd name="T35" fmla="*/ 0 h 9641"/>
                <a:gd name="T36" fmla="*/ 0 w 8629"/>
                <a:gd name="T37" fmla="*/ 0 h 9641"/>
                <a:gd name="T38" fmla="*/ 0 w 8629"/>
                <a:gd name="T39" fmla="*/ 0 h 9641"/>
                <a:gd name="T40" fmla="*/ 0 w 8629"/>
                <a:gd name="T41" fmla="*/ 0 h 9641"/>
                <a:gd name="T42" fmla="*/ 0 w 8629"/>
                <a:gd name="T43" fmla="*/ 0 h 9641"/>
                <a:gd name="T44" fmla="*/ 0 w 8629"/>
                <a:gd name="T45" fmla="*/ 0 h 9641"/>
                <a:gd name="T46" fmla="*/ 0 w 8629"/>
                <a:gd name="T47" fmla="*/ 0 h 9641"/>
                <a:gd name="T48" fmla="*/ 0 w 8629"/>
                <a:gd name="T49" fmla="*/ 0 h 9641"/>
                <a:gd name="T50" fmla="*/ 0 w 8629"/>
                <a:gd name="T51" fmla="*/ 0 h 9641"/>
                <a:gd name="T52" fmla="*/ 0 w 8629"/>
                <a:gd name="T53" fmla="*/ 0 h 9641"/>
                <a:gd name="T54" fmla="*/ 0 w 8629"/>
                <a:gd name="T55" fmla="*/ 0 h 9641"/>
                <a:gd name="T56" fmla="*/ 0 w 8629"/>
                <a:gd name="T57" fmla="*/ 0 h 9641"/>
                <a:gd name="T58" fmla="*/ 0 w 8629"/>
                <a:gd name="T59" fmla="*/ 0 h 9641"/>
                <a:gd name="T60" fmla="*/ 0 w 8629"/>
                <a:gd name="T61" fmla="*/ 0 h 9641"/>
                <a:gd name="T62" fmla="*/ 0 w 8629"/>
                <a:gd name="T63" fmla="*/ 0 h 9641"/>
                <a:gd name="T64" fmla="*/ 0 w 8629"/>
                <a:gd name="T65" fmla="*/ 0 h 9641"/>
                <a:gd name="T66" fmla="*/ 0 w 8629"/>
                <a:gd name="T67" fmla="*/ 0 h 9641"/>
                <a:gd name="T68" fmla="*/ 0 w 8629"/>
                <a:gd name="T69" fmla="*/ 0 h 9641"/>
                <a:gd name="T70" fmla="*/ 0 w 8629"/>
                <a:gd name="T71" fmla="*/ 0 h 9641"/>
                <a:gd name="T72" fmla="*/ 0 w 8629"/>
                <a:gd name="T73" fmla="*/ 0 h 9641"/>
                <a:gd name="T74" fmla="*/ 0 w 8629"/>
                <a:gd name="T75" fmla="*/ 0 h 9641"/>
                <a:gd name="T76" fmla="*/ 0 w 8629"/>
                <a:gd name="T77" fmla="*/ 0 h 9641"/>
                <a:gd name="T78" fmla="*/ 0 w 8629"/>
                <a:gd name="T79" fmla="*/ 0 h 9641"/>
                <a:gd name="T80" fmla="*/ 0 w 8629"/>
                <a:gd name="T81" fmla="*/ 0 h 9641"/>
                <a:gd name="T82" fmla="*/ 0 w 8629"/>
                <a:gd name="T83" fmla="*/ 0 h 9641"/>
                <a:gd name="T84" fmla="*/ 0 w 8629"/>
                <a:gd name="T85" fmla="*/ 0 h 964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8629"/>
                <a:gd name="T130" fmla="*/ 0 h 9641"/>
                <a:gd name="T131" fmla="*/ 8629 w 8629"/>
                <a:gd name="T132" fmla="*/ 9641 h 964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8629" h="9641">
                  <a:moveTo>
                    <a:pt x="4314" y="0"/>
                  </a:moveTo>
                  <a:lnTo>
                    <a:pt x="4536" y="7"/>
                  </a:lnTo>
                  <a:lnTo>
                    <a:pt x="4754" y="25"/>
                  </a:lnTo>
                  <a:lnTo>
                    <a:pt x="4970" y="55"/>
                  </a:lnTo>
                  <a:lnTo>
                    <a:pt x="5182" y="98"/>
                  </a:lnTo>
                  <a:lnTo>
                    <a:pt x="5390" y="153"/>
                  </a:lnTo>
                  <a:lnTo>
                    <a:pt x="5594" y="217"/>
                  </a:lnTo>
                  <a:lnTo>
                    <a:pt x="5795" y="293"/>
                  </a:lnTo>
                  <a:lnTo>
                    <a:pt x="5991" y="380"/>
                  </a:lnTo>
                  <a:lnTo>
                    <a:pt x="6181" y="477"/>
                  </a:lnTo>
                  <a:lnTo>
                    <a:pt x="6368" y="583"/>
                  </a:lnTo>
                  <a:lnTo>
                    <a:pt x="6549" y="700"/>
                  </a:lnTo>
                  <a:lnTo>
                    <a:pt x="6724" y="825"/>
                  </a:lnTo>
                  <a:lnTo>
                    <a:pt x="6893" y="960"/>
                  </a:lnTo>
                  <a:lnTo>
                    <a:pt x="7056" y="1104"/>
                  </a:lnTo>
                  <a:lnTo>
                    <a:pt x="7213" y="1255"/>
                  </a:lnTo>
                  <a:lnTo>
                    <a:pt x="7363" y="1415"/>
                  </a:lnTo>
                  <a:lnTo>
                    <a:pt x="7505" y="1582"/>
                  </a:lnTo>
                  <a:lnTo>
                    <a:pt x="7641" y="1757"/>
                  </a:lnTo>
                  <a:lnTo>
                    <a:pt x="7769" y="1939"/>
                  </a:lnTo>
                  <a:lnTo>
                    <a:pt x="7890" y="2128"/>
                  </a:lnTo>
                  <a:lnTo>
                    <a:pt x="8002" y="2324"/>
                  </a:lnTo>
                  <a:lnTo>
                    <a:pt x="8106" y="2526"/>
                  </a:lnTo>
                  <a:lnTo>
                    <a:pt x="8202" y="2733"/>
                  </a:lnTo>
                  <a:lnTo>
                    <a:pt x="8289" y="2947"/>
                  </a:lnTo>
                  <a:lnTo>
                    <a:pt x="8366" y="3167"/>
                  </a:lnTo>
                  <a:lnTo>
                    <a:pt x="8433" y="3389"/>
                  </a:lnTo>
                  <a:lnTo>
                    <a:pt x="8492" y="3618"/>
                  </a:lnTo>
                  <a:lnTo>
                    <a:pt x="8541" y="3851"/>
                  </a:lnTo>
                  <a:lnTo>
                    <a:pt x="8578" y="4088"/>
                  </a:lnTo>
                  <a:lnTo>
                    <a:pt x="8606" y="4329"/>
                  </a:lnTo>
                  <a:lnTo>
                    <a:pt x="8623" y="4573"/>
                  </a:lnTo>
                  <a:lnTo>
                    <a:pt x="8629" y="4820"/>
                  </a:lnTo>
                  <a:lnTo>
                    <a:pt x="8623" y="5068"/>
                  </a:lnTo>
                  <a:lnTo>
                    <a:pt x="8606" y="5312"/>
                  </a:lnTo>
                  <a:lnTo>
                    <a:pt x="8578" y="5553"/>
                  </a:lnTo>
                  <a:lnTo>
                    <a:pt x="8541" y="5790"/>
                  </a:lnTo>
                  <a:lnTo>
                    <a:pt x="8492" y="6023"/>
                  </a:lnTo>
                  <a:lnTo>
                    <a:pt x="8433" y="6252"/>
                  </a:lnTo>
                  <a:lnTo>
                    <a:pt x="8366" y="6475"/>
                  </a:lnTo>
                  <a:lnTo>
                    <a:pt x="8289" y="6694"/>
                  </a:lnTo>
                  <a:lnTo>
                    <a:pt x="8202" y="6908"/>
                  </a:lnTo>
                  <a:lnTo>
                    <a:pt x="8106" y="7115"/>
                  </a:lnTo>
                  <a:lnTo>
                    <a:pt x="8002" y="7317"/>
                  </a:lnTo>
                  <a:lnTo>
                    <a:pt x="7890" y="7513"/>
                  </a:lnTo>
                  <a:lnTo>
                    <a:pt x="7769" y="7702"/>
                  </a:lnTo>
                  <a:lnTo>
                    <a:pt x="7641" y="7884"/>
                  </a:lnTo>
                  <a:lnTo>
                    <a:pt x="7505" y="8059"/>
                  </a:lnTo>
                  <a:lnTo>
                    <a:pt x="7363" y="8226"/>
                  </a:lnTo>
                  <a:lnTo>
                    <a:pt x="7213" y="8386"/>
                  </a:lnTo>
                  <a:lnTo>
                    <a:pt x="7056" y="8537"/>
                  </a:lnTo>
                  <a:lnTo>
                    <a:pt x="6893" y="8681"/>
                  </a:lnTo>
                  <a:lnTo>
                    <a:pt x="6724" y="8816"/>
                  </a:lnTo>
                  <a:lnTo>
                    <a:pt x="6549" y="8941"/>
                  </a:lnTo>
                  <a:lnTo>
                    <a:pt x="6368" y="9058"/>
                  </a:lnTo>
                  <a:lnTo>
                    <a:pt x="6181" y="9164"/>
                  </a:lnTo>
                  <a:lnTo>
                    <a:pt x="5991" y="9261"/>
                  </a:lnTo>
                  <a:lnTo>
                    <a:pt x="5795" y="9348"/>
                  </a:lnTo>
                  <a:lnTo>
                    <a:pt x="5594" y="9424"/>
                  </a:lnTo>
                  <a:lnTo>
                    <a:pt x="5390" y="9488"/>
                  </a:lnTo>
                  <a:lnTo>
                    <a:pt x="5182" y="9543"/>
                  </a:lnTo>
                  <a:lnTo>
                    <a:pt x="4970" y="9586"/>
                  </a:lnTo>
                  <a:lnTo>
                    <a:pt x="4754" y="9616"/>
                  </a:lnTo>
                  <a:lnTo>
                    <a:pt x="4536" y="9634"/>
                  </a:lnTo>
                  <a:lnTo>
                    <a:pt x="4314" y="9641"/>
                  </a:lnTo>
                  <a:lnTo>
                    <a:pt x="4093" y="9634"/>
                  </a:lnTo>
                  <a:lnTo>
                    <a:pt x="3875" y="9616"/>
                  </a:lnTo>
                  <a:lnTo>
                    <a:pt x="3659" y="9586"/>
                  </a:lnTo>
                  <a:lnTo>
                    <a:pt x="3447" y="9543"/>
                  </a:lnTo>
                  <a:lnTo>
                    <a:pt x="3238" y="9488"/>
                  </a:lnTo>
                  <a:lnTo>
                    <a:pt x="3034" y="9424"/>
                  </a:lnTo>
                  <a:lnTo>
                    <a:pt x="2833" y="9348"/>
                  </a:lnTo>
                  <a:lnTo>
                    <a:pt x="2638" y="9261"/>
                  </a:lnTo>
                  <a:lnTo>
                    <a:pt x="2447" y="9164"/>
                  </a:lnTo>
                  <a:lnTo>
                    <a:pt x="2260" y="9058"/>
                  </a:lnTo>
                  <a:lnTo>
                    <a:pt x="2080" y="8941"/>
                  </a:lnTo>
                  <a:lnTo>
                    <a:pt x="1905" y="8816"/>
                  </a:lnTo>
                  <a:lnTo>
                    <a:pt x="1736" y="8681"/>
                  </a:lnTo>
                  <a:lnTo>
                    <a:pt x="1573" y="8537"/>
                  </a:lnTo>
                  <a:lnTo>
                    <a:pt x="1416" y="8386"/>
                  </a:lnTo>
                  <a:lnTo>
                    <a:pt x="1266" y="8226"/>
                  </a:lnTo>
                  <a:lnTo>
                    <a:pt x="1124" y="8059"/>
                  </a:lnTo>
                  <a:lnTo>
                    <a:pt x="987" y="7884"/>
                  </a:lnTo>
                  <a:lnTo>
                    <a:pt x="860" y="7702"/>
                  </a:lnTo>
                  <a:lnTo>
                    <a:pt x="739" y="7513"/>
                  </a:lnTo>
                  <a:lnTo>
                    <a:pt x="627" y="7317"/>
                  </a:lnTo>
                  <a:lnTo>
                    <a:pt x="523" y="7115"/>
                  </a:lnTo>
                  <a:lnTo>
                    <a:pt x="426" y="6908"/>
                  </a:lnTo>
                  <a:lnTo>
                    <a:pt x="340" y="6694"/>
                  </a:lnTo>
                  <a:lnTo>
                    <a:pt x="262" y="6475"/>
                  </a:lnTo>
                  <a:lnTo>
                    <a:pt x="195" y="6252"/>
                  </a:lnTo>
                  <a:lnTo>
                    <a:pt x="137" y="6023"/>
                  </a:lnTo>
                  <a:lnTo>
                    <a:pt x="88" y="5790"/>
                  </a:lnTo>
                  <a:lnTo>
                    <a:pt x="50" y="5553"/>
                  </a:lnTo>
                  <a:lnTo>
                    <a:pt x="23" y="5312"/>
                  </a:lnTo>
                  <a:lnTo>
                    <a:pt x="6" y="5068"/>
                  </a:lnTo>
                  <a:lnTo>
                    <a:pt x="0" y="4820"/>
                  </a:lnTo>
                  <a:lnTo>
                    <a:pt x="6" y="4573"/>
                  </a:lnTo>
                  <a:lnTo>
                    <a:pt x="23" y="4329"/>
                  </a:lnTo>
                  <a:lnTo>
                    <a:pt x="50" y="4088"/>
                  </a:lnTo>
                  <a:lnTo>
                    <a:pt x="88" y="3851"/>
                  </a:lnTo>
                  <a:lnTo>
                    <a:pt x="137" y="3618"/>
                  </a:lnTo>
                  <a:lnTo>
                    <a:pt x="195" y="3389"/>
                  </a:lnTo>
                  <a:lnTo>
                    <a:pt x="262" y="3167"/>
                  </a:lnTo>
                  <a:lnTo>
                    <a:pt x="340" y="2947"/>
                  </a:lnTo>
                  <a:lnTo>
                    <a:pt x="426" y="2733"/>
                  </a:lnTo>
                  <a:lnTo>
                    <a:pt x="523" y="2526"/>
                  </a:lnTo>
                  <a:lnTo>
                    <a:pt x="627" y="2324"/>
                  </a:lnTo>
                  <a:lnTo>
                    <a:pt x="739" y="2128"/>
                  </a:lnTo>
                  <a:lnTo>
                    <a:pt x="860" y="1939"/>
                  </a:lnTo>
                  <a:lnTo>
                    <a:pt x="987" y="1757"/>
                  </a:lnTo>
                  <a:lnTo>
                    <a:pt x="1124" y="1582"/>
                  </a:lnTo>
                  <a:lnTo>
                    <a:pt x="1266" y="1415"/>
                  </a:lnTo>
                  <a:lnTo>
                    <a:pt x="1416" y="1255"/>
                  </a:lnTo>
                  <a:lnTo>
                    <a:pt x="1573" y="1104"/>
                  </a:lnTo>
                  <a:lnTo>
                    <a:pt x="1736" y="960"/>
                  </a:lnTo>
                  <a:lnTo>
                    <a:pt x="1905" y="825"/>
                  </a:lnTo>
                  <a:lnTo>
                    <a:pt x="2080" y="700"/>
                  </a:lnTo>
                  <a:lnTo>
                    <a:pt x="2260" y="583"/>
                  </a:lnTo>
                  <a:lnTo>
                    <a:pt x="2447" y="477"/>
                  </a:lnTo>
                  <a:lnTo>
                    <a:pt x="2638" y="380"/>
                  </a:lnTo>
                  <a:lnTo>
                    <a:pt x="2833" y="293"/>
                  </a:lnTo>
                  <a:lnTo>
                    <a:pt x="3034" y="217"/>
                  </a:lnTo>
                  <a:lnTo>
                    <a:pt x="3238" y="153"/>
                  </a:lnTo>
                  <a:lnTo>
                    <a:pt x="3447" y="98"/>
                  </a:lnTo>
                  <a:lnTo>
                    <a:pt x="3659" y="55"/>
                  </a:lnTo>
                  <a:lnTo>
                    <a:pt x="3875" y="25"/>
                  </a:lnTo>
                  <a:lnTo>
                    <a:pt x="4093" y="7"/>
                  </a:lnTo>
                  <a:lnTo>
                    <a:pt x="43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5233" name="Freeform 67"/>
            <p:cNvSpPr>
              <a:spLocks/>
            </p:cNvSpPr>
            <p:nvPr/>
          </p:nvSpPr>
          <p:spPr bwMode="auto">
            <a:xfrm>
              <a:off x="4754" y="1525"/>
              <a:ext cx="727" cy="696"/>
            </a:xfrm>
            <a:custGeom>
              <a:avLst/>
              <a:gdLst>
                <a:gd name="T0" fmla="*/ 0 w 4360"/>
                <a:gd name="T1" fmla="*/ 0 h 4871"/>
                <a:gd name="T2" fmla="*/ 0 w 4360"/>
                <a:gd name="T3" fmla="*/ 0 h 4871"/>
                <a:gd name="T4" fmla="*/ 0 w 4360"/>
                <a:gd name="T5" fmla="*/ 0 h 4871"/>
                <a:gd name="T6" fmla="*/ 0 w 4360"/>
                <a:gd name="T7" fmla="*/ 0 h 4871"/>
                <a:gd name="T8" fmla="*/ 0 w 4360"/>
                <a:gd name="T9" fmla="*/ 0 h 4871"/>
                <a:gd name="T10" fmla="*/ 0 w 4360"/>
                <a:gd name="T11" fmla="*/ 0 h 4871"/>
                <a:gd name="T12" fmla="*/ 0 w 4360"/>
                <a:gd name="T13" fmla="*/ 0 h 4871"/>
                <a:gd name="T14" fmla="*/ 0 w 4360"/>
                <a:gd name="T15" fmla="*/ 0 h 4871"/>
                <a:gd name="T16" fmla="*/ 0 w 4360"/>
                <a:gd name="T17" fmla="*/ 0 h 4871"/>
                <a:gd name="T18" fmla="*/ 0 w 4360"/>
                <a:gd name="T19" fmla="*/ 0 h 4871"/>
                <a:gd name="T20" fmla="*/ 0 w 4360"/>
                <a:gd name="T21" fmla="*/ 0 h 4871"/>
                <a:gd name="T22" fmla="*/ 0 w 4360"/>
                <a:gd name="T23" fmla="*/ 0 h 4871"/>
                <a:gd name="T24" fmla="*/ 0 w 4360"/>
                <a:gd name="T25" fmla="*/ 0 h 4871"/>
                <a:gd name="T26" fmla="*/ 0 w 4360"/>
                <a:gd name="T27" fmla="*/ 0 h 4871"/>
                <a:gd name="T28" fmla="*/ 0 w 4360"/>
                <a:gd name="T29" fmla="*/ 0 h 4871"/>
                <a:gd name="T30" fmla="*/ 0 w 4360"/>
                <a:gd name="T31" fmla="*/ 0 h 4871"/>
                <a:gd name="T32" fmla="*/ 0 w 4360"/>
                <a:gd name="T33" fmla="*/ 0 h 4871"/>
                <a:gd name="T34" fmla="*/ 0 w 4360"/>
                <a:gd name="T35" fmla="*/ 0 h 4871"/>
                <a:gd name="T36" fmla="*/ 0 w 4360"/>
                <a:gd name="T37" fmla="*/ 0 h 4871"/>
                <a:gd name="T38" fmla="*/ 0 w 4360"/>
                <a:gd name="T39" fmla="*/ 0 h 4871"/>
                <a:gd name="T40" fmla="*/ 0 w 4360"/>
                <a:gd name="T41" fmla="*/ 0 h 4871"/>
                <a:gd name="T42" fmla="*/ 0 w 4360"/>
                <a:gd name="T43" fmla="*/ 0 h 4871"/>
                <a:gd name="T44" fmla="*/ 0 w 4360"/>
                <a:gd name="T45" fmla="*/ 0 h 4871"/>
                <a:gd name="T46" fmla="*/ 0 w 4360"/>
                <a:gd name="T47" fmla="*/ 0 h 4871"/>
                <a:gd name="T48" fmla="*/ 0 w 4360"/>
                <a:gd name="T49" fmla="*/ 0 h 4871"/>
                <a:gd name="T50" fmla="*/ 0 w 4360"/>
                <a:gd name="T51" fmla="*/ 0 h 4871"/>
                <a:gd name="T52" fmla="*/ 0 w 4360"/>
                <a:gd name="T53" fmla="*/ 0 h 4871"/>
                <a:gd name="T54" fmla="*/ 0 w 4360"/>
                <a:gd name="T55" fmla="*/ 0 h 4871"/>
                <a:gd name="T56" fmla="*/ 0 w 4360"/>
                <a:gd name="T57" fmla="*/ 0 h 4871"/>
                <a:gd name="T58" fmla="*/ 0 w 4360"/>
                <a:gd name="T59" fmla="*/ 0 h 4871"/>
                <a:gd name="T60" fmla="*/ 0 w 4360"/>
                <a:gd name="T61" fmla="*/ 0 h 4871"/>
                <a:gd name="T62" fmla="*/ 0 w 4360"/>
                <a:gd name="T63" fmla="*/ 0 h 4871"/>
                <a:gd name="T64" fmla="*/ 0 w 4360"/>
                <a:gd name="T65" fmla="*/ 0 h 4871"/>
                <a:gd name="T66" fmla="*/ 0 w 4360"/>
                <a:gd name="T67" fmla="*/ 0 h 4871"/>
                <a:gd name="T68" fmla="*/ 0 w 4360"/>
                <a:gd name="T69" fmla="*/ 0 h 4871"/>
                <a:gd name="T70" fmla="*/ 0 w 4360"/>
                <a:gd name="T71" fmla="*/ 0 h 4871"/>
                <a:gd name="T72" fmla="*/ 0 w 4360"/>
                <a:gd name="T73" fmla="*/ 0 h 4871"/>
                <a:gd name="T74" fmla="*/ 0 w 4360"/>
                <a:gd name="T75" fmla="*/ 0 h 4871"/>
                <a:gd name="T76" fmla="*/ 0 w 4360"/>
                <a:gd name="T77" fmla="*/ 0 h 4871"/>
                <a:gd name="T78" fmla="*/ 0 w 4360"/>
                <a:gd name="T79" fmla="*/ 0 h 4871"/>
                <a:gd name="T80" fmla="*/ 0 w 4360"/>
                <a:gd name="T81" fmla="*/ 0 h 4871"/>
                <a:gd name="T82" fmla="*/ 0 w 4360"/>
                <a:gd name="T83" fmla="*/ 0 h 4871"/>
                <a:gd name="T84" fmla="*/ 0 w 4360"/>
                <a:gd name="T85" fmla="*/ 0 h 4871"/>
                <a:gd name="T86" fmla="*/ 0 w 4360"/>
                <a:gd name="T87" fmla="*/ 0 h 4871"/>
                <a:gd name="T88" fmla="*/ 0 w 4360"/>
                <a:gd name="T89" fmla="*/ 0 h 4871"/>
                <a:gd name="T90" fmla="*/ 0 w 4360"/>
                <a:gd name="T91" fmla="*/ 0 h 4871"/>
                <a:gd name="T92" fmla="*/ 0 w 4360"/>
                <a:gd name="T93" fmla="*/ 0 h 4871"/>
                <a:gd name="T94" fmla="*/ 0 w 4360"/>
                <a:gd name="T95" fmla="*/ 0 h 4871"/>
                <a:gd name="T96" fmla="*/ 0 w 4360"/>
                <a:gd name="T97" fmla="*/ 0 h 4871"/>
                <a:gd name="T98" fmla="*/ 0 w 4360"/>
                <a:gd name="T99" fmla="*/ 0 h 4871"/>
                <a:gd name="T100" fmla="*/ 0 w 4360"/>
                <a:gd name="T101" fmla="*/ 0 h 4871"/>
                <a:gd name="T102" fmla="*/ 0 w 4360"/>
                <a:gd name="T103" fmla="*/ 0 h 487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360"/>
                <a:gd name="T157" fmla="*/ 0 h 4871"/>
                <a:gd name="T158" fmla="*/ 4360 w 4360"/>
                <a:gd name="T159" fmla="*/ 4871 h 487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360" h="4871">
                  <a:moveTo>
                    <a:pt x="4360" y="4871"/>
                  </a:moveTo>
                  <a:lnTo>
                    <a:pt x="4360" y="4871"/>
                  </a:lnTo>
                  <a:lnTo>
                    <a:pt x="4359" y="4809"/>
                  </a:lnTo>
                  <a:lnTo>
                    <a:pt x="4358" y="4747"/>
                  </a:lnTo>
                  <a:lnTo>
                    <a:pt x="4356" y="4684"/>
                  </a:lnTo>
                  <a:lnTo>
                    <a:pt x="4354" y="4621"/>
                  </a:lnTo>
                  <a:lnTo>
                    <a:pt x="4351" y="4560"/>
                  </a:lnTo>
                  <a:lnTo>
                    <a:pt x="4347" y="4498"/>
                  </a:lnTo>
                  <a:lnTo>
                    <a:pt x="4343" y="4437"/>
                  </a:lnTo>
                  <a:lnTo>
                    <a:pt x="4337" y="4374"/>
                  </a:lnTo>
                  <a:lnTo>
                    <a:pt x="4332" y="4313"/>
                  </a:lnTo>
                  <a:lnTo>
                    <a:pt x="4325" y="4252"/>
                  </a:lnTo>
                  <a:lnTo>
                    <a:pt x="4318" y="4192"/>
                  </a:lnTo>
                  <a:lnTo>
                    <a:pt x="4310" y="4131"/>
                  </a:lnTo>
                  <a:lnTo>
                    <a:pt x="4301" y="4071"/>
                  </a:lnTo>
                  <a:lnTo>
                    <a:pt x="4291" y="4011"/>
                  </a:lnTo>
                  <a:lnTo>
                    <a:pt x="4281" y="3951"/>
                  </a:lnTo>
                  <a:lnTo>
                    <a:pt x="4271" y="3892"/>
                  </a:lnTo>
                  <a:lnTo>
                    <a:pt x="4260" y="3833"/>
                  </a:lnTo>
                  <a:lnTo>
                    <a:pt x="4248" y="3774"/>
                  </a:lnTo>
                  <a:lnTo>
                    <a:pt x="4236" y="3715"/>
                  </a:lnTo>
                  <a:lnTo>
                    <a:pt x="4223" y="3656"/>
                  </a:lnTo>
                  <a:lnTo>
                    <a:pt x="4208" y="3599"/>
                  </a:lnTo>
                  <a:lnTo>
                    <a:pt x="4194" y="3541"/>
                  </a:lnTo>
                  <a:lnTo>
                    <a:pt x="4179" y="3483"/>
                  </a:lnTo>
                  <a:lnTo>
                    <a:pt x="4163" y="3426"/>
                  </a:lnTo>
                  <a:lnTo>
                    <a:pt x="4147" y="3369"/>
                  </a:lnTo>
                  <a:lnTo>
                    <a:pt x="4131" y="3311"/>
                  </a:lnTo>
                  <a:lnTo>
                    <a:pt x="4112" y="3256"/>
                  </a:lnTo>
                  <a:lnTo>
                    <a:pt x="4095" y="3199"/>
                  </a:lnTo>
                  <a:lnTo>
                    <a:pt x="4076" y="3144"/>
                  </a:lnTo>
                  <a:lnTo>
                    <a:pt x="4057" y="3089"/>
                  </a:lnTo>
                  <a:lnTo>
                    <a:pt x="4036" y="3033"/>
                  </a:lnTo>
                  <a:lnTo>
                    <a:pt x="4016" y="2979"/>
                  </a:lnTo>
                  <a:lnTo>
                    <a:pt x="3995" y="2923"/>
                  </a:lnTo>
                  <a:lnTo>
                    <a:pt x="3974" y="2870"/>
                  </a:lnTo>
                  <a:lnTo>
                    <a:pt x="3951" y="2816"/>
                  </a:lnTo>
                  <a:lnTo>
                    <a:pt x="3929" y="2763"/>
                  </a:lnTo>
                  <a:lnTo>
                    <a:pt x="3906" y="2710"/>
                  </a:lnTo>
                  <a:lnTo>
                    <a:pt x="3882" y="2657"/>
                  </a:lnTo>
                  <a:lnTo>
                    <a:pt x="3857" y="2605"/>
                  </a:lnTo>
                  <a:lnTo>
                    <a:pt x="3832" y="2553"/>
                  </a:lnTo>
                  <a:lnTo>
                    <a:pt x="3807" y="2502"/>
                  </a:lnTo>
                  <a:lnTo>
                    <a:pt x="3780" y="2450"/>
                  </a:lnTo>
                  <a:lnTo>
                    <a:pt x="3754" y="2399"/>
                  </a:lnTo>
                  <a:lnTo>
                    <a:pt x="3727" y="2349"/>
                  </a:lnTo>
                  <a:lnTo>
                    <a:pt x="3699" y="2299"/>
                  </a:lnTo>
                  <a:lnTo>
                    <a:pt x="3671" y="2249"/>
                  </a:lnTo>
                  <a:lnTo>
                    <a:pt x="3643" y="2200"/>
                  </a:lnTo>
                  <a:lnTo>
                    <a:pt x="3613" y="2151"/>
                  </a:lnTo>
                  <a:lnTo>
                    <a:pt x="3584" y="2102"/>
                  </a:lnTo>
                  <a:lnTo>
                    <a:pt x="3554" y="2055"/>
                  </a:lnTo>
                  <a:lnTo>
                    <a:pt x="3523" y="2007"/>
                  </a:lnTo>
                  <a:lnTo>
                    <a:pt x="3492" y="1960"/>
                  </a:lnTo>
                  <a:lnTo>
                    <a:pt x="3461" y="1914"/>
                  </a:lnTo>
                  <a:lnTo>
                    <a:pt x="3428" y="1867"/>
                  </a:lnTo>
                  <a:lnTo>
                    <a:pt x="3396" y="1821"/>
                  </a:lnTo>
                  <a:lnTo>
                    <a:pt x="3362" y="1776"/>
                  </a:lnTo>
                  <a:lnTo>
                    <a:pt x="3329" y="1731"/>
                  </a:lnTo>
                  <a:lnTo>
                    <a:pt x="3295" y="1686"/>
                  </a:lnTo>
                  <a:lnTo>
                    <a:pt x="3260" y="1642"/>
                  </a:lnTo>
                  <a:lnTo>
                    <a:pt x="3225" y="1599"/>
                  </a:lnTo>
                  <a:lnTo>
                    <a:pt x="3189" y="1556"/>
                  </a:lnTo>
                  <a:lnTo>
                    <a:pt x="3154" y="1513"/>
                  </a:lnTo>
                  <a:lnTo>
                    <a:pt x="3117" y="1471"/>
                  </a:lnTo>
                  <a:lnTo>
                    <a:pt x="3081" y="1430"/>
                  </a:lnTo>
                  <a:lnTo>
                    <a:pt x="3044" y="1389"/>
                  </a:lnTo>
                  <a:lnTo>
                    <a:pt x="3006" y="1348"/>
                  </a:lnTo>
                  <a:lnTo>
                    <a:pt x="2968" y="1307"/>
                  </a:lnTo>
                  <a:lnTo>
                    <a:pt x="2929" y="1268"/>
                  </a:lnTo>
                  <a:lnTo>
                    <a:pt x="2890" y="1229"/>
                  </a:lnTo>
                  <a:lnTo>
                    <a:pt x="2851" y="1191"/>
                  </a:lnTo>
                  <a:lnTo>
                    <a:pt x="2811" y="1152"/>
                  </a:lnTo>
                  <a:lnTo>
                    <a:pt x="2771" y="1115"/>
                  </a:lnTo>
                  <a:lnTo>
                    <a:pt x="2730" y="1078"/>
                  </a:lnTo>
                  <a:lnTo>
                    <a:pt x="2689" y="1042"/>
                  </a:lnTo>
                  <a:lnTo>
                    <a:pt x="2648" y="1005"/>
                  </a:lnTo>
                  <a:lnTo>
                    <a:pt x="2606" y="970"/>
                  </a:lnTo>
                  <a:lnTo>
                    <a:pt x="2564" y="935"/>
                  </a:lnTo>
                  <a:lnTo>
                    <a:pt x="2521" y="901"/>
                  </a:lnTo>
                  <a:lnTo>
                    <a:pt x="2479" y="867"/>
                  </a:lnTo>
                  <a:lnTo>
                    <a:pt x="2435" y="834"/>
                  </a:lnTo>
                  <a:lnTo>
                    <a:pt x="2392" y="802"/>
                  </a:lnTo>
                  <a:lnTo>
                    <a:pt x="2347" y="769"/>
                  </a:lnTo>
                  <a:lnTo>
                    <a:pt x="2303" y="737"/>
                  </a:lnTo>
                  <a:lnTo>
                    <a:pt x="2258" y="707"/>
                  </a:lnTo>
                  <a:lnTo>
                    <a:pt x="2213" y="676"/>
                  </a:lnTo>
                  <a:lnTo>
                    <a:pt x="2167" y="647"/>
                  </a:lnTo>
                  <a:lnTo>
                    <a:pt x="2121" y="619"/>
                  </a:lnTo>
                  <a:lnTo>
                    <a:pt x="2076" y="589"/>
                  </a:lnTo>
                  <a:lnTo>
                    <a:pt x="2029" y="562"/>
                  </a:lnTo>
                  <a:lnTo>
                    <a:pt x="1982" y="535"/>
                  </a:lnTo>
                  <a:lnTo>
                    <a:pt x="1935" y="508"/>
                  </a:lnTo>
                  <a:lnTo>
                    <a:pt x="1888" y="482"/>
                  </a:lnTo>
                  <a:lnTo>
                    <a:pt x="1840" y="457"/>
                  </a:lnTo>
                  <a:lnTo>
                    <a:pt x="1791" y="432"/>
                  </a:lnTo>
                  <a:lnTo>
                    <a:pt x="1743" y="407"/>
                  </a:lnTo>
                  <a:lnTo>
                    <a:pt x="1694" y="385"/>
                  </a:lnTo>
                  <a:lnTo>
                    <a:pt x="1646" y="361"/>
                  </a:lnTo>
                  <a:lnTo>
                    <a:pt x="1596" y="339"/>
                  </a:lnTo>
                  <a:lnTo>
                    <a:pt x="1547" y="318"/>
                  </a:lnTo>
                  <a:lnTo>
                    <a:pt x="1497" y="296"/>
                  </a:lnTo>
                  <a:lnTo>
                    <a:pt x="1446" y="276"/>
                  </a:lnTo>
                  <a:lnTo>
                    <a:pt x="1396" y="257"/>
                  </a:lnTo>
                  <a:lnTo>
                    <a:pt x="1345" y="237"/>
                  </a:lnTo>
                  <a:lnTo>
                    <a:pt x="1295" y="219"/>
                  </a:lnTo>
                  <a:lnTo>
                    <a:pt x="1243" y="202"/>
                  </a:lnTo>
                  <a:lnTo>
                    <a:pt x="1191" y="185"/>
                  </a:lnTo>
                  <a:lnTo>
                    <a:pt x="1140" y="170"/>
                  </a:lnTo>
                  <a:lnTo>
                    <a:pt x="1088" y="154"/>
                  </a:lnTo>
                  <a:lnTo>
                    <a:pt x="1035" y="139"/>
                  </a:lnTo>
                  <a:lnTo>
                    <a:pt x="983" y="126"/>
                  </a:lnTo>
                  <a:lnTo>
                    <a:pt x="930" y="112"/>
                  </a:lnTo>
                  <a:lnTo>
                    <a:pt x="877" y="100"/>
                  </a:lnTo>
                  <a:lnTo>
                    <a:pt x="824" y="87"/>
                  </a:lnTo>
                  <a:lnTo>
                    <a:pt x="770" y="77"/>
                  </a:lnTo>
                  <a:lnTo>
                    <a:pt x="717" y="66"/>
                  </a:lnTo>
                  <a:lnTo>
                    <a:pt x="663" y="57"/>
                  </a:lnTo>
                  <a:lnTo>
                    <a:pt x="608" y="47"/>
                  </a:lnTo>
                  <a:lnTo>
                    <a:pt x="555" y="40"/>
                  </a:lnTo>
                  <a:lnTo>
                    <a:pt x="500" y="32"/>
                  </a:lnTo>
                  <a:lnTo>
                    <a:pt x="444" y="25"/>
                  </a:lnTo>
                  <a:lnTo>
                    <a:pt x="390" y="19"/>
                  </a:lnTo>
                  <a:lnTo>
                    <a:pt x="335" y="15"/>
                  </a:lnTo>
                  <a:lnTo>
                    <a:pt x="279" y="10"/>
                  </a:lnTo>
                  <a:lnTo>
                    <a:pt x="224" y="7"/>
                  </a:lnTo>
                  <a:lnTo>
                    <a:pt x="168" y="3"/>
                  </a:lnTo>
                  <a:lnTo>
                    <a:pt x="112" y="2"/>
                  </a:lnTo>
                  <a:lnTo>
                    <a:pt x="57" y="0"/>
                  </a:lnTo>
                  <a:lnTo>
                    <a:pt x="0" y="0"/>
                  </a:lnTo>
                  <a:lnTo>
                    <a:pt x="0" y="102"/>
                  </a:lnTo>
                  <a:lnTo>
                    <a:pt x="56" y="103"/>
                  </a:lnTo>
                  <a:lnTo>
                    <a:pt x="110" y="103"/>
                  </a:lnTo>
                  <a:lnTo>
                    <a:pt x="165" y="105"/>
                  </a:lnTo>
                  <a:lnTo>
                    <a:pt x="220" y="109"/>
                  </a:lnTo>
                  <a:lnTo>
                    <a:pt x="274" y="112"/>
                  </a:lnTo>
                  <a:lnTo>
                    <a:pt x="328" y="116"/>
                  </a:lnTo>
                  <a:lnTo>
                    <a:pt x="382" y="121"/>
                  </a:lnTo>
                  <a:lnTo>
                    <a:pt x="436" y="127"/>
                  </a:lnTo>
                  <a:lnTo>
                    <a:pt x="489" y="133"/>
                  </a:lnTo>
                  <a:lnTo>
                    <a:pt x="543" y="140"/>
                  </a:lnTo>
                  <a:lnTo>
                    <a:pt x="596" y="148"/>
                  </a:lnTo>
                  <a:lnTo>
                    <a:pt x="649" y="157"/>
                  </a:lnTo>
                  <a:lnTo>
                    <a:pt x="701" y="166"/>
                  </a:lnTo>
                  <a:lnTo>
                    <a:pt x="754" y="176"/>
                  </a:lnTo>
                  <a:lnTo>
                    <a:pt x="807" y="188"/>
                  </a:lnTo>
                  <a:lnTo>
                    <a:pt x="859" y="199"/>
                  </a:lnTo>
                  <a:lnTo>
                    <a:pt x="911" y="211"/>
                  </a:lnTo>
                  <a:lnTo>
                    <a:pt x="963" y="224"/>
                  </a:lnTo>
                  <a:lnTo>
                    <a:pt x="1014" y="239"/>
                  </a:lnTo>
                  <a:lnTo>
                    <a:pt x="1065" y="252"/>
                  </a:lnTo>
                  <a:lnTo>
                    <a:pt x="1115" y="268"/>
                  </a:lnTo>
                  <a:lnTo>
                    <a:pt x="1167" y="284"/>
                  </a:lnTo>
                  <a:lnTo>
                    <a:pt x="1217" y="300"/>
                  </a:lnTo>
                  <a:lnTo>
                    <a:pt x="1267" y="317"/>
                  </a:lnTo>
                  <a:lnTo>
                    <a:pt x="1317" y="335"/>
                  </a:lnTo>
                  <a:lnTo>
                    <a:pt x="1366" y="353"/>
                  </a:lnTo>
                  <a:lnTo>
                    <a:pt x="1416" y="372"/>
                  </a:lnTo>
                  <a:lnTo>
                    <a:pt x="1466" y="392"/>
                  </a:lnTo>
                  <a:lnTo>
                    <a:pt x="1514" y="413"/>
                  </a:lnTo>
                  <a:lnTo>
                    <a:pt x="1563" y="434"/>
                  </a:lnTo>
                  <a:lnTo>
                    <a:pt x="1611" y="456"/>
                  </a:lnTo>
                  <a:lnTo>
                    <a:pt x="1659" y="477"/>
                  </a:lnTo>
                  <a:lnTo>
                    <a:pt x="1706" y="501"/>
                  </a:lnTo>
                  <a:lnTo>
                    <a:pt x="1754" y="525"/>
                  </a:lnTo>
                  <a:lnTo>
                    <a:pt x="1802" y="549"/>
                  </a:lnTo>
                  <a:lnTo>
                    <a:pt x="1848" y="573"/>
                  </a:lnTo>
                  <a:lnTo>
                    <a:pt x="1895" y="599"/>
                  </a:lnTo>
                  <a:lnTo>
                    <a:pt x="1940" y="625"/>
                  </a:lnTo>
                  <a:lnTo>
                    <a:pt x="1987" y="651"/>
                  </a:lnTo>
                  <a:lnTo>
                    <a:pt x="2032" y="679"/>
                  </a:lnTo>
                  <a:lnTo>
                    <a:pt x="2077" y="707"/>
                  </a:lnTo>
                  <a:lnTo>
                    <a:pt x="2122" y="735"/>
                  </a:lnTo>
                  <a:lnTo>
                    <a:pt x="2167" y="765"/>
                  </a:lnTo>
                  <a:lnTo>
                    <a:pt x="2211" y="794"/>
                  </a:lnTo>
                  <a:lnTo>
                    <a:pt x="2255" y="824"/>
                  </a:lnTo>
                  <a:lnTo>
                    <a:pt x="2299" y="855"/>
                  </a:lnTo>
                  <a:lnTo>
                    <a:pt x="2341" y="887"/>
                  </a:lnTo>
                  <a:lnTo>
                    <a:pt x="2384" y="918"/>
                  </a:lnTo>
                  <a:lnTo>
                    <a:pt x="2426" y="951"/>
                  </a:lnTo>
                  <a:lnTo>
                    <a:pt x="2469" y="984"/>
                  </a:lnTo>
                  <a:lnTo>
                    <a:pt x="2510" y="1018"/>
                  </a:lnTo>
                  <a:lnTo>
                    <a:pt x="2552" y="1052"/>
                  </a:lnTo>
                  <a:lnTo>
                    <a:pt x="2592" y="1087"/>
                  </a:lnTo>
                  <a:lnTo>
                    <a:pt x="2633" y="1122"/>
                  </a:lnTo>
                  <a:lnTo>
                    <a:pt x="2673" y="1157"/>
                  </a:lnTo>
                  <a:lnTo>
                    <a:pt x="2713" y="1193"/>
                  </a:lnTo>
                  <a:lnTo>
                    <a:pt x="2752" y="1230"/>
                  </a:lnTo>
                  <a:lnTo>
                    <a:pt x="2791" y="1268"/>
                  </a:lnTo>
                  <a:lnTo>
                    <a:pt x="2830" y="1305"/>
                  </a:lnTo>
                  <a:lnTo>
                    <a:pt x="2867" y="1344"/>
                  </a:lnTo>
                  <a:lnTo>
                    <a:pt x="2906" y="1382"/>
                  </a:lnTo>
                  <a:lnTo>
                    <a:pt x="2943" y="1422"/>
                  </a:lnTo>
                  <a:lnTo>
                    <a:pt x="2980" y="1461"/>
                  </a:lnTo>
                  <a:lnTo>
                    <a:pt x="3016" y="1502"/>
                  </a:lnTo>
                  <a:lnTo>
                    <a:pt x="3053" y="1543"/>
                  </a:lnTo>
                  <a:lnTo>
                    <a:pt x="3088" y="1583"/>
                  </a:lnTo>
                  <a:lnTo>
                    <a:pt x="3123" y="1625"/>
                  </a:lnTo>
                  <a:lnTo>
                    <a:pt x="3158" y="1667"/>
                  </a:lnTo>
                  <a:lnTo>
                    <a:pt x="3192" y="1710"/>
                  </a:lnTo>
                  <a:lnTo>
                    <a:pt x="3226" y="1753"/>
                  </a:lnTo>
                  <a:lnTo>
                    <a:pt x="3259" y="1797"/>
                  </a:lnTo>
                  <a:lnTo>
                    <a:pt x="3292" y="1841"/>
                  </a:lnTo>
                  <a:lnTo>
                    <a:pt x="3325" y="1885"/>
                  </a:lnTo>
                  <a:lnTo>
                    <a:pt x="3356" y="1931"/>
                  </a:lnTo>
                  <a:lnTo>
                    <a:pt x="3388" y="1975"/>
                  </a:lnTo>
                  <a:lnTo>
                    <a:pt x="3419" y="2021"/>
                  </a:lnTo>
                  <a:lnTo>
                    <a:pt x="3449" y="2067"/>
                  </a:lnTo>
                  <a:lnTo>
                    <a:pt x="3480" y="2114"/>
                  </a:lnTo>
                  <a:lnTo>
                    <a:pt x="3509" y="2161"/>
                  </a:lnTo>
                  <a:lnTo>
                    <a:pt x="3538" y="2208"/>
                  </a:lnTo>
                  <a:lnTo>
                    <a:pt x="3567" y="2256"/>
                  </a:lnTo>
                  <a:lnTo>
                    <a:pt x="3595" y="2304"/>
                  </a:lnTo>
                  <a:lnTo>
                    <a:pt x="3622" y="2352"/>
                  </a:lnTo>
                  <a:lnTo>
                    <a:pt x="3650" y="2402"/>
                  </a:lnTo>
                  <a:lnTo>
                    <a:pt x="3676" y="2451"/>
                  </a:lnTo>
                  <a:lnTo>
                    <a:pt x="3702" y="2501"/>
                  </a:lnTo>
                  <a:lnTo>
                    <a:pt x="3728" y="2551"/>
                  </a:lnTo>
                  <a:lnTo>
                    <a:pt x="3752" y="2601"/>
                  </a:lnTo>
                  <a:lnTo>
                    <a:pt x="3776" y="2652"/>
                  </a:lnTo>
                  <a:lnTo>
                    <a:pt x="3801" y="2703"/>
                  </a:lnTo>
                  <a:lnTo>
                    <a:pt x="3824" y="2755"/>
                  </a:lnTo>
                  <a:lnTo>
                    <a:pt x="3847" y="2807"/>
                  </a:lnTo>
                  <a:lnTo>
                    <a:pt x="3869" y="2859"/>
                  </a:lnTo>
                  <a:lnTo>
                    <a:pt x="3891" y="2912"/>
                  </a:lnTo>
                  <a:lnTo>
                    <a:pt x="3912" y="2964"/>
                  </a:lnTo>
                  <a:lnTo>
                    <a:pt x="3932" y="3018"/>
                  </a:lnTo>
                  <a:lnTo>
                    <a:pt x="3952" y="3072"/>
                  </a:lnTo>
                  <a:lnTo>
                    <a:pt x="3972" y="3126"/>
                  </a:lnTo>
                  <a:lnTo>
                    <a:pt x="3991" y="3180"/>
                  </a:lnTo>
                  <a:lnTo>
                    <a:pt x="4009" y="3234"/>
                  </a:lnTo>
                  <a:lnTo>
                    <a:pt x="4027" y="3290"/>
                  </a:lnTo>
                  <a:lnTo>
                    <a:pt x="4043" y="3344"/>
                  </a:lnTo>
                  <a:lnTo>
                    <a:pt x="4061" y="3400"/>
                  </a:lnTo>
                  <a:lnTo>
                    <a:pt x="4076" y="3456"/>
                  </a:lnTo>
                  <a:lnTo>
                    <a:pt x="4092" y="3512"/>
                  </a:lnTo>
                  <a:lnTo>
                    <a:pt x="4106" y="3568"/>
                  </a:lnTo>
                  <a:lnTo>
                    <a:pt x="4120" y="3625"/>
                  </a:lnTo>
                  <a:lnTo>
                    <a:pt x="4135" y="3682"/>
                  </a:lnTo>
                  <a:lnTo>
                    <a:pt x="4147" y="3739"/>
                  </a:lnTo>
                  <a:lnTo>
                    <a:pt x="4159" y="3797"/>
                  </a:lnTo>
                  <a:lnTo>
                    <a:pt x="4171" y="3854"/>
                  </a:lnTo>
                  <a:lnTo>
                    <a:pt x="4182" y="3912"/>
                  </a:lnTo>
                  <a:lnTo>
                    <a:pt x="4192" y="3971"/>
                  </a:lnTo>
                  <a:lnTo>
                    <a:pt x="4201" y="4030"/>
                  </a:lnTo>
                  <a:lnTo>
                    <a:pt x="4212" y="4088"/>
                  </a:lnTo>
                  <a:lnTo>
                    <a:pt x="4220" y="4147"/>
                  </a:lnTo>
                  <a:lnTo>
                    <a:pt x="4228" y="4206"/>
                  </a:lnTo>
                  <a:lnTo>
                    <a:pt x="4235" y="4266"/>
                  </a:lnTo>
                  <a:lnTo>
                    <a:pt x="4241" y="4325"/>
                  </a:lnTo>
                  <a:lnTo>
                    <a:pt x="4247" y="4385"/>
                  </a:lnTo>
                  <a:lnTo>
                    <a:pt x="4252" y="4445"/>
                  </a:lnTo>
                  <a:lnTo>
                    <a:pt x="4256" y="4506"/>
                  </a:lnTo>
                  <a:lnTo>
                    <a:pt x="4260" y="4566"/>
                  </a:lnTo>
                  <a:lnTo>
                    <a:pt x="4263" y="4627"/>
                  </a:lnTo>
                  <a:lnTo>
                    <a:pt x="4266" y="4688"/>
                  </a:lnTo>
                  <a:lnTo>
                    <a:pt x="4267" y="4749"/>
                  </a:lnTo>
                  <a:lnTo>
                    <a:pt x="4268" y="4810"/>
                  </a:lnTo>
                  <a:lnTo>
                    <a:pt x="4269" y="4871"/>
                  </a:lnTo>
                  <a:lnTo>
                    <a:pt x="4360" y="4871"/>
                  </a:lnTo>
                  <a:close/>
                </a:path>
              </a:pathLst>
            </a:custGeom>
            <a:solidFill>
              <a:srgbClr val="008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5234" name="Freeform 68"/>
            <p:cNvSpPr>
              <a:spLocks/>
            </p:cNvSpPr>
            <p:nvPr/>
          </p:nvSpPr>
          <p:spPr bwMode="auto">
            <a:xfrm>
              <a:off x="4754" y="2221"/>
              <a:ext cx="727" cy="696"/>
            </a:xfrm>
            <a:custGeom>
              <a:avLst/>
              <a:gdLst>
                <a:gd name="T0" fmla="*/ 0 w 4360"/>
                <a:gd name="T1" fmla="*/ 0 h 4872"/>
                <a:gd name="T2" fmla="*/ 0 w 4360"/>
                <a:gd name="T3" fmla="*/ 0 h 4872"/>
                <a:gd name="T4" fmla="*/ 0 w 4360"/>
                <a:gd name="T5" fmla="*/ 0 h 4872"/>
                <a:gd name="T6" fmla="*/ 0 w 4360"/>
                <a:gd name="T7" fmla="*/ 0 h 4872"/>
                <a:gd name="T8" fmla="*/ 0 w 4360"/>
                <a:gd name="T9" fmla="*/ 0 h 4872"/>
                <a:gd name="T10" fmla="*/ 0 w 4360"/>
                <a:gd name="T11" fmla="*/ 0 h 4872"/>
                <a:gd name="T12" fmla="*/ 0 w 4360"/>
                <a:gd name="T13" fmla="*/ 0 h 4872"/>
                <a:gd name="T14" fmla="*/ 0 w 4360"/>
                <a:gd name="T15" fmla="*/ 0 h 4872"/>
                <a:gd name="T16" fmla="*/ 0 w 4360"/>
                <a:gd name="T17" fmla="*/ 0 h 4872"/>
                <a:gd name="T18" fmla="*/ 0 w 4360"/>
                <a:gd name="T19" fmla="*/ 0 h 4872"/>
                <a:gd name="T20" fmla="*/ 0 w 4360"/>
                <a:gd name="T21" fmla="*/ 0 h 4872"/>
                <a:gd name="T22" fmla="*/ 0 w 4360"/>
                <a:gd name="T23" fmla="*/ 0 h 4872"/>
                <a:gd name="T24" fmla="*/ 0 w 4360"/>
                <a:gd name="T25" fmla="*/ 0 h 4872"/>
                <a:gd name="T26" fmla="*/ 0 w 4360"/>
                <a:gd name="T27" fmla="*/ 0 h 4872"/>
                <a:gd name="T28" fmla="*/ 0 w 4360"/>
                <a:gd name="T29" fmla="*/ 0 h 4872"/>
                <a:gd name="T30" fmla="*/ 0 w 4360"/>
                <a:gd name="T31" fmla="*/ 0 h 4872"/>
                <a:gd name="T32" fmla="*/ 0 w 4360"/>
                <a:gd name="T33" fmla="*/ 0 h 4872"/>
                <a:gd name="T34" fmla="*/ 0 w 4360"/>
                <a:gd name="T35" fmla="*/ 0 h 4872"/>
                <a:gd name="T36" fmla="*/ 0 w 4360"/>
                <a:gd name="T37" fmla="*/ 0 h 4872"/>
                <a:gd name="T38" fmla="*/ 0 w 4360"/>
                <a:gd name="T39" fmla="*/ 0 h 4872"/>
                <a:gd name="T40" fmla="*/ 0 w 4360"/>
                <a:gd name="T41" fmla="*/ 0 h 4872"/>
                <a:gd name="T42" fmla="*/ 0 w 4360"/>
                <a:gd name="T43" fmla="*/ 0 h 4872"/>
                <a:gd name="T44" fmla="*/ 0 w 4360"/>
                <a:gd name="T45" fmla="*/ 0 h 4872"/>
                <a:gd name="T46" fmla="*/ 0 w 4360"/>
                <a:gd name="T47" fmla="*/ 0 h 4872"/>
                <a:gd name="T48" fmla="*/ 0 w 4360"/>
                <a:gd name="T49" fmla="*/ 0 h 4872"/>
                <a:gd name="T50" fmla="*/ 0 w 4360"/>
                <a:gd name="T51" fmla="*/ 0 h 4872"/>
                <a:gd name="T52" fmla="*/ 0 w 4360"/>
                <a:gd name="T53" fmla="*/ 0 h 4872"/>
                <a:gd name="T54" fmla="*/ 0 w 4360"/>
                <a:gd name="T55" fmla="*/ 0 h 4872"/>
                <a:gd name="T56" fmla="*/ 0 w 4360"/>
                <a:gd name="T57" fmla="*/ 0 h 4872"/>
                <a:gd name="T58" fmla="*/ 0 w 4360"/>
                <a:gd name="T59" fmla="*/ 0 h 4872"/>
                <a:gd name="T60" fmla="*/ 0 w 4360"/>
                <a:gd name="T61" fmla="*/ 0 h 4872"/>
                <a:gd name="T62" fmla="*/ 0 w 4360"/>
                <a:gd name="T63" fmla="*/ 0 h 4872"/>
                <a:gd name="T64" fmla="*/ 0 w 4360"/>
                <a:gd name="T65" fmla="*/ 0 h 4872"/>
                <a:gd name="T66" fmla="*/ 0 w 4360"/>
                <a:gd name="T67" fmla="*/ 0 h 4872"/>
                <a:gd name="T68" fmla="*/ 0 w 4360"/>
                <a:gd name="T69" fmla="*/ 0 h 4872"/>
                <a:gd name="T70" fmla="*/ 0 w 4360"/>
                <a:gd name="T71" fmla="*/ 0 h 4872"/>
                <a:gd name="T72" fmla="*/ 0 w 4360"/>
                <a:gd name="T73" fmla="*/ 0 h 4872"/>
                <a:gd name="T74" fmla="*/ 0 w 4360"/>
                <a:gd name="T75" fmla="*/ 0 h 4872"/>
                <a:gd name="T76" fmla="*/ 0 w 4360"/>
                <a:gd name="T77" fmla="*/ 0 h 4872"/>
                <a:gd name="T78" fmla="*/ 0 w 4360"/>
                <a:gd name="T79" fmla="*/ 0 h 4872"/>
                <a:gd name="T80" fmla="*/ 0 w 4360"/>
                <a:gd name="T81" fmla="*/ 0 h 4872"/>
                <a:gd name="T82" fmla="*/ 0 w 4360"/>
                <a:gd name="T83" fmla="*/ 0 h 4872"/>
                <a:gd name="T84" fmla="*/ 0 w 4360"/>
                <a:gd name="T85" fmla="*/ 0 h 4872"/>
                <a:gd name="T86" fmla="*/ 0 w 4360"/>
                <a:gd name="T87" fmla="*/ 0 h 4872"/>
                <a:gd name="T88" fmla="*/ 0 w 4360"/>
                <a:gd name="T89" fmla="*/ 0 h 4872"/>
                <a:gd name="T90" fmla="*/ 0 w 4360"/>
                <a:gd name="T91" fmla="*/ 0 h 4872"/>
                <a:gd name="T92" fmla="*/ 0 w 4360"/>
                <a:gd name="T93" fmla="*/ 0 h 4872"/>
                <a:gd name="T94" fmla="*/ 0 w 4360"/>
                <a:gd name="T95" fmla="*/ 0 h 4872"/>
                <a:gd name="T96" fmla="*/ 0 w 4360"/>
                <a:gd name="T97" fmla="*/ 0 h 4872"/>
                <a:gd name="T98" fmla="*/ 0 w 4360"/>
                <a:gd name="T99" fmla="*/ 0 h 4872"/>
                <a:gd name="T100" fmla="*/ 0 w 4360"/>
                <a:gd name="T101" fmla="*/ 0 h 4872"/>
                <a:gd name="T102" fmla="*/ 0 w 4360"/>
                <a:gd name="T103" fmla="*/ 0 h 487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360"/>
                <a:gd name="T157" fmla="*/ 0 h 4872"/>
                <a:gd name="T158" fmla="*/ 4360 w 4360"/>
                <a:gd name="T159" fmla="*/ 4872 h 487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360" h="4872">
                  <a:moveTo>
                    <a:pt x="0" y="4872"/>
                  </a:moveTo>
                  <a:lnTo>
                    <a:pt x="0" y="4872"/>
                  </a:lnTo>
                  <a:lnTo>
                    <a:pt x="57" y="4872"/>
                  </a:lnTo>
                  <a:lnTo>
                    <a:pt x="112" y="4870"/>
                  </a:lnTo>
                  <a:lnTo>
                    <a:pt x="168" y="4869"/>
                  </a:lnTo>
                  <a:lnTo>
                    <a:pt x="224" y="4865"/>
                  </a:lnTo>
                  <a:lnTo>
                    <a:pt x="279" y="4862"/>
                  </a:lnTo>
                  <a:lnTo>
                    <a:pt x="335" y="4857"/>
                  </a:lnTo>
                  <a:lnTo>
                    <a:pt x="390" y="4853"/>
                  </a:lnTo>
                  <a:lnTo>
                    <a:pt x="445" y="4847"/>
                  </a:lnTo>
                  <a:lnTo>
                    <a:pt x="500" y="4840"/>
                  </a:lnTo>
                  <a:lnTo>
                    <a:pt x="555" y="4832"/>
                  </a:lnTo>
                  <a:lnTo>
                    <a:pt x="608" y="4825"/>
                  </a:lnTo>
                  <a:lnTo>
                    <a:pt x="663" y="4815"/>
                  </a:lnTo>
                  <a:lnTo>
                    <a:pt x="717" y="4806"/>
                  </a:lnTo>
                  <a:lnTo>
                    <a:pt x="770" y="4796"/>
                  </a:lnTo>
                  <a:lnTo>
                    <a:pt x="824" y="4785"/>
                  </a:lnTo>
                  <a:lnTo>
                    <a:pt x="877" y="4773"/>
                  </a:lnTo>
                  <a:lnTo>
                    <a:pt x="930" y="4760"/>
                  </a:lnTo>
                  <a:lnTo>
                    <a:pt x="983" y="4746"/>
                  </a:lnTo>
                  <a:lnTo>
                    <a:pt x="1035" y="4733"/>
                  </a:lnTo>
                  <a:lnTo>
                    <a:pt x="1088" y="4718"/>
                  </a:lnTo>
                  <a:lnTo>
                    <a:pt x="1140" y="4702"/>
                  </a:lnTo>
                  <a:lnTo>
                    <a:pt x="1191" y="4687"/>
                  </a:lnTo>
                  <a:lnTo>
                    <a:pt x="1243" y="4670"/>
                  </a:lnTo>
                  <a:lnTo>
                    <a:pt x="1295" y="4653"/>
                  </a:lnTo>
                  <a:lnTo>
                    <a:pt x="1345" y="4635"/>
                  </a:lnTo>
                  <a:lnTo>
                    <a:pt x="1396" y="4615"/>
                  </a:lnTo>
                  <a:lnTo>
                    <a:pt x="1446" y="4596"/>
                  </a:lnTo>
                  <a:lnTo>
                    <a:pt x="1497" y="4576"/>
                  </a:lnTo>
                  <a:lnTo>
                    <a:pt x="1547" y="4554"/>
                  </a:lnTo>
                  <a:lnTo>
                    <a:pt x="1596" y="4533"/>
                  </a:lnTo>
                  <a:lnTo>
                    <a:pt x="1646" y="4511"/>
                  </a:lnTo>
                  <a:lnTo>
                    <a:pt x="1694" y="4488"/>
                  </a:lnTo>
                  <a:lnTo>
                    <a:pt x="1743" y="4465"/>
                  </a:lnTo>
                  <a:lnTo>
                    <a:pt x="1791" y="4440"/>
                  </a:lnTo>
                  <a:lnTo>
                    <a:pt x="1840" y="4415"/>
                  </a:lnTo>
                  <a:lnTo>
                    <a:pt x="1888" y="4390"/>
                  </a:lnTo>
                  <a:lnTo>
                    <a:pt x="1935" y="4364"/>
                  </a:lnTo>
                  <a:lnTo>
                    <a:pt x="1982" y="4337"/>
                  </a:lnTo>
                  <a:lnTo>
                    <a:pt x="2029" y="4310"/>
                  </a:lnTo>
                  <a:lnTo>
                    <a:pt x="2076" y="4283"/>
                  </a:lnTo>
                  <a:lnTo>
                    <a:pt x="2121" y="4255"/>
                  </a:lnTo>
                  <a:lnTo>
                    <a:pt x="2167" y="4225"/>
                  </a:lnTo>
                  <a:lnTo>
                    <a:pt x="2213" y="4196"/>
                  </a:lnTo>
                  <a:lnTo>
                    <a:pt x="2258" y="4165"/>
                  </a:lnTo>
                  <a:lnTo>
                    <a:pt x="2303" y="4135"/>
                  </a:lnTo>
                  <a:lnTo>
                    <a:pt x="2347" y="4103"/>
                  </a:lnTo>
                  <a:lnTo>
                    <a:pt x="2392" y="4070"/>
                  </a:lnTo>
                  <a:lnTo>
                    <a:pt x="2435" y="4039"/>
                  </a:lnTo>
                  <a:lnTo>
                    <a:pt x="2478" y="4005"/>
                  </a:lnTo>
                  <a:lnTo>
                    <a:pt x="2521" y="3971"/>
                  </a:lnTo>
                  <a:lnTo>
                    <a:pt x="2564" y="3937"/>
                  </a:lnTo>
                  <a:lnTo>
                    <a:pt x="2606" y="3902"/>
                  </a:lnTo>
                  <a:lnTo>
                    <a:pt x="2648" y="3867"/>
                  </a:lnTo>
                  <a:lnTo>
                    <a:pt x="2689" y="3830"/>
                  </a:lnTo>
                  <a:lnTo>
                    <a:pt x="2730" y="3794"/>
                  </a:lnTo>
                  <a:lnTo>
                    <a:pt x="2771" y="3757"/>
                  </a:lnTo>
                  <a:lnTo>
                    <a:pt x="2811" y="3720"/>
                  </a:lnTo>
                  <a:lnTo>
                    <a:pt x="2851" y="3681"/>
                  </a:lnTo>
                  <a:lnTo>
                    <a:pt x="2890" y="3643"/>
                  </a:lnTo>
                  <a:lnTo>
                    <a:pt x="2929" y="3604"/>
                  </a:lnTo>
                  <a:lnTo>
                    <a:pt x="2968" y="3565"/>
                  </a:lnTo>
                  <a:lnTo>
                    <a:pt x="3006" y="3524"/>
                  </a:lnTo>
                  <a:lnTo>
                    <a:pt x="3044" y="3483"/>
                  </a:lnTo>
                  <a:lnTo>
                    <a:pt x="3081" y="3443"/>
                  </a:lnTo>
                  <a:lnTo>
                    <a:pt x="3117" y="3401"/>
                  </a:lnTo>
                  <a:lnTo>
                    <a:pt x="3154" y="3359"/>
                  </a:lnTo>
                  <a:lnTo>
                    <a:pt x="3189" y="3316"/>
                  </a:lnTo>
                  <a:lnTo>
                    <a:pt x="3225" y="3273"/>
                  </a:lnTo>
                  <a:lnTo>
                    <a:pt x="3260" y="3230"/>
                  </a:lnTo>
                  <a:lnTo>
                    <a:pt x="3295" y="3186"/>
                  </a:lnTo>
                  <a:lnTo>
                    <a:pt x="3329" y="3141"/>
                  </a:lnTo>
                  <a:lnTo>
                    <a:pt x="3362" y="3096"/>
                  </a:lnTo>
                  <a:lnTo>
                    <a:pt x="3396" y="3051"/>
                  </a:lnTo>
                  <a:lnTo>
                    <a:pt x="3428" y="3005"/>
                  </a:lnTo>
                  <a:lnTo>
                    <a:pt x="3461" y="2958"/>
                  </a:lnTo>
                  <a:lnTo>
                    <a:pt x="3492" y="2912"/>
                  </a:lnTo>
                  <a:lnTo>
                    <a:pt x="3523" y="2865"/>
                  </a:lnTo>
                  <a:lnTo>
                    <a:pt x="3554" y="2817"/>
                  </a:lnTo>
                  <a:lnTo>
                    <a:pt x="3584" y="2770"/>
                  </a:lnTo>
                  <a:lnTo>
                    <a:pt x="3613" y="2721"/>
                  </a:lnTo>
                  <a:lnTo>
                    <a:pt x="3643" y="2672"/>
                  </a:lnTo>
                  <a:lnTo>
                    <a:pt x="3671" y="2623"/>
                  </a:lnTo>
                  <a:lnTo>
                    <a:pt x="3699" y="2573"/>
                  </a:lnTo>
                  <a:lnTo>
                    <a:pt x="3727" y="2523"/>
                  </a:lnTo>
                  <a:lnTo>
                    <a:pt x="3754" y="2473"/>
                  </a:lnTo>
                  <a:lnTo>
                    <a:pt x="3780" y="2422"/>
                  </a:lnTo>
                  <a:lnTo>
                    <a:pt x="3807" y="2372"/>
                  </a:lnTo>
                  <a:lnTo>
                    <a:pt x="3832" y="2320"/>
                  </a:lnTo>
                  <a:lnTo>
                    <a:pt x="3857" y="2267"/>
                  </a:lnTo>
                  <a:lnTo>
                    <a:pt x="3882" y="2215"/>
                  </a:lnTo>
                  <a:lnTo>
                    <a:pt x="3906" y="2162"/>
                  </a:lnTo>
                  <a:lnTo>
                    <a:pt x="3929" y="2109"/>
                  </a:lnTo>
                  <a:lnTo>
                    <a:pt x="3951" y="2056"/>
                  </a:lnTo>
                  <a:lnTo>
                    <a:pt x="3974" y="2002"/>
                  </a:lnTo>
                  <a:lnTo>
                    <a:pt x="3995" y="1949"/>
                  </a:lnTo>
                  <a:lnTo>
                    <a:pt x="4016" y="1893"/>
                  </a:lnTo>
                  <a:lnTo>
                    <a:pt x="4036" y="1839"/>
                  </a:lnTo>
                  <a:lnTo>
                    <a:pt x="4057" y="1783"/>
                  </a:lnTo>
                  <a:lnTo>
                    <a:pt x="4076" y="1728"/>
                  </a:lnTo>
                  <a:lnTo>
                    <a:pt x="4095" y="1673"/>
                  </a:lnTo>
                  <a:lnTo>
                    <a:pt x="4112" y="1616"/>
                  </a:lnTo>
                  <a:lnTo>
                    <a:pt x="4131" y="1561"/>
                  </a:lnTo>
                  <a:lnTo>
                    <a:pt x="4147" y="1503"/>
                  </a:lnTo>
                  <a:lnTo>
                    <a:pt x="4163" y="1446"/>
                  </a:lnTo>
                  <a:lnTo>
                    <a:pt x="4179" y="1389"/>
                  </a:lnTo>
                  <a:lnTo>
                    <a:pt x="4194" y="1331"/>
                  </a:lnTo>
                  <a:lnTo>
                    <a:pt x="4208" y="1273"/>
                  </a:lnTo>
                  <a:lnTo>
                    <a:pt x="4223" y="1216"/>
                  </a:lnTo>
                  <a:lnTo>
                    <a:pt x="4236" y="1157"/>
                  </a:lnTo>
                  <a:lnTo>
                    <a:pt x="4248" y="1098"/>
                  </a:lnTo>
                  <a:lnTo>
                    <a:pt x="4260" y="1039"/>
                  </a:lnTo>
                  <a:lnTo>
                    <a:pt x="4271" y="980"/>
                  </a:lnTo>
                  <a:lnTo>
                    <a:pt x="4281" y="921"/>
                  </a:lnTo>
                  <a:lnTo>
                    <a:pt x="4291" y="861"/>
                  </a:lnTo>
                  <a:lnTo>
                    <a:pt x="4301" y="801"/>
                  </a:lnTo>
                  <a:lnTo>
                    <a:pt x="4310" y="741"/>
                  </a:lnTo>
                  <a:lnTo>
                    <a:pt x="4318" y="680"/>
                  </a:lnTo>
                  <a:lnTo>
                    <a:pt x="4325" y="620"/>
                  </a:lnTo>
                  <a:lnTo>
                    <a:pt x="4332" y="559"/>
                  </a:lnTo>
                  <a:lnTo>
                    <a:pt x="4337" y="498"/>
                  </a:lnTo>
                  <a:lnTo>
                    <a:pt x="4343" y="435"/>
                  </a:lnTo>
                  <a:lnTo>
                    <a:pt x="4347" y="374"/>
                  </a:lnTo>
                  <a:lnTo>
                    <a:pt x="4351" y="312"/>
                  </a:lnTo>
                  <a:lnTo>
                    <a:pt x="4354" y="251"/>
                  </a:lnTo>
                  <a:lnTo>
                    <a:pt x="4356" y="188"/>
                  </a:lnTo>
                  <a:lnTo>
                    <a:pt x="4358" y="125"/>
                  </a:lnTo>
                  <a:lnTo>
                    <a:pt x="4359" y="63"/>
                  </a:lnTo>
                  <a:lnTo>
                    <a:pt x="4360" y="0"/>
                  </a:lnTo>
                  <a:lnTo>
                    <a:pt x="4269" y="0"/>
                  </a:lnTo>
                  <a:lnTo>
                    <a:pt x="4268" y="62"/>
                  </a:lnTo>
                  <a:lnTo>
                    <a:pt x="4267" y="123"/>
                  </a:lnTo>
                  <a:lnTo>
                    <a:pt x="4266" y="184"/>
                  </a:lnTo>
                  <a:lnTo>
                    <a:pt x="4263" y="245"/>
                  </a:lnTo>
                  <a:lnTo>
                    <a:pt x="4260" y="306"/>
                  </a:lnTo>
                  <a:lnTo>
                    <a:pt x="4256" y="366"/>
                  </a:lnTo>
                  <a:lnTo>
                    <a:pt x="4252" y="427"/>
                  </a:lnTo>
                  <a:lnTo>
                    <a:pt x="4247" y="487"/>
                  </a:lnTo>
                  <a:lnTo>
                    <a:pt x="4241" y="547"/>
                  </a:lnTo>
                  <a:lnTo>
                    <a:pt x="4235" y="606"/>
                  </a:lnTo>
                  <a:lnTo>
                    <a:pt x="4228" y="666"/>
                  </a:lnTo>
                  <a:lnTo>
                    <a:pt x="4220" y="725"/>
                  </a:lnTo>
                  <a:lnTo>
                    <a:pt x="4212" y="784"/>
                  </a:lnTo>
                  <a:lnTo>
                    <a:pt x="4201" y="842"/>
                  </a:lnTo>
                  <a:lnTo>
                    <a:pt x="4192" y="901"/>
                  </a:lnTo>
                  <a:lnTo>
                    <a:pt x="4182" y="960"/>
                  </a:lnTo>
                  <a:lnTo>
                    <a:pt x="4171" y="1018"/>
                  </a:lnTo>
                  <a:lnTo>
                    <a:pt x="4159" y="1075"/>
                  </a:lnTo>
                  <a:lnTo>
                    <a:pt x="4147" y="1133"/>
                  </a:lnTo>
                  <a:lnTo>
                    <a:pt x="4135" y="1190"/>
                  </a:lnTo>
                  <a:lnTo>
                    <a:pt x="4120" y="1247"/>
                  </a:lnTo>
                  <a:lnTo>
                    <a:pt x="4106" y="1304"/>
                  </a:lnTo>
                  <a:lnTo>
                    <a:pt x="4092" y="1360"/>
                  </a:lnTo>
                  <a:lnTo>
                    <a:pt x="4076" y="1416"/>
                  </a:lnTo>
                  <a:lnTo>
                    <a:pt x="4061" y="1472"/>
                  </a:lnTo>
                  <a:lnTo>
                    <a:pt x="4043" y="1528"/>
                  </a:lnTo>
                  <a:lnTo>
                    <a:pt x="4027" y="1582"/>
                  </a:lnTo>
                  <a:lnTo>
                    <a:pt x="4009" y="1638"/>
                  </a:lnTo>
                  <a:lnTo>
                    <a:pt x="3991" y="1692"/>
                  </a:lnTo>
                  <a:lnTo>
                    <a:pt x="3972" y="1746"/>
                  </a:lnTo>
                  <a:lnTo>
                    <a:pt x="3952" y="1800"/>
                  </a:lnTo>
                  <a:lnTo>
                    <a:pt x="3932" y="1854"/>
                  </a:lnTo>
                  <a:lnTo>
                    <a:pt x="3912" y="1908"/>
                  </a:lnTo>
                  <a:lnTo>
                    <a:pt x="3891" y="1960"/>
                  </a:lnTo>
                  <a:lnTo>
                    <a:pt x="3869" y="2013"/>
                  </a:lnTo>
                  <a:lnTo>
                    <a:pt x="3847" y="2065"/>
                  </a:lnTo>
                  <a:lnTo>
                    <a:pt x="3824" y="2117"/>
                  </a:lnTo>
                  <a:lnTo>
                    <a:pt x="3801" y="2169"/>
                  </a:lnTo>
                  <a:lnTo>
                    <a:pt x="3776" y="2220"/>
                  </a:lnTo>
                  <a:lnTo>
                    <a:pt x="3752" y="2271"/>
                  </a:lnTo>
                  <a:lnTo>
                    <a:pt x="3728" y="2321"/>
                  </a:lnTo>
                  <a:lnTo>
                    <a:pt x="3702" y="2372"/>
                  </a:lnTo>
                  <a:lnTo>
                    <a:pt x="3676" y="2421"/>
                  </a:lnTo>
                  <a:lnTo>
                    <a:pt x="3650" y="2470"/>
                  </a:lnTo>
                  <a:lnTo>
                    <a:pt x="3622" y="2520"/>
                  </a:lnTo>
                  <a:lnTo>
                    <a:pt x="3595" y="2568"/>
                  </a:lnTo>
                  <a:lnTo>
                    <a:pt x="3567" y="2616"/>
                  </a:lnTo>
                  <a:lnTo>
                    <a:pt x="3538" y="2664"/>
                  </a:lnTo>
                  <a:lnTo>
                    <a:pt x="3509" y="2711"/>
                  </a:lnTo>
                  <a:lnTo>
                    <a:pt x="3480" y="2758"/>
                  </a:lnTo>
                  <a:lnTo>
                    <a:pt x="3449" y="2805"/>
                  </a:lnTo>
                  <a:lnTo>
                    <a:pt x="3419" y="2851"/>
                  </a:lnTo>
                  <a:lnTo>
                    <a:pt x="3388" y="2897"/>
                  </a:lnTo>
                  <a:lnTo>
                    <a:pt x="3356" y="2942"/>
                  </a:lnTo>
                  <a:lnTo>
                    <a:pt x="3325" y="2987"/>
                  </a:lnTo>
                  <a:lnTo>
                    <a:pt x="3292" y="3031"/>
                  </a:lnTo>
                  <a:lnTo>
                    <a:pt x="3259" y="3075"/>
                  </a:lnTo>
                  <a:lnTo>
                    <a:pt x="3226" y="3119"/>
                  </a:lnTo>
                  <a:lnTo>
                    <a:pt x="3192" y="3162"/>
                  </a:lnTo>
                  <a:lnTo>
                    <a:pt x="3158" y="3205"/>
                  </a:lnTo>
                  <a:lnTo>
                    <a:pt x="3123" y="3247"/>
                  </a:lnTo>
                  <a:lnTo>
                    <a:pt x="3088" y="3289"/>
                  </a:lnTo>
                  <a:lnTo>
                    <a:pt x="3053" y="3329"/>
                  </a:lnTo>
                  <a:lnTo>
                    <a:pt x="3016" y="3370"/>
                  </a:lnTo>
                  <a:lnTo>
                    <a:pt x="2980" y="3411"/>
                  </a:lnTo>
                  <a:lnTo>
                    <a:pt x="2943" y="3450"/>
                  </a:lnTo>
                  <a:lnTo>
                    <a:pt x="2906" y="3490"/>
                  </a:lnTo>
                  <a:lnTo>
                    <a:pt x="2867" y="3528"/>
                  </a:lnTo>
                  <a:lnTo>
                    <a:pt x="2830" y="3567"/>
                  </a:lnTo>
                  <a:lnTo>
                    <a:pt x="2791" y="3604"/>
                  </a:lnTo>
                  <a:lnTo>
                    <a:pt x="2752" y="3642"/>
                  </a:lnTo>
                  <a:lnTo>
                    <a:pt x="2713" y="3679"/>
                  </a:lnTo>
                  <a:lnTo>
                    <a:pt x="2673" y="3715"/>
                  </a:lnTo>
                  <a:lnTo>
                    <a:pt x="2633" y="3750"/>
                  </a:lnTo>
                  <a:lnTo>
                    <a:pt x="2592" y="3785"/>
                  </a:lnTo>
                  <a:lnTo>
                    <a:pt x="2552" y="3820"/>
                  </a:lnTo>
                  <a:lnTo>
                    <a:pt x="2510" y="3854"/>
                  </a:lnTo>
                  <a:lnTo>
                    <a:pt x="2469" y="3888"/>
                  </a:lnTo>
                  <a:lnTo>
                    <a:pt x="2426" y="3921"/>
                  </a:lnTo>
                  <a:lnTo>
                    <a:pt x="2384" y="3954"/>
                  </a:lnTo>
                  <a:lnTo>
                    <a:pt x="2341" y="3985"/>
                  </a:lnTo>
                  <a:lnTo>
                    <a:pt x="2299" y="4017"/>
                  </a:lnTo>
                  <a:lnTo>
                    <a:pt x="2255" y="4048"/>
                  </a:lnTo>
                  <a:lnTo>
                    <a:pt x="2211" y="4078"/>
                  </a:lnTo>
                  <a:lnTo>
                    <a:pt x="2167" y="4108"/>
                  </a:lnTo>
                  <a:lnTo>
                    <a:pt x="2122" y="4137"/>
                  </a:lnTo>
                  <a:lnTo>
                    <a:pt x="2077" y="4165"/>
                  </a:lnTo>
                  <a:lnTo>
                    <a:pt x="2032" y="4193"/>
                  </a:lnTo>
                  <a:lnTo>
                    <a:pt x="1987" y="4221"/>
                  </a:lnTo>
                  <a:lnTo>
                    <a:pt x="1940" y="4247"/>
                  </a:lnTo>
                  <a:lnTo>
                    <a:pt x="1895" y="4273"/>
                  </a:lnTo>
                  <a:lnTo>
                    <a:pt x="1848" y="4299"/>
                  </a:lnTo>
                  <a:lnTo>
                    <a:pt x="1802" y="4324"/>
                  </a:lnTo>
                  <a:lnTo>
                    <a:pt x="1754" y="4347"/>
                  </a:lnTo>
                  <a:lnTo>
                    <a:pt x="1706" y="4371"/>
                  </a:lnTo>
                  <a:lnTo>
                    <a:pt x="1659" y="4395"/>
                  </a:lnTo>
                  <a:lnTo>
                    <a:pt x="1611" y="4416"/>
                  </a:lnTo>
                  <a:lnTo>
                    <a:pt x="1563" y="4438"/>
                  </a:lnTo>
                  <a:lnTo>
                    <a:pt x="1514" y="4459"/>
                  </a:lnTo>
                  <a:lnTo>
                    <a:pt x="1466" y="4480"/>
                  </a:lnTo>
                  <a:lnTo>
                    <a:pt x="1416" y="4500"/>
                  </a:lnTo>
                  <a:lnTo>
                    <a:pt x="1366" y="4519"/>
                  </a:lnTo>
                  <a:lnTo>
                    <a:pt x="1317" y="4537"/>
                  </a:lnTo>
                  <a:lnTo>
                    <a:pt x="1267" y="4555"/>
                  </a:lnTo>
                  <a:lnTo>
                    <a:pt x="1217" y="4572"/>
                  </a:lnTo>
                  <a:lnTo>
                    <a:pt x="1167" y="4588"/>
                  </a:lnTo>
                  <a:lnTo>
                    <a:pt x="1115" y="4604"/>
                  </a:lnTo>
                  <a:lnTo>
                    <a:pt x="1065" y="4620"/>
                  </a:lnTo>
                  <a:lnTo>
                    <a:pt x="1014" y="4633"/>
                  </a:lnTo>
                  <a:lnTo>
                    <a:pt x="963" y="4648"/>
                  </a:lnTo>
                  <a:lnTo>
                    <a:pt x="911" y="4661"/>
                  </a:lnTo>
                  <a:lnTo>
                    <a:pt x="859" y="4673"/>
                  </a:lnTo>
                  <a:lnTo>
                    <a:pt x="807" y="4684"/>
                  </a:lnTo>
                  <a:lnTo>
                    <a:pt x="754" y="4696"/>
                  </a:lnTo>
                  <a:lnTo>
                    <a:pt x="701" y="4706"/>
                  </a:lnTo>
                  <a:lnTo>
                    <a:pt x="649" y="4715"/>
                  </a:lnTo>
                  <a:lnTo>
                    <a:pt x="596" y="4724"/>
                  </a:lnTo>
                  <a:lnTo>
                    <a:pt x="543" y="4732"/>
                  </a:lnTo>
                  <a:lnTo>
                    <a:pt x="489" y="4739"/>
                  </a:lnTo>
                  <a:lnTo>
                    <a:pt x="435" y="4745"/>
                  </a:lnTo>
                  <a:lnTo>
                    <a:pt x="382" y="4751"/>
                  </a:lnTo>
                  <a:lnTo>
                    <a:pt x="328" y="4756"/>
                  </a:lnTo>
                  <a:lnTo>
                    <a:pt x="274" y="4760"/>
                  </a:lnTo>
                  <a:lnTo>
                    <a:pt x="220" y="4763"/>
                  </a:lnTo>
                  <a:lnTo>
                    <a:pt x="165" y="4767"/>
                  </a:lnTo>
                  <a:lnTo>
                    <a:pt x="110" y="4769"/>
                  </a:lnTo>
                  <a:lnTo>
                    <a:pt x="56" y="4769"/>
                  </a:lnTo>
                  <a:lnTo>
                    <a:pt x="0" y="4770"/>
                  </a:lnTo>
                  <a:lnTo>
                    <a:pt x="0" y="4872"/>
                  </a:lnTo>
                  <a:close/>
                </a:path>
              </a:pathLst>
            </a:custGeom>
            <a:solidFill>
              <a:srgbClr val="008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5235" name="Freeform 69"/>
            <p:cNvSpPr>
              <a:spLocks/>
            </p:cNvSpPr>
            <p:nvPr/>
          </p:nvSpPr>
          <p:spPr bwMode="auto">
            <a:xfrm>
              <a:off x="4028" y="2221"/>
              <a:ext cx="726" cy="696"/>
            </a:xfrm>
            <a:custGeom>
              <a:avLst/>
              <a:gdLst>
                <a:gd name="T0" fmla="*/ 0 w 4359"/>
                <a:gd name="T1" fmla="*/ 0 h 4872"/>
                <a:gd name="T2" fmla="*/ 0 w 4359"/>
                <a:gd name="T3" fmla="*/ 0 h 4872"/>
                <a:gd name="T4" fmla="*/ 0 w 4359"/>
                <a:gd name="T5" fmla="*/ 0 h 4872"/>
                <a:gd name="T6" fmla="*/ 0 w 4359"/>
                <a:gd name="T7" fmla="*/ 0 h 4872"/>
                <a:gd name="T8" fmla="*/ 0 w 4359"/>
                <a:gd name="T9" fmla="*/ 0 h 4872"/>
                <a:gd name="T10" fmla="*/ 0 w 4359"/>
                <a:gd name="T11" fmla="*/ 0 h 4872"/>
                <a:gd name="T12" fmla="*/ 0 w 4359"/>
                <a:gd name="T13" fmla="*/ 0 h 4872"/>
                <a:gd name="T14" fmla="*/ 0 w 4359"/>
                <a:gd name="T15" fmla="*/ 0 h 4872"/>
                <a:gd name="T16" fmla="*/ 0 w 4359"/>
                <a:gd name="T17" fmla="*/ 0 h 4872"/>
                <a:gd name="T18" fmla="*/ 0 w 4359"/>
                <a:gd name="T19" fmla="*/ 0 h 4872"/>
                <a:gd name="T20" fmla="*/ 0 w 4359"/>
                <a:gd name="T21" fmla="*/ 0 h 4872"/>
                <a:gd name="T22" fmla="*/ 0 w 4359"/>
                <a:gd name="T23" fmla="*/ 0 h 4872"/>
                <a:gd name="T24" fmla="*/ 0 w 4359"/>
                <a:gd name="T25" fmla="*/ 0 h 4872"/>
                <a:gd name="T26" fmla="*/ 0 w 4359"/>
                <a:gd name="T27" fmla="*/ 0 h 4872"/>
                <a:gd name="T28" fmla="*/ 0 w 4359"/>
                <a:gd name="T29" fmla="*/ 0 h 4872"/>
                <a:gd name="T30" fmla="*/ 0 w 4359"/>
                <a:gd name="T31" fmla="*/ 0 h 4872"/>
                <a:gd name="T32" fmla="*/ 0 w 4359"/>
                <a:gd name="T33" fmla="*/ 0 h 4872"/>
                <a:gd name="T34" fmla="*/ 0 w 4359"/>
                <a:gd name="T35" fmla="*/ 0 h 4872"/>
                <a:gd name="T36" fmla="*/ 0 w 4359"/>
                <a:gd name="T37" fmla="*/ 0 h 4872"/>
                <a:gd name="T38" fmla="*/ 0 w 4359"/>
                <a:gd name="T39" fmla="*/ 0 h 4872"/>
                <a:gd name="T40" fmla="*/ 0 w 4359"/>
                <a:gd name="T41" fmla="*/ 0 h 4872"/>
                <a:gd name="T42" fmla="*/ 0 w 4359"/>
                <a:gd name="T43" fmla="*/ 0 h 4872"/>
                <a:gd name="T44" fmla="*/ 0 w 4359"/>
                <a:gd name="T45" fmla="*/ 0 h 4872"/>
                <a:gd name="T46" fmla="*/ 0 w 4359"/>
                <a:gd name="T47" fmla="*/ 0 h 4872"/>
                <a:gd name="T48" fmla="*/ 0 w 4359"/>
                <a:gd name="T49" fmla="*/ 0 h 4872"/>
                <a:gd name="T50" fmla="*/ 0 w 4359"/>
                <a:gd name="T51" fmla="*/ 0 h 4872"/>
                <a:gd name="T52" fmla="*/ 0 w 4359"/>
                <a:gd name="T53" fmla="*/ 0 h 4872"/>
                <a:gd name="T54" fmla="*/ 0 w 4359"/>
                <a:gd name="T55" fmla="*/ 0 h 4872"/>
                <a:gd name="T56" fmla="*/ 0 w 4359"/>
                <a:gd name="T57" fmla="*/ 0 h 4872"/>
                <a:gd name="T58" fmla="*/ 0 w 4359"/>
                <a:gd name="T59" fmla="*/ 0 h 4872"/>
                <a:gd name="T60" fmla="*/ 0 w 4359"/>
                <a:gd name="T61" fmla="*/ 0 h 4872"/>
                <a:gd name="T62" fmla="*/ 0 w 4359"/>
                <a:gd name="T63" fmla="*/ 0 h 4872"/>
                <a:gd name="T64" fmla="*/ 0 w 4359"/>
                <a:gd name="T65" fmla="*/ 0 h 4872"/>
                <a:gd name="T66" fmla="*/ 0 w 4359"/>
                <a:gd name="T67" fmla="*/ 0 h 4872"/>
                <a:gd name="T68" fmla="*/ 0 w 4359"/>
                <a:gd name="T69" fmla="*/ 0 h 4872"/>
                <a:gd name="T70" fmla="*/ 0 w 4359"/>
                <a:gd name="T71" fmla="*/ 0 h 4872"/>
                <a:gd name="T72" fmla="*/ 0 w 4359"/>
                <a:gd name="T73" fmla="*/ 0 h 4872"/>
                <a:gd name="T74" fmla="*/ 0 w 4359"/>
                <a:gd name="T75" fmla="*/ 0 h 4872"/>
                <a:gd name="T76" fmla="*/ 0 w 4359"/>
                <a:gd name="T77" fmla="*/ 0 h 4872"/>
                <a:gd name="T78" fmla="*/ 0 w 4359"/>
                <a:gd name="T79" fmla="*/ 0 h 4872"/>
                <a:gd name="T80" fmla="*/ 0 w 4359"/>
                <a:gd name="T81" fmla="*/ 0 h 4872"/>
                <a:gd name="T82" fmla="*/ 0 w 4359"/>
                <a:gd name="T83" fmla="*/ 0 h 4872"/>
                <a:gd name="T84" fmla="*/ 0 w 4359"/>
                <a:gd name="T85" fmla="*/ 0 h 4872"/>
                <a:gd name="T86" fmla="*/ 0 w 4359"/>
                <a:gd name="T87" fmla="*/ 0 h 4872"/>
                <a:gd name="T88" fmla="*/ 0 w 4359"/>
                <a:gd name="T89" fmla="*/ 0 h 4872"/>
                <a:gd name="T90" fmla="*/ 0 w 4359"/>
                <a:gd name="T91" fmla="*/ 0 h 4872"/>
                <a:gd name="T92" fmla="*/ 0 w 4359"/>
                <a:gd name="T93" fmla="*/ 0 h 4872"/>
                <a:gd name="T94" fmla="*/ 0 w 4359"/>
                <a:gd name="T95" fmla="*/ 0 h 4872"/>
                <a:gd name="T96" fmla="*/ 0 w 4359"/>
                <a:gd name="T97" fmla="*/ 0 h 4872"/>
                <a:gd name="T98" fmla="*/ 0 w 4359"/>
                <a:gd name="T99" fmla="*/ 0 h 4872"/>
                <a:gd name="T100" fmla="*/ 0 w 4359"/>
                <a:gd name="T101" fmla="*/ 0 h 4872"/>
                <a:gd name="T102" fmla="*/ 0 w 4359"/>
                <a:gd name="T103" fmla="*/ 0 h 487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359"/>
                <a:gd name="T157" fmla="*/ 0 h 4872"/>
                <a:gd name="T158" fmla="*/ 4359 w 4359"/>
                <a:gd name="T159" fmla="*/ 4872 h 487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359" h="4872">
                  <a:moveTo>
                    <a:pt x="0" y="0"/>
                  </a:moveTo>
                  <a:lnTo>
                    <a:pt x="0" y="0"/>
                  </a:lnTo>
                  <a:lnTo>
                    <a:pt x="0" y="63"/>
                  </a:lnTo>
                  <a:lnTo>
                    <a:pt x="1" y="125"/>
                  </a:lnTo>
                  <a:lnTo>
                    <a:pt x="3" y="188"/>
                  </a:lnTo>
                  <a:lnTo>
                    <a:pt x="6" y="251"/>
                  </a:lnTo>
                  <a:lnTo>
                    <a:pt x="9" y="312"/>
                  </a:lnTo>
                  <a:lnTo>
                    <a:pt x="13" y="374"/>
                  </a:lnTo>
                  <a:lnTo>
                    <a:pt x="17" y="435"/>
                  </a:lnTo>
                  <a:lnTo>
                    <a:pt x="22" y="498"/>
                  </a:lnTo>
                  <a:lnTo>
                    <a:pt x="28" y="559"/>
                  </a:lnTo>
                  <a:lnTo>
                    <a:pt x="35" y="620"/>
                  </a:lnTo>
                  <a:lnTo>
                    <a:pt x="42" y="680"/>
                  </a:lnTo>
                  <a:lnTo>
                    <a:pt x="50" y="741"/>
                  </a:lnTo>
                  <a:lnTo>
                    <a:pt x="58" y="801"/>
                  </a:lnTo>
                  <a:lnTo>
                    <a:pt x="68" y="861"/>
                  </a:lnTo>
                  <a:lnTo>
                    <a:pt x="78" y="921"/>
                  </a:lnTo>
                  <a:lnTo>
                    <a:pt x="89" y="980"/>
                  </a:lnTo>
                  <a:lnTo>
                    <a:pt x="100" y="1039"/>
                  </a:lnTo>
                  <a:lnTo>
                    <a:pt x="112" y="1098"/>
                  </a:lnTo>
                  <a:lnTo>
                    <a:pt x="124" y="1157"/>
                  </a:lnTo>
                  <a:lnTo>
                    <a:pt x="137" y="1216"/>
                  </a:lnTo>
                  <a:lnTo>
                    <a:pt x="152" y="1273"/>
                  </a:lnTo>
                  <a:lnTo>
                    <a:pt x="166" y="1331"/>
                  </a:lnTo>
                  <a:lnTo>
                    <a:pt x="181" y="1389"/>
                  </a:lnTo>
                  <a:lnTo>
                    <a:pt x="196" y="1446"/>
                  </a:lnTo>
                  <a:lnTo>
                    <a:pt x="212" y="1503"/>
                  </a:lnTo>
                  <a:lnTo>
                    <a:pt x="229" y="1561"/>
                  </a:lnTo>
                  <a:lnTo>
                    <a:pt x="247" y="1616"/>
                  </a:lnTo>
                  <a:lnTo>
                    <a:pt x="265" y="1673"/>
                  </a:lnTo>
                  <a:lnTo>
                    <a:pt x="283" y="1728"/>
                  </a:lnTo>
                  <a:lnTo>
                    <a:pt x="302" y="1783"/>
                  </a:lnTo>
                  <a:lnTo>
                    <a:pt x="323" y="1839"/>
                  </a:lnTo>
                  <a:lnTo>
                    <a:pt x="343" y="1893"/>
                  </a:lnTo>
                  <a:lnTo>
                    <a:pt x="364" y="1949"/>
                  </a:lnTo>
                  <a:lnTo>
                    <a:pt x="385" y="2002"/>
                  </a:lnTo>
                  <a:lnTo>
                    <a:pt x="408" y="2056"/>
                  </a:lnTo>
                  <a:lnTo>
                    <a:pt x="431" y="2109"/>
                  </a:lnTo>
                  <a:lnTo>
                    <a:pt x="454" y="2162"/>
                  </a:lnTo>
                  <a:lnTo>
                    <a:pt x="477" y="2215"/>
                  </a:lnTo>
                  <a:lnTo>
                    <a:pt x="502" y="2267"/>
                  </a:lnTo>
                  <a:lnTo>
                    <a:pt x="527" y="2320"/>
                  </a:lnTo>
                  <a:lnTo>
                    <a:pt x="552" y="2372"/>
                  </a:lnTo>
                  <a:lnTo>
                    <a:pt x="579" y="2422"/>
                  </a:lnTo>
                  <a:lnTo>
                    <a:pt x="605" y="2473"/>
                  </a:lnTo>
                  <a:lnTo>
                    <a:pt x="632" y="2523"/>
                  </a:lnTo>
                  <a:lnTo>
                    <a:pt x="660" y="2573"/>
                  </a:lnTo>
                  <a:lnTo>
                    <a:pt x="688" y="2623"/>
                  </a:lnTo>
                  <a:lnTo>
                    <a:pt x="717" y="2672"/>
                  </a:lnTo>
                  <a:lnTo>
                    <a:pt x="746" y="2721"/>
                  </a:lnTo>
                  <a:lnTo>
                    <a:pt x="776" y="2770"/>
                  </a:lnTo>
                  <a:lnTo>
                    <a:pt x="805" y="2817"/>
                  </a:lnTo>
                  <a:lnTo>
                    <a:pt x="837" y="2865"/>
                  </a:lnTo>
                  <a:lnTo>
                    <a:pt x="868" y="2912"/>
                  </a:lnTo>
                  <a:lnTo>
                    <a:pt x="900" y="2958"/>
                  </a:lnTo>
                  <a:lnTo>
                    <a:pt x="932" y="3005"/>
                  </a:lnTo>
                  <a:lnTo>
                    <a:pt x="964" y="3051"/>
                  </a:lnTo>
                  <a:lnTo>
                    <a:pt x="998" y="3096"/>
                  </a:lnTo>
                  <a:lnTo>
                    <a:pt x="1031" y="3141"/>
                  </a:lnTo>
                  <a:lnTo>
                    <a:pt x="1066" y="3186"/>
                  </a:lnTo>
                  <a:lnTo>
                    <a:pt x="1100" y="3230"/>
                  </a:lnTo>
                  <a:lnTo>
                    <a:pt x="1134" y="3273"/>
                  </a:lnTo>
                  <a:lnTo>
                    <a:pt x="1170" y="3316"/>
                  </a:lnTo>
                  <a:lnTo>
                    <a:pt x="1206" y="3359"/>
                  </a:lnTo>
                  <a:lnTo>
                    <a:pt x="1243" y="3401"/>
                  </a:lnTo>
                  <a:lnTo>
                    <a:pt x="1279" y="3443"/>
                  </a:lnTo>
                  <a:lnTo>
                    <a:pt x="1317" y="3483"/>
                  </a:lnTo>
                  <a:lnTo>
                    <a:pt x="1354" y="3524"/>
                  </a:lnTo>
                  <a:lnTo>
                    <a:pt x="1392" y="3565"/>
                  </a:lnTo>
                  <a:lnTo>
                    <a:pt x="1431" y="3604"/>
                  </a:lnTo>
                  <a:lnTo>
                    <a:pt x="1469" y="3643"/>
                  </a:lnTo>
                  <a:lnTo>
                    <a:pt x="1509" y="3681"/>
                  </a:lnTo>
                  <a:lnTo>
                    <a:pt x="1548" y="3720"/>
                  </a:lnTo>
                  <a:lnTo>
                    <a:pt x="1589" y="3757"/>
                  </a:lnTo>
                  <a:lnTo>
                    <a:pt x="1629" y="3794"/>
                  </a:lnTo>
                  <a:lnTo>
                    <a:pt x="1671" y="3830"/>
                  </a:lnTo>
                  <a:lnTo>
                    <a:pt x="1712" y="3867"/>
                  </a:lnTo>
                  <a:lnTo>
                    <a:pt x="1754" y="3902"/>
                  </a:lnTo>
                  <a:lnTo>
                    <a:pt x="1796" y="3937"/>
                  </a:lnTo>
                  <a:lnTo>
                    <a:pt x="1839" y="3971"/>
                  </a:lnTo>
                  <a:lnTo>
                    <a:pt x="1881" y="4005"/>
                  </a:lnTo>
                  <a:lnTo>
                    <a:pt x="1925" y="4039"/>
                  </a:lnTo>
                  <a:lnTo>
                    <a:pt x="1968" y="4070"/>
                  </a:lnTo>
                  <a:lnTo>
                    <a:pt x="2012" y="4103"/>
                  </a:lnTo>
                  <a:lnTo>
                    <a:pt x="2056" y="4135"/>
                  </a:lnTo>
                  <a:lnTo>
                    <a:pt x="2102" y="4165"/>
                  </a:lnTo>
                  <a:lnTo>
                    <a:pt x="2146" y="4196"/>
                  </a:lnTo>
                  <a:lnTo>
                    <a:pt x="2192" y="4225"/>
                  </a:lnTo>
                  <a:lnTo>
                    <a:pt x="2238" y="4255"/>
                  </a:lnTo>
                  <a:lnTo>
                    <a:pt x="2284" y="4283"/>
                  </a:lnTo>
                  <a:lnTo>
                    <a:pt x="2331" y="4310"/>
                  </a:lnTo>
                  <a:lnTo>
                    <a:pt x="2377" y="4337"/>
                  </a:lnTo>
                  <a:lnTo>
                    <a:pt x="2425" y="4364"/>
                  </a:lnTo>
                  <a:lnTo>
                    <a:pt x="2472" y="4390"/>
                  </a:lnTo>
                  <a:lnTo>
                    <a:pt x="2520" y="4415"/>
                  </a:lnTo>
                  <a:lnTo>
                    <a:pt x="2568" y="4440"/>
                  </a:lnTo>
                  <a:lnTo>
                    <a:pt x="2616" y="4465"/>
                  </a:lnTo>
                  <a:lnTo>
                    <a:pt x="2666" y="4488"/>
                  </a:lnTo>
                  <a:lnTo>
                    <a:pt x="2714" y="4511"/>
                  </a:lnTo>
                  <a:lnTo>
                    <a:pt x="2764" y="4533"/>
                  </a:lnTo>
                  <a:lnTo>
                    <a:pt x="2813" y="4554"/>
                  </a:lnTo>
                  <a:lnTo>
                    <a:pt x="2863" y="4576"/>
                  </a:lnTo>
                  <a:lnTo>
                    <a:pt x="2913" y="4596"/>
                  </a:lnTo>
                  <a:lnTo>
                    <a:pt x="2963" y="4615"/>
                  </a:lnTo>
                  <a:lnTo>
                    <a:pt x="3014" y="4635"/>
                  </a:lnTo>
                  <a:lnTo>
                    <a:pt x="3066" y="4653"/>
                  </a:lnTo>
                  <a:lnTo>
                    <a:pt x="3116" y="4670"/>
                  </a:lnTo>
                  <a:lnTo>
                    <a:pt x="3168" y="4687"/>
                  </a:lnTo>
                  <a:lnTo>
                    <a:pt x="3220" y="4702"/>
                  </a:lnTo>
                  <a:lnTo>
                    <a:pt x="3272" y="4718"/>
                  </a:lnTo>
                  <a:lnTo>
                    <a:pt x="3325" y="4733"/>
                  </a:lnTo>
                  <a:lnTo>
                    <a:pt x="3377" y="4746"/>
                  </a:lnTo>
                  <a:lnTo>
                    <a:pt x="3430" y="4760"/>
                  </a:lnTo>
                  <a:lnTo>
                    <a:pt x="3483" y="4773"/>
                  </a:lnTo>
                  <a:lnTo>
                    <a:pt x="3536" y="4785"/>
                  </a:lnTo>
                  <a:lnTo>
                    <a:pt x="3590" y="4796"/>
                  </a:lnTo>
                  <a:lnTo>
                    <a:pt x="3643" y="4806"/>
                  </a:lnTo>
                  <a:lnTo>
                    <a:pt x="3697" y="4815"/>
                  </a:lnTo>
                  <a:lnTo>
                    <a:pt x="3751" y="4825"/>
                  </a:lnTo>
                  <a:lnTo>
                    <a:pt x="3805" y="4832"/>
                  </a:lnTo>
                  <a:lnTo>
                    <a:pt x="3860" y="4840"/>
                  </a:lnTo>
                  <a:lnTo>
                    <a:pt x="3915" y="4847"/>
                  </a:lnTo>
                  <a:lnTo>
                    <a:pt x="3969" y="4853"/>
                  </a:lnTo>
                  <a:lnTo>
                    <a:pt x="4025" y="4857"/>
                  </a:lnTo>
                  <a:lnTo>
                    <a:pt x="4080" y="4862"/>
                  </a:lnTo>
                  <a:lnTo>
                    <a:pt x="4135" y="4865"/>
                  </a:lnTo>
                  <a:lnTo>
                    <a:pt x="4191" y="4869"/>
                  </a:lnTo>
                  <a:lnTo>
                    <a:pt x="4248" y="4870"/>
                  </a:lnTo>
                  <a:lnTo>
                    <a:pt x="4303" y="4872"/>
                  </a:lnTo>
                  <a:lnTo>
                    <a:pt x="4359" y="4872"/>
                  </a:lnTo>
                  <a:lnTo>
                    <a:pt x="4359" y="4770"/>
                  </a:lnTo>
                  <a:lnTo>
                    <a:pt x="4304" y="4769"/>
                  </a:lnTo>
                  <a:lnTo>
                    <a:pt x="4250" y="4769"/>
                  </a:lnTo>
                  <a:lnTo>
                    <a:pt x="4195" y="4767"/>
                  </a:lnTo>
                  <a:lnTo>
                    <a:pt x="4140" y="4763"/>
                  </a:lnTo>
                  <a:lnTo>
                    <a:pt x="4086" y="4760"/>
                  </a:lnTo>
                  <a:lnTo>
                    <a:pt x="4032" y="4756"/>
                  </a:lnTo>
                  <a:lnTo>
                    <a:pt x="3977" y="4751"/>
                  </a:lnTo>
                  <a:lnTo>
                    <a:pt x="3924" y="4745"/>
                  </a:lnTo>
                  <a:lnTo>
                    <a:pt x="3870" y="4739"/>
                  </a:lnTo>
                  <a:lnTo>
                    <a:pt x="3817" y="4732"/>
                  </a:lnTo>
                  <a:lnTo>
                    <a:pt x="3764" y="4724"/>
                  </a:lnTo>
                  <a:lnTo>
                    <a:pt x="3710" y="4715"/>
                  </a:lnTo>
                  <a:lnTo>
                    <a:pt x="3658" y="4706"/>
                  </a:lnTo>
                  <a:lnTo>
                    <a:pt x="3605" y="4696"/>
                  </a:lnTo>
                  <a:lnTo>
                    <a:pt x="3553" y="4684"/>
                  </a:lnTo>
                  <a:lnTo>
                    <a:pt x="3501" y="4673"/>
                  </a:lnTo>
                  <a:lnTo>
                    <a:pt x="3449" y="4661"/>
                  </a:lnTo>
                  <a:lnTo>
                    <a:pt x="3397" y="4648"/>
                  </a:lnTo>
                  <a:lnTo>
                    <a:pt x="3346" y="4633"/>
                  </a:lnTo>
                  <a:lnTo>
                    <a:pt x="3295" y="4620"/>
                  </a:lnTo>
                  <a:lnTo>
                    <a:pt x="3244" y="4604"/>
                  </a:lnTo>
                  <a:lnTo>
                    <a:pt x="3193" y="4588"/>
                  </a:lnTo>
                  <a:lnTo>
                    <a:pt x="3142" y="4572"/>
                  </a:lnTo>
                  <a:lnTo>
                    <a:pt x="3093" y="4555"/>
                  </a:lnTo>
                  <a:lnTo>
                    <a:pt x="3042" y="4537"/>
                  </a:lnTo>
                  <a:lnTo>
                    <a:pt x="2993" y="4519"/>
                  </a:lnTo>
                  <a:lnTo>
                    <a:pt x="2943" y="4500"/>
                  </a:lnTo>
                  <a:lnTo>
                    <a:pt x="2894" y="4480"/>
                  </a:lnTo>
                  <a:lnTo>
                    <a:pt x="2846" y="4459"/>
                  </a:lnTo>
                  <a:lnTo>
                    <a:pt x="2797" y="4438"/>
                  </a:lnTo>
                  <a:lnTo>
                    <a:pt x="2749" y="4416"/>
                  </a:lnTo>
                  <a:lnTo>
                    <a:pt x="2700" y="4395"/>
                  </a:lnTo>
                  <a:lnTo>
                    <a:pt x="2653" y="4371"/>
                  </a:lnTo>
                  <a:lnTo>
                    <a:pt x="2605" y="4347"/>
                  </a:lnTo>
                  <a:lnTo>
                    <a:pt x="2558" y="4324"/>
                  </a:lnTo>
                  <a:lnTo>
                    <a:pt x="2512" y="4299"/>
                  </a:lnTo>
                  <a:lnTo>
                    <a:pt x="2465" y="4273"/>
                  </a:lnTo>
                  <a:lnTo>
                    <a:pt x="2419" y="4247"/>
                  </a:lnTo>
                  <a:lnTo>
                    <a:pt x="2373" y="4221"/>
                  </a:lnTo>
                  <a:lnTo>
                    <a:pt x="2328" y="4193"/>
                  </a:lnTo>
                  <a:lnTo>
                    <a:pt x="2282" y="4165"/>
                  </a:lnTo>
                  <a:lnTo>
                    <a:pt x="2238" y="4137"/>
                  </a:lnTo>
                  <a:lnTo>
                    <a:pt x="2193" y="4108"/>
                  </a:lnTo>
                  <a:lnTo>
                    <a:pt x="2149" y="4078"/>
                  </a:lnTo>
                  <a:lnTo>
                    <a:pt x="2105" y="4048"/>
                  </a:lnTo>
                  <a:lnTo>
                    <a:pt x="2061" y="4017"/>
                  </a:lnTo>
                  <a:lnTo>
                    <a:pt x="2018" y="3985"/>
                  </a:lnTo>
                  <a:lnTo>
                    <a:pt x="1975" y="3954"/>
                  </a:lnTo>
                  <a:lnTo>
                    <a:pt x="1933" y="3921"/>
                  </a:lnTo>
                  <a:lnTo>
                    <a:pt x="1891" y="3888"/>
                  </a:lnTo>
                  <a:lnTo>
                    <a:pt x="1849" y="3854"/>
                  </a:lnTo>
                  <a:lnTo>
                    <a:pt x="1808" y="3820"/>
                  </a:lnTo>
                  <a:lnTo>
                    <a:pt x="1767" y="3785"/>
                  </a:lnTo>
                  <a:lnTo>
                    <a:pt x="1726" y="3750"/>
                  </a:lnTo>
                  <a:lnTo>
                    <a:pt x="1687" y="3715"/>
                  </a:lnTo>
                  <a:lnTo>
                    <a:pt x="1646" y="3679"/>
                  </a:lnTo>
                  <a:lnTo>
                    <a:pt x="1608" y="3642"/>
                  </a:lnTo>
                  <a:lnTo>
                    <a:pt x="1569" y="3604"/>
                  </a:lnTo>
                  <a:lnTo>
                    <a:pt x="1530" y="3567"/>
                  </a:lnTo>
                  <a:lnTo>
                    <a:pt x="1492" y="3528"/>
                  </a:lnTo>
                  <a:lnTo>
                    <a:pt x="1454" y="3490"/>
                  </a:lnTo>
                  <a:lnTo>
                    <a:pt x="1417" y="3450"/>
                  </a:lnTo>
                  <a:lnTo>
                    <a:pt x="1380" y="3411"/>
                  </a:lnTo>
                  <a:lnTo>
                    <a:pt x="1344" y="3370"/>
                  </a:lnTo>
                  <a:lnTo>
                    <a:pt x="1307" y="3329"/>
                  </a:lnTo>
                  <a:lnTo>
                    <a:pt x="1272" y="3289"/>
                  </a:lnTo>
                  <a:lnTo>
                    <a:pt x="1237" y="3247"/>
                  </a:lnTo>
                  <a:lnTo>
                    <a:pt x="1202" y="3205"/>
                  </a:lnTo>
                  <a:lnTo>
                    <a:pt x="1168" y="3162"/>
                  </a:lnTo>
                  <a:lnTo>
                    <a:pt x="1134" y="3119"/>
                  </a:lnTo>
                  <a:lnTo>
                    <a:pt x="1101" y="3075"/>
                  </a:lnTo>
                  <a:lnTo>
                    <a:pt x="1068" y="3031"/>
                  </a:lnTo>
                  <a:lnTo>
                    <a:pt x="1035" y="2987"/>
                  </a:lnTo>
                  <a:lnTo>
                    <a:pt x="1003" y="2942"/>
                  </a:lnTo>
                  <a:lnTo>
                    <a:pt x="971" y="2897"/>
                  </a:lnTo>
                  <a:lnTo>
                    <a:pt x="941" y="2851"/>
                  </a:lnTo>
                  <a:lnTo>
                    <a:pt x="910" y="2805"/>
                  </a:lnTo>
                  <a:lnTo>
                    <a:pt x="880" y="2758"/>
                  </a:lnTo>
                  <a:lnTo>
                    <a:pt x="851" y="2712"/>
                  </a:lnTo>
                  <a:lnTo>
                    <a:pt x="822" y="2664"/>
                  </a:lnTo>
                  <a:lnTo>
                    <a:pt x="793" y="2616"/>
                  </a:lnTo>
                  <a:lnTo>
                    <a:pt x="765" y="2568"/>
                  </a:lnTo>
                  <a:lnTo>
                    <a:pt x="738" y="2520"/>
                  </a:lnTo>
                  <a:lnTo>
                    <a:pt x="710" y="2470"/>
                  </a:lnTo>
                  <a:lnTo>
                    <a:pt x="684" y="2421"/>
                  </a:lnTo>
                  <a:lnTo>
                    <a:pt x="658" y="2372"/>
                  </a:lnTo>
                  <a:lnTo>
                    <a:pt x="632" y="2321"/>
                  </a:lnTo>
                  <a:lnTo>
                    <a:pt x="607" y="2271"/>
                  </a:lnTo>
                  <a:lnTo>
                    <a:pt x="583" y="2220"/>
                  </a:lnTo>
                  <a:lnTo>
                    <a:pt x="558" y="2169"/>
                  </a:lnTo>
                  <a:lnTo>
                    <a:pt x="535" y="2117"/>
                  </a:lnTo>
                  <a:lnTo>
                    <a:pt x="513" y="2065"/>
                  </a:lnTo>
                  <a:lnTo>
                    <a:pt x="491" y="2013"/>
                  </a:lnTo>
                  <a:lnTo>
                    <a:pt x="469" y="1960"/>
                  </a:lnTo>
                  <a:lnTo>
                    <a:pt x="448" y="1908"/>
                  </a:lnTo>
                  <a:lnTo>
                    <a:pt x="427" y="1854"/>
                  </a:lnTo>
                  <a:lnTo>
                    <a:pt x="407" y="1800"/>
                  </a:lnTo>
                  <a:lnTo>
                    <a:pt x="387" y="1746"/>
                  </a:lnTo>
                  <a:lnTo>
                    <a:pt x="369" y="1692"/>
                  </a:lnTo>
                  <a:lnTo>
                    <a:pt x="351" y="1638"/>
                  </a:lnTo>
                  <a:lnTo>
                    <a:pt x="333" y="1582"/>
                  </a:lnTo>
                  <a:lnTo>
                    <a:pt x="316" y="1528"/>
                  </a:lnTo>
                  <a:lnTo>
                    <a:pt x="299" y="1472"/>
                  </a:lnTo>
                  <a:lnTo>
                    <a:pt x="283" y="1416"/>
                  </a:lnTo>
                  <a:lnTo>
                    <a:pt x="268" y="1360"/>
                  </a:lnTo>
                  <a:lnTo>
                    <a:pt x="253" y="1304"/>
                  </a:lnTo>
                  <a:lnTo>
                    <a:pt x="240" y="1247"/>
                  </a:lnTo>
                  <a:lnTo>
                    <a:pt x="225" y="1190"/>
                  </a:lnTo>
                  <a:lnTo>
                    <a:pt x="212" y="1133"/>
                  </a:lnTo>
                  <a:lnTo>
                    <a:pt x="200" y="1075"/>
                  </a:lnTo>
                  <a:lnTo>
                    <a:pt x="189" y="1018"/>
                  </a:lnTo>
                  <a:lnTo>
                    <a:pt x="178" y="960"/>
                  </a:lnTo>
                  <a:lnTo>
                    <a:pt x="168" y="901"/>
                  </a:lnTo>
                  <a:lnTo>
                    <a:pt x="158" y="842"/>
                  </a:lnTo>
                  <a:lnTo>
                    <a:pt x="149" y="784"/>
                  </a:lnTo>
                  <a:lnTo>
                    <a:pt x="140" y="725"/>
                  </a:lnTo>
                  <a:lnTo>
                    <a:pt x="132" y="666"/>
                  </a:lnTo>
                  <a:lnTo>
                    <a:pt x="125" y="606"/>
                  </a:lnTo>
                  <a:lnTo>
                    <a:pt x="119" y="547"/>
                  </a:lnTo>
                  <a:lnTo>
                    <a:pt x="113" y="487"/>
                  </a:lnTo>
                  <a:lnTo>
                    <a:pt x="108" y="427"/>
                  </a:lnTo>
                  <a:lnTo>
                    <a:pt x="103" y="366"/>
                  </a:lnTo>
                  <a:lnTo>
                    <a:pt x="100" y="306"/>
                  </a:lnTo>
                  <a:lnTo>
                    <a:pt x="96" y="245"/>
                  </a:lnTo>
                  <a:lnTo>
                    <a:pt x="94" y="184"/>
                  </a:lnTo>
                  <a:lnTo>
                    <a:pt x="92" y="123"/>
                  </a:lnTo>
                  <a:lnTo>
                    <a:pt x="91" y="62"/>
                  </a:lnTo>
                  <a:lnTo>
                    <a:pt x="9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5236" name="Freeform 70"/>
            <p:cNvSpPr>
              <a:spLocks/>
            </p:cNvSpPr>
            <p:nvPr/>
          </p:nvSpPr>
          <p:spPr bwMode="auto">
            <a:xfrm>
              <a:off x="4028" y="1525"/>
              <a:ext cx="726" cy="696"/>
            </a:xfrm>
            <a:custGeom>
              <a:avLst/>
              <a:gdLst>
                <a:gd name="T0" fmla="*/ 0 w 4359"/>
                <a:gd name="T1" fmla="*/ 0 h 4871"/>
                <a:gd name="T2" fmla="*/ 0 w 4359"/>
                <a:gd name="T3" fmla="*/ 0 h 4871"/>
                <a:gd name="T4" fmla="*/ 0 w 4359"/>
                <a:gd name="T5" fmla="*/ 0 h 4871"/>
                <a:gd name="T6" fmla="*/ 0 w 4359"/>
                <a:gd name="T7" fmla="*/ 0 h 4871"/>
                <a:gd name="T8" fmla="*/ 0 w 4359"/>
                <a:gd name="T9" fmla="*/ 0 h 4871"/>
                <a:gd name="T10" fmla="*/ 0 w 4359"/>
                <a:gd name="T11" fmla="*/ 0 h 4871"/>
                <a:gd name="T12" fmla="*/ 0 w 4359"/>
                <a:gd name="T13" fmla="*/ 0 h 4871"/>
                <a:gd name="T14" fmla="*/ 0 w 4359"/>
                <a:gd name="T15" fmla="*/ 0 h 4871"/>
                <a:gd name="T16" fmla="*/ 0 w 4359"/>
                <a:gd name="T17" fmla="*/ 0 h 4871"/>
                <a:gd name="T18" fmla="*/ 0 w 4359"/>
                <a:gd name="T19" fmla="*/ 0 h 4871"/>
                <a:gd name="T20" fmla="*/ 0 w 4359"/>
                <a:gd name="T21" fmla="*/ 0 h 4871"/>
                <a:gd name="T22" fmla="*/ 0 w 4359"/>
                <a:gd name="T23" fmla="*/ 0 h 4871"/>
                <a:gd name="T24" fmla="*/ 0 w 4359"/>
                <a:gd name="T25" fmla="*/ 0 h 4871"/>
                <a:gd name="T26" fmla="*/ 0 w 4359"/>
                <a:gd name="T27" fmla="*/ 0 h 4871"/>
                <a:gd name="T28" fmla="*/ 0 w 4359"/>
                <a:gd name="T29" fmla="*/ 0 h 4871"/>
                <a:gd name="T30" fmla="*/ 0 w 4359"/>
                <a:gd name="T31" fmla="*/ 0 h 4871"/>
                <a:gd name="T32" fmla="*/ 0 w 4359"/>
                <a:gd name="T33" fmla="*/ 0 h 4871"/>
                <a:gd name="T34" fmla="*/ 0 w 4359"/>
                <a:gd name="T35" fmla="*/ 0 h 4871"/>
                <a:gd name="T36" fmla="*/ 0 w 4359"/>
                <a:gd name="T37" fmla="*/ 0 h 4871"/>
                <a:gd name="T38" fmla="*/ 0 w 4359"/>
                <a:gd name="T39" fmla="*/ 0 h 4871"/>
                <a:gd name="T40" fmla="*/ 0 w 4359"/>
                <a:gd name="T41" fmla="*/ 0 h 4871"/>
                <a:gd name="T42" fmla="*/ 0 w 4359"/>
                <a:gd name="T43" fmla="*/ 0 h 4871"/>
                <a:gd name="T44" fmla="*/ 0 w 4359"/>
                <a:gd name="T45" fmla="*/ 0 h 4871"/>
                <a:gd name="T46" fmla="*/ 0 w 4359"/>
                <a:gd name="T47" fmla="*/ 0 h 4871"/>
                <a:gd name="T48" fmla="*/ 0 w 4359"/>
                <a:gd name="T49" fmla="*/ 0 h 4871"/>
                <a:gd name="T50" fmla="*/ 0 w 4359"/>
                <a:gd name="T51" fmla="*/ 0 h 4871"/>
                <a:gd name="T52" fmla="*/ 0 w 4359"/>
                <a:gd name="T53" fmla="*/ 0 h 4871"/>
                <a:gd name="T54" fmla="*/ 0 w 4359"/>
                <a:gd name="T55" fmla="*/ 0 h 4871"/>
                <a:gd name="T56" fmla="*/ 0 w 4359"/>
                <a:gd name="T57" fmla="*/ 0 h 4871"/>
                <a:gd name="T58" fmla="*/ 0 w 4359"/>
                <a:gd name="T59" fmla="*/ 0 h 4871"/>
                <a:gd name="T60" fmla="*/ 0 w 4359"/>
                <a:gd name="T61" fmla="*/ 0 h 4871"/>
                <a:gd name="T62" fmla="*/ 0 w 4359"/>
                <a:gd name="T63" fmla="*/ 0 h 4871"/>
                <a:gd name="T64" fmla="*/ 0 w 4359"/>
                <a:gd name="T65" fmla="*/ 0 h 4871"/>
                <a:gd name="T66" fmla="*/ 0 w 4359"/>
                <a:gd name="T67" fmla="*/ 0 h 4871"/>
                <a:gd name="T68" fmla="*/ 0 w 4359"/>
                <a:gd name="T69" fmla="*/ 0 h 4871"/>
                <a:gd name="T70" fmla="*/ 0 w 4359"/>
                <a:gd name="T71" fmla="*/ 0 h 4871"/>
                <a:gd name="T72" fmla="*/ 0 w 4359"/>
                <a:gd name="T73" fmla="*/ 0 h 4871"/>
                <a:gd name="T74" fmla="*/ 0 w 4359"/>
                <a:gd name="T75" fmla="*/ 0 h 4871"/>
                <a:gd name="T76" fmla="*/ 0 w 4359"/>
                <a:gd name="T77" fmla="*/ 0 h 4871"/>
                <a:gd name="T78" fmla="*/ 0 w 4359"/>
                <a:gd name="T79" fmla="*/ 0 h 4871"/>
                <a:gd name="T80" fmla="*/ 0 w 4359"/>
                <a:gd name="T81" fmla="*/ 0 h 4871"/>
                <a:gd name="T82" fmla="*/ 0 w 4359"/>
                <a:gd name="T83" fmla="*/ 0 h 4871"/>
                <a:gd name="T84" fmla="*/ 0 w 4359"/>
                <a:gd name="T85" fmla="*/ 0 h 4871"/>
                <a:gd name="T86" fmla="*/ 0 w 4359"/>
                <a:gd name="T87" fmla="*/ 0 h 4871"/>
                <a:gd name="T88" fmla="*/ 0 w 4359"/>
                <a:gd name="T89" fmla="*/ 0 h 4871"/>
                <a:gd name="T90" fmla="*/ 0 w 4359"/>
                <a:gd name="T91" fmla="*/ 0 h 4871"/>
                <a:gd name="T92" fmla="*/ 0 w 4359"/>
                <a:gd name="T93" fmla="*/ 0 h 4871"/>
                <a:gd name="T94" fmla="*/ 0 w 4359"/>
                <a:gd name="T95" fmla="*/ 0 h 4871"/>
                <a:gd name="T96" fmla="*/ 0 w 4359"/>
                <a:gd name="T97" fmla="*/ 0 h 4871"/>
                <a:gd name="T98" fmla="*/ 0 w 4359"/>
                <a:gd name="T99" fmla="*/ 0 h 4871"/>
                <a:gd name="T100" fmla="*/ 0 w 4359"/>
                <a:gd name="T101" fmla="*/ 0 h 4871"/>
                <a:gd name="T102" fmla="*/ 0 w 4359"/>
                <a:gd name="T103" fmla="*/ 0 h 487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359"/>
                <a:gd name="T157" fmla="*/ 0 h 4871"/>
                <a:gd name="T158" fmla="*/ 4359 w 4359"/>
                <a:gd name="T159" fmla="*/ 4871 h 487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359" h="4871">
                  <a:moveTo>
                    <a:pt x="4359" y="0"/>
                  </a:moveTo>
                  <a:lnTo>
                    <a:pt x="4359" y="0"/>
                  </a:lnTo>
                  <a:lnTo>
                    <a:pt x="4303" y="0"/>
                  </a:lnTo>
                  <a:lnTo>
                    <a:pt x="4248" y="2"/>
                  </a:lnTo>
                  <a:lnTo>
                    <a:pt x="4191" y="3"/>
                  </a:lnTo>
                  <a:lnTo>
                    <a:pt x="4135" y="7"/>
                  </a:lnTo>
                  <a:lnTo>
                    <a:pt x="4080" y="10"/>
                  </a:lnTo>
                  <a:lnTo>
                    <a:pt x="4025" y="15"/>
                  </a:lnTo>
                  <a:lnTo>
                    <a:pt x="3969" y="19"/>
                  </a:lnTo>
                  <a:lnTo>
                    <a:pt x="3915" y="25"/>
                  </a:lnTo>
                  <a:lnTo>
                    <a:pt x="3860" y="32"/>
                  </a:lnTo>
                  <a:lnTo>
                    <a:pt x="3805" y="40"/>
                  </a:lnTo>
                  <a:lnTo>
                    <a:pt x="3751" y="47"/>
                  </a:lnTo>
                  <a:lnTo>
                    <a:pt x="3697" y="57"/>
                  </a:lnTo>
                  <a:lnTo>
                    <a:pt x="3643" y="66"/>
                  </a:lnTo>
                  <a:lnTo>
                    <a:pt x="3590" y="77"/>
                  </a:lnTo>
                  <a:lnTo>
                    <a:pt x="3536" y="87"/>
                  </a:lnTo>
                  <a:lnTo>
                    <a:pt x="3483" y="100"/>
                  </a:lnTo>
                  <a:lnTo>
                    <a:pt x="3430" y="112"/>
                  </a:lnTo>
                  <a:lnTo>
                    <a:pt x="3377" y="126"/>
                  </a:lnTo>
                  <a:lnTo>
                    <a:pt x="3325" y="139"/>
                  </a:lnTo>
                  <a:lnTo>
                    <a:pt x="3272" y="154"/>
                  </a:lnTo>
                  <a:lnTo>
                    <a:pt x="3220" y="170"/>
                  </a:lnTo>
                  <a:lnTo>
                    <a:pt x="3168" y="185"/>
                  </a:lnTo>
                  <a:lnTo>
                    <a:pt x="3116" y="202"/>
                  </a:lnTo>
                  <a:lnTo>
                    <a:pt x="3066" y="219"/>
                  </a:lnTo>
                  <a:lnTo>
                    <a:pt x="3014" y="237"/>
                  </a:lnTo>
                  <a:lnTo>
                    <a:pt x="2963" y="257"/>
                  </a:lnTo>
                  <a:lnTo>
                    <a:pt x="2913" y="276"/>
                  </a:lnTo>
                  <a:lnTo>
                    <a:pt x="2863" y="296"/>
                  </a:lnTo>
                  <a:lnTo>
                    <a:pt x="2813" y="318"/>
                  </a:lnTo>
                  <a:lnTo>
                    <a:pt x="2764" y="339"/>
                  </a:lnTo>
                  <a:lnTo>
                    <a:pt x="2714" y="361"/>
                  </a:lnTo>
                  <a:lnTo>
                    <a:pt x="2666" y="385"/>
                  </a:lnTo>
                  <a:lnTo>
                    <a:pt x="2616" y="407"/>
                  </a:lnTo>
                  <a:lnTo>
                    <a:pt x="2568" y="432"/>
                  </a:lnTo>
                  <a:lnTo>
                    <a:pt x="2520" y="457"/>
                  </a:lnTo>
                  <a:lnTo>
                    <a:pt x="2472" y="482"/>
                  </a:lnTo>
                  <a:lnTo>
                    <a:pt x="2425" y="508"/>
                  </a:lnTo>
                  <a:lnTo>
                    <a:pt x="2377" y="535"/>
                  </a:lnTo>
                  <a:lnTo>
                    <a:pt x="2331" y="562"/>
                  </a:lnTo>
                  <a:lnTo>
                    <a:pt x="2284" y="589"/>
                  </a:lnTo>
                  <a:lnTo>
                    <a:pt x="2238" y="619"/>
                  </a:lnTo>
                  <a:lnTo>
                    <a:pt x="2192" y="647"/>
                  </a:lnTo>
                  <a:lnTo>
                    <a:pt x="2146" y="676"/>
                  </a:lnTo>
                  <a:lnTo>
                    <a:pt x="2102" y="707"/>
                  </a:lnTo>
                  <a:lnTo>
                    <a:pt x="2056" y="737"/>
                  </a:lnTo>
                  <a:lnTo>
                    <a:pt x="2012" y="769"/>
                  </a:lnTo>
                  <a:lnTo>
                    <a:pt x="1968" y="802"/>
                  </a:lnTo>
                  <a:lnTo>
                    <a:pt x="1925" y="834"/>
                  </a:lnTo>
                  <a:lnTo>
                    <a:pt x="1881" y="867"/>
                  </a:lnTo>
                  <a:lnTo>
                    <a:pt x="1839" y="901"/>
                  </a:lnTo>
                  <a:lnTo>
                    <a:pt x="1796" y="935"/>
                  </a:lnTo>
                  <a:lnTo>
                    <a:pt x="1754" y="970"/>
                  </a:lnTo>
                  <a:lnTo>
                    <a:pt x="1712" y="1005"/>
                  </a:lnTo>
                  <a:lnTo>
                    <a:pt x="1671" y="1042"/>
                  </a:lnTo>
                  <a:lnTo>
                    <a:pt x="1629" y="1078"/>
                  </a:lnTo>
                  <a:lnTo>
                    <a:pt x="1589" y="1115"/>
                  </a:lnTo>
                  <a:lnTo>
                    <a:pt x="1548" y="1152"/>
                  </a:lnTo>
                  <a:lnTo>
                    <a:pt x="1509" y="1191"/>
                  </a:lnTo>
                  <a:lnTo>
                    <a:pt x="1469" y="1229"/>
                  </a:lnTo>
                  <a:lnTo>
                    <a:pt x="1431" y="1268"/>
                  </a:lnTo>
                  <a:lnTo>
                    <a:pt x="1392" y="1307"/>
                  </a:lnTo>
                  <a:lnTo>
                    <a:pt x="1354" y="1348"/>
                  </a:lnTo>
                  <a:lnTo>
                    <a:pt x="1317" y="1389"/>
                  </a:lnTo>
                  <a:lnTo>
                    <a:pt x="1279" y="1430"/>
                  </a:lnTo>
                  <a:lnTo>
                    <a:pt x="1243" y="1471"/>
                  </a:lnTo>
                  <a:lnTo>
                    <a:pt x="1206" y="1513"/>
                  </a:lnTo>
                  <a:lnTo>
                    <a:pt x="1170" y="1556"/>
                  </a:lnTo>
                  <a:lnTo>
                    <a:pt x="1134" y="1599"/>
                  </a:lnTo>
                  <a:lnTo>
                    <a:pt x="1100" y="1642"/>
                  </a:lnTo>
                  <a:lnTo>
                    <a:pt x="1066" y="1686"/>
                  </a:lnTo>
                  <a:lnTo>
                    <a:pt x="1031" y="1731"/>
                  </a:lnTo>
                  <a:lnTo>
                    <a:pt x="998" y="1776"/>
                  </a:lnTo>
                  <a:lnTo>
                    <a:pt x="964" y="1821"/>
                  </a:lnTo>
                  <a:lnTo>
                    <a:pt x="932" y="1867"/>
                  </a:lnTo>
                  <a:lnTo>
                    <a:pt x="900" y="1914"/>
                  </a:lnTo>
                  <a:lnTo>
                    <a:pt x="868" y="1960"/>
                  </a:lnTo>
                  <a:lnTo>
                    <a:pt x="837" y="2007"/>
                  </a:lnTo>
                  <a:lnTo>
                    <a:pt x="805" y="2055"/>
                  </a:lnTo>
                  <a:lnTo>
                    <a:pt x="776" y="2102"/>
                  </a:lnTo>
                  <a:lnTo>
                    <a:pt x="746" y="2151"/>
                  </a:lnTo>
                  <a:lnTo>
                    <a:pt x="717" y="2200"/>
                  </a:lnTo>
                  <a:lnTo>
                    <a:pt x="688" y="2249"/>
                  </a:lnTo>
                  <a:lnTo>
                    <a:pt x="660" y="2299"/>
                  </a:lnTo>
                  <a:lnTo>
                    <a:pt x="632" y="2349"/>
                  </a:lnTo>
                  <a:lnTo>
                    <a:pt x="605" y="2399"/>
                  </a:lnTo>
                  <a:lnTo>
                    <a:pt x="579" y="2450"/>
                  </a:lnTo>
                  <a:lnTo>
                    <a:pt x="552" y="2502"/>
                  </a:lnTo>
                  <a:lnTo>
                    <a:pt x="527" y="2553"/>
                  </a:lnTo>
                  <a:lnTo>
                    <a:pt x="502" y="2605"/>
                  </a:lnTo>
                  <a:lnTo>
                    <a:pt x="477" y="2657"/>
                  </a:lnTo>
                  <a:lnTo>
                    <a:pt x="454" y="2710"/>
                  </a:lnTo>
                  <a:lnTo>
                    <a:pt x="431" y="2763"/>
                  </a:lnTo>
                  <a:lnTo>
                    <a:pt x="408" y="2816"/>
                  </a:lnTo>
                  <a:lnTo>
                    <a:pt x="385" y="2870"/>
                  </a:lnTo>
                  <a:lnTo>
                    <a:pt x="364" y="2923"/>
                  </a:lnTo>
                  <a:lnTo>
                    <a:pt x="343" y="2979"/>
                  </a:lnTo>
                  <a:lnTo>
                    <a:pt x="323" y="3033"/>
                  </a:lnTo>
                  <a:lnTo>
                    <a:pt x="302" y="3089"/>
                  </a:lnTo>
                  <a:lnTo>
                    <a:pt x="283" y="3144"/>
                  </a:lnTo>
                  <a:lnTo>
                    <a:pt x="265" y="3199"/>
                  </a:lnTo>
                  <a:lnTo>
                    <a:pt x="247" y="3256"/>
                  </a:lnTo>
                  <a:lnTo>
                    <a:pt x="229" y="3311"/>
                  </a:lnTo>
                  <a:lnTo>
                    <a:pt x="212" y="3369"/>
                  </a:lnTo>
                  <a:lnTo>
                    <a:pt x="196" y="3426"/>
                  </a:lnTo>
                  <a:lnTo>
                    <a:pt x="181" y="3483"/>
                  </a:lnTo>
                  <a:lnTo>
                    <a:pt x="166" y="3541"/>
                  </a:lnTo>
                  <a:lnTo>
                    <a:pt x="152" y="3599"/>
                  </a:lnTo>
                  <a:lnTo>
                    <a:pt x="137" y="3656"/>
                  </a:lnTo>
                  <a:lnTo>
                    <a:pt x="124" y="3715"/>
                  </a:lnTo>
                  <a:lnTo>
                    <a:pt x="112" y="3774"/>
                  </a:lnTo>
                  <a:lnTo>
                    <a:pt x="100" y="3833"/>
                  </a:lnTo>
                  <a:lnTo>
                    <a:pt x="89" y="3892"/>
                  </a:lnTo>
                  <a:lnTo>
                    <a:pt x="78" y="3951"/>
                  </a:lnTo>
                  <a:lnTo>
                    <a:pt x="68" y="4011"/>
                  </a:lnTo>
                  <a:lnTo>
                    <a:pt x="58" y="4071"/>
                  </a:lnTo>
                  <a:lnTo>
                    <a:pt x="50" y="4131"/>
                  </a:lnTo>
                  <a:lnTo>
                    <a:pt x="42" y="4192"/>
                  </a:lnTo>
                  <a:lnTo>
                    <a:pt x="35" y="4252"/>
                  </a:lnTo>
                  <a:lnTo>
                    <a:pt x="28" y="4313"/>
                  </a:lnTo>
                  <a:lnTo>
                    <a:pt x="22" y="4374"/>
                  </a:lnTo>
                  <a:lnTo>
                    <a:pt x="17" y="4437"/>
                  </a:lnTo>
                  <a:lnTo>
                    <a:pt x="13" y="4498"/>
                  </a:lnTo>
                  <a:lnTo>
                    <a:pt x="9" y="4560"/>
                  </a:lnTo>
                  <a:lnTo>
                    <a:pt x="6" y="4621"/>
                  </a:lnTo>
                  <a:lnTo>
                    <a:pt x="3" y="4684"/>
                  </a:lnTo>
                  <a:lnTo>
                    <a:pt x="1" y="4747"/>
                  </a:lnTo>
                  <a:lnTo>
                    <a:pt x="0" y="4809"/>
                  </a:lnTo>
                  <a:lnTo>
                    <a:pt x="0" y="4871"/>
                  </a:lnTo>
                  <a:lnTo>
                    <a:pt x="91" y="4871"/>
                  </a:lnTo>
                  <a:lnTo>
                    <a:pt x="91" y="4810"/>
                  </a:lnTo>
                  <a:lnTo>
                    <a:pt x="92" y="4749"/>
                  </a:lnTo>
                  <a:lnTo>
                    <a:pt x="94" y="4688"/>
                  </a:lnTo>
                  <a:lnTo>
                    <a:pt x="96" y="4627"/>
                  </a:lnTo>
                  <a:lnTo>
                    <a:pt x="100" y="4566"/>
                  </a:lnTo>
                  <a:lnTo>
                    <a:pt x="103" y="4506"/>
                  </a:lnTo>
                  <a:lnTo>
                    <a:pt x="108" y="4445"/>
                  </a:lnTo>
                  <a:lnTo>
                    <a:pt x="113" y="4385"/>
                  </a:lnTo>
                  <a:lnTo>
                    <a:pt x="119" y="4325"/>
                  </a:lnTo>
                  <a:lnTo>
                    <a:pt x="125" y="4266"/>
                  </a:lnTo>
                  <a:lnTo>
                    <a:pt x="132" y="4206"/>
                  </a:lnTo>
                  <a:lnTo>
                    <a:pt x="140" y="4147"/>
                  </a:lnTo>
                  <a:lnTo>
                    <a:pt x="149" y="4088"/>
                  </a:lnTo>
                  <a:lnTo>
                    <a:pt x="158" y="4030"/>
                  </a:lnTo>
                  <a:lnTo>
                    <a:pt x="168" y="3971"/>
                  </a:lnTo>
                  <a:lnTo>
                    <a:pt x="178" y="3912"/>
                  </a:lnTo>
                  <a:lnTo>
                    <a:pt x="189" y="3854"/>
                  </a:lnTo>
                  <a:lnTo>
                    <a:pt x="200" y="3797"/>
                  </a:lnTo>
                  <a:lnTo>
                    <a:pt x="212" y="3739"/>
                  </a:lnTo>
                  <a:lnTo>
                    <a:pt x="225" y="3682"/>
                  </a:lnTo>
                  <a:lnTo>
                    <a:pt x="240" y="3625"/>
                  </a:lnTo>
                  <a:lnTo>
                    <a:pt x="253" y="3568"/>
                  </a:lnTo>
                  <a:lnTo>
                    <a:pt x="268" y="3512"/>
                  </a:lnTo>
                  <a:lnTo>
                    <a:pt x="283" y="3456"/>
                  </a:lnTo>
                  <a:lnTo>
                    <a:pt x="299" y="3400"/>
                  </a:lnTo>
                  <a:lnTo>
                    <a:pt x="316" y="3344"/>
                  </a:lnTo>
                  <a:lnTo>
                    <a:pt x="333" y="3290"/>
                  </a:lnTo>
                  <a:lnTo>
                    <a:pt x="351" y="3234"/>
                  </a:lnTo>
                  <a:lnTo>
                    <a:pt x="369" y="3180"/>
                  </a:lnTo>
                  <a:lnTo>
                    <a:pt x="387" y="3126"/>
                  </a:lnTo>
                  <a:lnTo>
                    <a:pt x="407" y="3072"/>
                  </a:lnTo>
                  <a:lnTo>
                    <a:pt x="427" y="3018"/>
                  </a:lnTo>
                  <a:lnTo>
                    <a:pt x="448" y="2964"/>
                  </a:lnTo>
                  <a:lnTo>
                    <a:pt x="469" y="2912"/>
                  </a:lnTo>
                  <a:lnTo>
                    <a:pt x="491" y="2859"/>
                  </a:lnTo>
                  <a:lnTo>
                    <a:pt x="513" y="2807"/>
                  </a:lnTo>
                  <a:lnTo>
                    <a:pt x="535" y="2755"/>
                  </a:lnTo>
                  <a:lnTo>
                    <a:pt x="558" y="2703"/>
                  </a:lnTo>
                  <a:lnTo>
                    <a:pt x="583" y="2652"/>
                  </a:lnTo>
                  <a:lnTo>
                    <a:pt x="607" y="2601"/>
                  </a:lnTo>
                  <a:lnTo>
                    <a:pt x="632" y="2551"/>
                  </a:lnTo>
                  <a:lnTo>
                    <a:pt x="658" y="2501"/>
                  </a:lnTo>
                  <a:lnTo>
                    <a:pt x="684" y="2451"/>
                  </a:lnTo>
                  <a:lnTo>
                    <a:pt x="710" y="2402"/>
                  </a:lnTo>
                  <a:lnTo>
                    <a:pt x="738" y="2352"/>
                  </a:lnTo>
                  <a:lnTo>
                    <a:pt x="765" y="2304"/>
                  </a:lnTo>
                  <a:lnTo>
                    <a:pt x="793" y="2256"/>
                  </a:lnTo>
                  <a:lnTo>
                    <a:pt x="822" y="2208"/>
                  </a:lnTo>
                  <a:lnTo>
                    <a:pt x="851" y="2160"/>
                  </a:lnTo>
                  <a:lnTo>
                    <a:pt x="880" y="2114"/>
                  </a:lnTo>
                  <a:lnTo>
                    <a:pt x="910" y="2067"/>
                  </a:lnTo>
                  <a:lnTo>
                    <a:pt x="941" y="2021"/>
                  </a:lnTo>
                  <a:lnTo>
                    <a:pt x="971" y="1975"/>
                  </a:lnTo>
                  <a:lnTo>
                    <a:pt x="1003" y="1931"/>
                  </a:lnTo>
                  <a:lnTo>
                    <a:pt x="1035" y="1885"/>
                  </a:lnTo>
                  <a:lnTo>
                    <a:pt x="1068" y="1841"/>
                  </a:lnTo>
                  <a:lnTo>
                    <a:pt x="1101" y="1797"/>
                  </a:lnTo>
                  <a:lnTo>
                    <a:pt x="1134" y="1753"/>
                  </a:lnTo>
                  <a:lnTo>
                    <a:pt x="1168" y="1710"/>
                  </a:lnTo>
                  <a:lnTo>
                    <a:pt x="1202" y="1667"/>
                  </a:lnTo>
                  <a:lnTo>
                    <a:pt x="1237" y="1625"/>
                  </a:lnTo>
                  <a:lnTo>
                    <a:pt x="1272" y="1583"/>
                  </a:lnTo>
                  <a:lnTo>
                    <a:pt x="1307" y="1543"/>
                  </a:lnTo>
                  <a:lnTo>
                    <a:pt x="1344" y="1502"/>
                  </a:lnTo>
                  <a:lnTo>
                    <a:pt x="1380" y="1461"/>
                  </a:lnTo>
                  <a:lnTo>
                    <a:pt x="1417" y="1422"/>
                  </a:lnTo>
                  <a:lnTo>
                    <a:pt x="1454" y="1382"/>
                  </a:lnTo>
                  <a:lnTo>
                    <a:pt x="1492" y="1344"/>
                  </a:lnTo>
                  <a:lnTo>
                    <a:pt x="1530" y="1305"/>
                  </a:lnTo>
                  <a:lnTo>
                    <a:pt x="1569" y="1268"/>
                  </a:lnTo>
                  <a:lnTo>
                    <a:pt x="1608" y="1230"/>
                  </a:lnTo>
                  <a:lnTo>
                    <a:pt x="1646" y="1193"/>
                  </a:lnTo>
                  <a:lnTo>
                    <a:pt x="1687" y="1157"/>
                  </a:lnTo>
                  <a:lnTo>
                    <a:pt x="1726" y="1122"/>
                  </a:lnTo>
                  <a:lnTo>
                    <a:pt x="1767" y="1087"/>
                  </a:lnTo>
                  <a:lnTo>
                    <a:pt x="1808" y="1052"/>
                  </a:lnTo>
                  <a:lnTo>
                    <a:pt x="1849" y="1018"/>
                  </a:lnTo>
                  <a:lnTo>
                    <a:pt x="1891" y="984"/>
                  </a:lnTo>
                  <a:lnTo>
                    <a:pt x="1933" y="951"/>
                  </a:lnTo>
                  <a:lnTo>
                    <a:pt x="1975" y="918"/>
                  </a:lnTo>
                  <a:lnTo>
                    <a:pt x="2018" y="887"/>
                  </a:lnTo>
                  <a:lnTo>
                    <a:pt x="2061" y="855"/>
                  </a:lnTo>
                  <a:lnTo>
                    <a:pt x="2105" y="824"/>
                  </a:lnTo>
                  <a:lnTo>
                    <a:pt x="2149" y="794"/>
                  </a:lnTo>
                  <a:lnTo>
                    <a:pt x="2193" y="765"/>
                  </a:lnTo>
                  <a:lnTo>
                    <a:pt x="2238" y="735"/>
                  </a:lnTo>
                  <a:lnTo>
                    <a:pt x="2282" y="707"/>
                  </a:lnTo>
                  <a:lnTo>
                    <a:pt x="2328" y="679"/>
                  </a:lnTo>
                  <a:lnTo>
                    <a:pt x="2373" y="651"/>
                  </a:lnTo>
                  <a:lnTo>
                    <a:pt x="2419" y="625"/>
                  </a:lnTo>
                  <a:lnTo>
                    <a:pt x="2465" y="599"/>
                  </a:lnTo>
                  <a:lnTo>
                    <a:pt x="2512" y="573"/>
                  </a:lnTo>
                  <a:lnTo>
                    <a:pt x="2558" y="549"/>
                  </a:lnTo>
                  <a:lnTo>
                    <a:pt x="2605" y="525"/>
                  </a:lnTo>
                  <a:lnTo>
                    <a:pt x="2653" y="501"/>
                  </a:lnTo>
                  <a:lnTo>
                    <a:pt x="2700" y="477"/>
                  </a:lnTo>
                  <a:lnTo>
                    <a:pt x="2749" y="456"/>
                  </a:lnTo>
                  <a:lnTo>
                    <a:pt x="2797" y="434"/>
                  </a:lnTo>
                  <a:lnTo>
                    <a:pt x="2846" y="413"/>
                  </a:lnTo>
                  <a:lnTo>
                    <a:pt x="2894" y="392"/>
                  </a:lnTo>
                  <a:lnTo>
                    <a:pt x="2943" y="372"/>
                  </a:lnTo>
                  <a:lnTo>
                    <a:pt x="2993" y="353"/>
                  </a:lnTo>
                  <a:lnTo>
                    <a:pt x="3042" y="335"/>
                  </a:lnTo>
                  <a:lnTo>
                    <a:pt x="3093" y="317"/>
                  </a:lnTo>
                  <a:lnTo>
                    <a:pt x="3142" y="300"/>
                  </a:lnTo>
                  <a:lnTo>
                    <a:pt x="3193" y="284"/>
                  </a:lnTo>
                  <a:lnTo>
                    <a:pt x="3244" y="268"/>
                  </a:lnTo>
                  <a:lnTo>
                    <a:pt x="3295" y="252"/>
                  </a:lnTo>
                  <a:lnTo>
                    <a:pt x="3346" y="239"/>
                  </a:lnTo>
                  <a:lnTo>
                    <a:pt x="3397" y="224"/>
                  </a:lnTo>
                  <a:lnTo>
                    <a:pt x="3449" y="211"/>
                  </a:lnTo>
                  <a:lnTo>
                    <a:pt x="3501" y="199"/>
                  </a:lnTo>
                  <a:lnTo>
                    <a:pt x="3553" y="188"/>
                  </a:lnTo>
                  <a:lnTo>
                    <a:pt x="3605" y="176"/>
                  </a:lnTo>
                  <a:lnTo>
                    <a:pt x="3658" y="166"/>
                  </a:lnTo>
                  <a:lnTo>
                    <a:pt x="3710" y="157"/>
                  </a:lnTo>
                  <a:lnTo>
                    <a:pt x="3764" y="148"/>
                  </a:lnTo>
                  <a:lnTo>
                    <a:pt x="3817" y="140"/>
                  </a:lnTo>
                  <a:lnTo>
                    <a:pt x="3870" y="133"/>
                  </a:lnTo>
                  <a:lnTo>
                    <a:pt x="3924" y="127"/>
                  </a:lnTo>
                  <a:lnTo>
                    <a:pt x="3977" y="121"/>
                  </a:lnTo>
                  <a:lnTo>
                    <a:pt x="4032" y="116"/>
                  </a:lnTo>
                  <a:lnTo>
                    <a:pt x="4086" y="112"/>
                  </a:lnTo>
                  <a:lnTo>
                    <a:pt x="4140" y="109"/>
                  </a:lnTo>
                  <a:lnTo>
                    <a:pt x="4195" y="105"/>
                  </a:lnTo>
                  <a:lnTo>
                    <a:pt x="4250" y="103"/>
                  </a:lnTo>
                  <a:lnTo>
                    <a:pt x="4304" y="103"/>
                  </a:lnTo>
                  <a:lnTo>
                    <a:pt x="4359" y="102"/>
                  </a:lnTo>
                  <a:lnTo>
                    <a:pt x="4359" y="0"/>
                  </a:lnTo>
                  <a:close/>
                </a:path>
              </a:pathLst>
            </a:custGeom>
            <a:solidFill>
              <a:srgbClr val="008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5237" name="Freeform 71"/>
            <p:cNvSpPr>
              <a:spLocks/>
            </p:cNvSpPr>
            <p:nvPr/>
          </p:nvSpPr>
          <p:spPr bwMode="auto">
            <a:xfrm>
              <a:off x="4264" y="1771"/>
              <a:ext cx="485" cy="487"/>
            </a:xfrm>
            <a:custGeom>
              <a:avLst/>
              <a:gdLst>
                <a:gd name="T0" fmla="*/ 0 w 2905"/>
                <a:gd name="T1" fmla="*/ 0 h 3409"/>
                <a:gd name="T2" fmla="*/ 0 w 2905"/>
                <a:gd name="T3" fmla="*/ 0 h 3409"/>
                <a:gd name="T4" fmla="*/ 0 w 2905"/>
                <a:gd name="T5" fmla="*/ 0 h 3409"/>
                <a:gd name="T6" fmla="*/ 0 w 2905"/>
                <a:gd name="T7" fmla="*/ 0 h 3409"/>
                <a:gd name="T8" fmla="*/ 0 w 2905"/>
                <a:gd name="T9" fmla="*/ 0 h 3409"/>
                <a:gd name="T10" fmla="*/ 0 w 2905"/>
                <a:gd name="T11" fmla="*/ 0 h 3409"/>
                <a:gd name="T12" fmla="*/ 0 w 2905"/>
                <a:gd name="T13" fmla="*/ 0 h 3409"/>
                <a:gd name="T14" fmla="*/ 0 w 2905"/>
                <a:gd name="T15" fmla="*/ 0 h 3409"/>
                <a:gd name="T16" fmla="*/ 0 w 2905"/>
                <a:gd name="T17" fmla="*/ 0 h 3409"/>
                <a:gd name="T18" fmla="*/ 0 w 2905"/>
                <a:gd name="T19" fmla="*/ 0 h 340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05"/>
                <a:gd name="T31" fmla="*/ 0 h 3409"/>
                <a:gd name="T32" fmla="*/ 2905 w 2905"/>
                <a:gd name="T33" fmla="*/ 3409 h 340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05" h="3409">
                  <a:moveTo>
                    <a:pt x="95" y="3357"/>
                  </a:moveTo>
                  <a:lnTo>
                    <a:pt x="85" y="3409"/>
                  </a:lnTo>
                  <a:lnTo>
                    <a:pt x="2905" y="69"/>
                  </a:lnTo>
                  <a:lnTo>
                    <a:pt x="2838" y="0"/>
                  </a:lnTo>
                  <a:lnTo>
                    <a:pt x="19" y="3339"/>
                  </a:lnTo>
                  <a:lnTo>
                    <a:pt x="9" y="3391"/>
                  </a:lnTo>
                  <a:lnTo>
                    <a:pt x="19" y="3339"/>
                  </a:lnTo>
                  <a:lnTo>
                    <a:pt x="0" y="3362"/>
                  </a:lnTo>
                  <a:lnTo>
                    <a:pt x="9" y="3391"/>
                  </a:lnTo>
                  <a:lnTo>
                    <a:pt x="95" y="3357"/>
                  </a:lnTo>
                  <a:close/>
                </a:path>
              </a:pathLst>
            </a:custGeom>
            <a:solidFill>
              <a:srgbClr val="DC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5238" name="Freeform 72"/>
            <p:cNvSpPr>
              <a:spLocks/>
            </p:cNvSpPr>
            <p:nvPr/>
          </p:nvSpPr>
          <p:spPr bwMode="auto">
            <a:xfrm>
              <a:off x="4266" y="2251"/>
              <a:ext cx="133" cy="333"/>
            </a:xfrm>
            <a:custGeom>
              <a:avLst/>
              <a:gdLst>
                <a:gd name="T0" fmla="*/ 0 w 799"/>
                <a:gd name="T1" fmla="*/ 0 h 2329"/>
                <a:gd name="T2" fmla="*/ 0 w 799"/>
                <a:gd name="T3" fmla="*/ 0 h 2329"/>
                <a:gd name="T4" fmla="*/ 0 w 799"/>
                <a:gd name="T5" fmla="*/ 0 h 2329"/>
                <a:gd name="T6" fmla="*/ 0 w 799"/>
                <a:gd name="T7" fmla="*/ 0 h 2329"/>
                <a:gd name="T8" fmla="*/ 0 w 799"/>
                <a:gd name="T9" fmla="*/ 0 h 2329"/>
                <a:gd name="T10" fmla="*/ 0 w 799"/>
                <a:gd name="T11" fmla="*/ 0 h 2329"/>
                <a:gd name="T12" fmla="*/ 0 w 799"/>
                <a:gd name="T13" fmla="*/ 0 h 2329"/>
                <a:gd name="T14" fmla="*/ 0 w 799"/>
                <a:gd name="T15" fmla="*/ 0 h 2329"/>
                <a:gd name="T16" fmla="*/ 0 w 799"/>
                <a:gd name="T17" fmla="*/ 0 h 2329"/>
                <a:gd name="T18" fmla="*/ 0 w 799"/>
                <a:gd name="T19" fmla="*/ 0 h 23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99"/>
                <a:gd name="T31" fmla="*/ 0 h 2329"/>
                <a:gd name="T32" fmla="*/ 799 w 799"/>
                <a:gd name="T33" fmla="*/ 2329 h 23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99" h="2329">
                  <a:moveTo>
                    <a:pt x="736" y="2211"/>
                  </a:moveTo>
                  <a:lnTo>
                    <a:pt x="799" y="2240"/>
                  </a:lnTo>
                  <a:lnTo>
                    <a:pt x="86" y="0"/>
                  </a:lnTo>
                  <a:lnTo>
                    <a:pt x="0" y="34"/>
                  </a:lnTo>
                  <a:lnTo>
                    <a:pt x="713" y="2274"/>
                  </a:lnTo>
                  <a:lnTo>
                    <a:pt x="777" y="2302"/>
                  </a:lnTo>
                  <a:lnTo>
                    <a:pt x="713" y="2274"/>
                  </a:lnTo>
                  <a:lnTo>
                    <a:pt x="731" y="2329"/>
                  </a:lnTo>
                  <a:lnTo>
                    <a:pt x="777" y="2302"/>
                  </a:lnTo>
                  <a:lnTo>
                    <a:pt x="736" y="2211"/>
                  </a:lnTo>
                  <a:close/>
                </a:path>
              </a:pathLst>
            </a:custGeom>
            <a:solidFill>
              <a:srgbClr val="DC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5239" name="Freeform 73"/>
            <p:cNvSpPr>
              <a:spLocks/>
            </p:cNvSpPr>
            <p:nvPr/>
          </p:nvSpPr>
          <p:spPr bwMode="auto">
            <a:xfrm>
              <a:off x="4389" y="2242"/>
              <a:ext cx="663" cy="338"/>
            </a:xfrm>
            <a:custGeom>
              <a:avLst/>
              <a:gdLst>
                <a:gd name="T0" fmla="*/ 0 w 3980"/>
                <a:gd name="T1" fmla="*/ 0 h 2368"/>
                <a:gd name="T2" fmla="*/ 0 w 3980"/>
                <a:gd name="T3" fmla="*/ 0 h 2368"/>
                <a:gd name="T4" fmla="*/ 0 w 3980"/>
                <a:gd name="T5" fmla="*/ 0 h 2368"/>
                <a:gd name="T6" fmla="*/ 0 w 3980"/>
                <a:gd name="T7" fmla="*/ 0 h 2368"/>
                <a:gd name="T8" fmla="*/ 0 w 3980"/>
                <a:gd name="T9" fmla="*/ 0 h 2368"/>
                <a:gd name="T10" fmla="*/ 0 w 3980"/>
                <a:gd name="T11" fmla="*/ 0 h 23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980"/>
                <a:gd name="T19" fmla="*/ 0 h 2368"/>
                <a:gd name="T20" fmla="*/ 3980 w 3980"/>
                <a:gd name="T21" fmla="*/ 2368 h 236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980" h="2368">
                  <a:moveTo>
                    <a:pt x="3959" y="45"/>
                  </a:moveTo>
                  <a:lnTo>
                    <a:pt x="3938" y="0"/>
                  </a:lnTo>
                  <a:lnTo>
                    <a:pt x="0" y="2277"/>
                  </a:lnTo>
                  <a:lnTo>
                    <a:pt x="41" y="2368"/>
                  </a:lnTo>
                  <a:lnTo>
                    <a:pt x="3980" y="90"/>
                  </a:lnTo>
                  <a:lnTo>
                    <a:pt x="3959" y="45"/>
                  </a:lnTo>
                  <a:close/>
                </a:path>
              </a:pathLst>
            </a:custGeom>
            <a:solidFill>
              <a:srgbClr val="DC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5240" name="Freeform 74"/>
            <p:cNvSpPr>
              <a:spLocks/>
            </p:cNvSpPr>
            <p:nvPr/>
          </p:nvSpPr>
          <p:spPr bwMode="auto">
            <a:xfrm>
              <a:off x="4694" y="2339"/>
              <a:ext cx="528" cy="306"/>
            </a:xfrm>
            <a:custGeom>
              <a:avLst/>
              <a:gdLst>
                <a:gd name="T0" fmla="*/ 0 w 3171"/>
                <a:gd name="T1" fmla="*/ 0 h 2138"/>
                <a:gd name="T2" fmla="*/ 0 w 3171"/>
                <a:gd name="T3" fmla="*/ 0 h 2138"/>
                <a:gd name="T4" fmla="*/ 0 w 3171"/>
                <a:gd name="T5" fmla="*/ 0 h 2138"/>
                <a:gd name="T6" fmla="*/ 0 w 3171"/>
                <a:gd name="T7" fmla="*/ 0 h 2138"/>
                <a:gd name="T8" fmla="*/ 0 w 3171"/>
                <a:gd name="T9" fmla="*/ 0 h 2138"/>
                <a:gd name="T10" fmla="*/ 0 w 3171"/>
                <a:gd name="T11" fmla="*/ 0 h 21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71"/>
                <a:gd name="T19" fmla="*/ 0 h 2138"/>
                <a:gd name="T20" fmla="*/ 3171 w 3171"/>
                <a:gd name="T21" fmla="*/ 2138 h 21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71" h="2138">
                  <a:moveTo>
                    <a:pt x="3147" y="43"/>
                  </a:moveTo>
                  <a:lnTo>
                    <a:pt x="3125" y="0"/>
                  </a:lnTo>
                  <a:lnTo>
                    <a:pt x="0" y="2049"/>
                  </a:lnTo>
                  <a:lnTo>
                    <a:pt x="45" y="2138"/>
                  </a:lnTo>
                  <a:lnTo>
                    <a:pt x="3171" y="87"/>
                  </a:lnTo>
                  <a:lnTo>
                    <a:pt x="3147" y="43"/>
                  </a:lnTo>
                  <a:close/>
                </a:path>
              </a:pathLst>
            </a:custGeom>
            <a:solidFill>
              <a:srgbClr val="DC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5241" name="Freeform 75"/>
            <p:cNvSpPr>
              <a:spLocks/>
            </p:cNvSpPr>
            <p:nvPr/>
          </p:nvSpPr>
          <p:spPr bwMode="auto">
            <a:xfrm>
              <a:off x="4970" y="1841"/>
              <a:ext cx="356" cy="216"/>
            </a:xfrm>
            <a:custGeom>
              <a:avLst/>
              <a:gdLst>
                <a:gd name="T0" fmla="*/ 0 w 2136"/>
                <a:gd name="T1" fmla="*/ 0 h 1515"/>
                <a:gd name="T2" fmla="*/ 0 w 2136"/>
                <a:gd name="T3" fmla="*/ 0 h 1515"/>
                <a:gd name="T4" fmla="*/ 0 w 2136"/>
                <a:gd name="T5" fmla="*/ 0 h 1515"/>
                <a:gd name="T6" fmla="*/ 0 w 2136"/>
                <a:gd name="T7" fmla="*/ 0 h 1515"/>
                <a:gd name="T8" fmla="*/ 0 w 2136"/>
                <a:gd name="T9" fmla="*/ 0 h 1515"/>
                <a:gd name="T10" fmla="*/ 0 w 2136"/>
                <a:gd name="T11" fmla="*/ 0 h 1515"/>
                <a:gd name="T12" fmla="*/ 0 w 2136"/>
                <a:gd name="T13" fmla="*/ 0 h 1515"/>
                <a:gd name="T14" fmla="*/ 0 w 2136"/>
                <a:gd name="T15" fmla="*/ 0 h 1515"/>
                <a:gd name="T16" fmla="*/ 0 w 2136"/>
                <a:gd name="T17" fmla="*/ 0 h 1515"/>
                <a:gd name="T18" fmla="*/ 0 w 2136"/>
                <a:gd name="T19" fmla="*/ 0 h 15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36"/>
                <a:gd name="T31" fmla="*/ 0 h 1515"/>
                <a:gd name="T32" fmla="*/ 2136 w 2136"/>
                <a:gd name="T33" fmla="*/ 1515 h 151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36" h="1515">
                  <a:moveTo>
                    <a:pt x="104" y="90"/>
                  </a:moveTo>
                  <a:lnTo>
                    <a:pt x="35" y="141"/>
                  </a:lnTo>
                  <a:lnTo>
                    <a:pt x="2090" y="1515"/>
                  </a:lnTo>
                  <a:lnTo>
                    <a:pt x="2136" y="1428"/>
                  </a:lnTo>
                  <a:lnTo>
                    <a:pt x="82" y="54"/>
                  </a:lnTo>
                  <a:lnTo>
                    <a:pt x="13" y="105"/>
                  </a:lnTo>
                  <a:lnTo>
                    <a:pt x="82" y="54"/>
                  </a:lnTo>
                  <a:lnTo>
                    <a:pt x="0" y="0"/>
                  </a:lnTo>
                  <a:lnTo>
                    <a:pt x="13" y="105"/>
                  </a:lnTo>
                  <a:lnTo>
                    <a:pt x="104" y="90"/>
                  </a:lnTo>
                  <a:close/>
                </a:path>
              </a:pathLst>
            </a:custGeom>
            <a:solidFill>
              <a:srgbClr val="DC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5242" name="Freeform 76"/>
            <p:cNvSpPr>
              <a:spLocks/>
            </p:cNvSpPr>
            <p:nvPr/>
          </p:nvSpPr>
          <p:spPr bwMode="auto">
            <a:xfrm>
              <a:off x="4972" y="1853"/>
              <a:ext cx="75" cy="389"/>
            </a:xfrm>
            <a:custGeom>
              <a:avLst/>
              <a:gdLst>
                <a:gd name="T0" fmla="*/ 0 w 446"/>
                <a:gd name="T1" fmla="*/ 0 h 2717"/>
                <a:gd name="T2" fmla="*/ 0 w 446"/>
                <a:gd name="T3" fmla="*/ 0 h 2717"/>
                <a:gd name="T4" fmla="*/ 0 w 446"/>
                <a:gd name="T5" fmla="*/ 0 h 2717"/>
                <a:gd name="T6" fmla="*/ 0 w 446"/>
                <a:gd name="T7" fmla="*/ 0 h 2717"/>
                <a:gd name="T8" fmla="*/ 0 w 446"/>
                <a:gd name="T9" fmla="*/ 0 h 2717"/>
                <a:gd name="T10" fmla="*/ 0 w 446"/>
                <a:gd name="T11" fmla="*/ 0 h 27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6"/>
                <a:gd name="T19" fmla="*/ 0 h 2717"/>
                <a:gd name="T20" fmla="*/ 446 w 446"/>
                <a:gd name="T21" fmla="*/ 2717 h 27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6" h="2717">
                  <a:moveTo>
                    <a:pt x="402" y="2710"/>
                  </a:moveTo>
                  <a:lnTo>
                    <a:pt x="446" y="2702"/>
                  </a:lnTo>
                  <a:lnTo>
                    <a:pt x="91" y="0"/>
                  </a:lnTo>
                  <a:lnTo>
                    <a:pt x="0" y="15"/>
                  </a:lnTo>
                  <a:lnTo>
                    <a:pt x="356" y="2717"/>
                  </a:lnTo>
                  <a:lnTo>
                    <a:pt x="402" y="2710"/>
                  </a:lnTo>
                  <a:close/>
                </a:path>
              </a:pathLst>
            </a:custGeom>
            <a:solidFill>
              <a:srgbClr val="DC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5243" name="Freeform 77"/>
            <p:cNvSpPr>
              <a:spLocks/>
            </p:cNvSpPr>
            <p:nvPr/>
          </p:nvSpPr>
          <p:spPr bwMode="auto">
            <a:xfrm>
              <a:off x="5375" y="1663"/>
              <a:ext cx="227" cy="188"/>
            </a:xfrm>
            <a:custGeom>
              <a:avLst/>
              <a:gdLst>
                <a:gd name="T0" fmla="*/ 0 w 1361"/>
                <a:gd name="T1" fmla="*/ 0 h 1317"/>
                <a:gd name="T2" fmla="*/ 0 w 1361"/>
                <a:gd name="T3" fmla="*/ 0 h 1317"/>
                <a:gd name="T4" fmla="*/ 0 w 1361"/>
                <a:gd name="T5" fmla="*/ 0 h 1317"/>
                <a:gd name="T6" fmla="*/ 0 w 1361"/>
                <a:gd name="T7" fmla="*/ 0 h 1317"/>
                <a:gd name="T8" fmla="*/ 0 w 1361"/>
                <a:gd name="T9" fmla="*/ 0 h 1317"/>
                <a:gd name="T10" fmla="*/ 0 w 1361"/>
                <a:gd name="T11" fmla="*/ 0 h 1317"/>
                <a:gd name="T12" fmla="*/ 0 w 1361"/>
                <a:gd name="T13" fmla="*/ 0 h 1317"/>
                <a:gd name="T14" fmla="*/ 0 w 1361"/>
                <a:gd name="T15" fmla="*/ 0 h 1317"/>
                <a:gd name="T16" fmla="*/ 0 w 1361"/>
                <a:gd name="T17" fmla="*/ 0 h 1317"/>
                <a:gd name="T18" fmla="*/ 0 w 1361"/>
                <a:gd name="T19" fmla="*/ 0 h 1317"/>
                <a:gd name="T20" fmla="*/ 0 w 1361"/>
                <a:gd name="T21" fmla="*/ 0 h 1317"/>
                <a:gd name="T22" fmla="*/ 0 w 1361"/>
                <a:gd name="T23" fmla="*/ 0 h 1317"/>
                <a:gd name="T24" fmla="*/ 0 w 1361"/>
                <a:gd name="T25" fmla="*/ 0 h 1317"/>
                <a:gd name="T26" fmla="*/ 0 w 1361"/>
                <a:gd name="T27" fmla="*/ 0 h 1317"/>
                <a:gd name="T28" fmla="*/ 0 w 1361"/>
                <a:gd name="T29" fmla="*/ 0 h 1317"/>
                <a:gd name="T30" fmla="*/ 0 w 1361"/>
                <a:gd name="T31" fmla="*/ 0 h 1317"/>
                <a:gd name="T32" fmla="*/ 0 w 1361"/>
                <a:gd name="T33" fmla="*/ 0 h 1317"/>
                <a:gd name="T34" fmla="*/ 0 w 1361"/>
                <a:gd name="T35" fmla="*/ 0 h 1317"/>
                <a:gd name="T36" fmla="*/ 0 w 1361"/>
                <a:gd name="T37" fmla="*/ 0 h 1317"/>
                <a:gd name="T38" fmla="*/ 0 w 1361"/>
                <a:gd name="T39" fmla="*/ 0 h 1317"/>
                <a:gd name="T40" fmla="*/ 0 w 1361"/>
                <a:gd name="T41" fmla="*/ 0 h 1317"/>
                <a:gd name="T42" fmla="*/ 0 w 1361"/>
                <a:gd name="T43" fmla="*/ 0 h 1317"/>
                <a:gd name="T44" fmla="*/ 0 w 1361"/>
                <a:gd name="T45" fmla="*/ 0 h 1317"/>
                <a:gd name="T46" fmla="*/ 0 w 1361"/>
                <a:gd name="T47" fmla="*/ 0 h 1317"/>
                <a:gd name="T48" fmla="*/ 0 w 1361"/>
                <a:gd name="T49" fmla="*/ 0 h 1317"/>
                <a:gd name="T50" fmla="*/ 0 w 1361"/>
                <a:gd name="T51" fmla="*/ 0 h 1317"/>
                <a:gd name="T52" fmla="*/ 0 w 1361"/>
                <a:gd name="T53" fmla="*/ 0 h 1317"/>
                <a:gd name="T54" fmla="*/ 0 w 1361"/>
                <a:gd name="T55" fmla="*/ 0 h 1317"/>
                <a:gd name="T56" fmla="*/ 0 w 1361"/>
                <a:gd name="T57" fmla="*/ 0 h 1317"/>
                <a:gd name="T58" fmla="*/ 0 w 1361"/>
                <a:gd name="T59" fmla="*/ 0 h 1317"/>
                <a:gd name="T60" fmla="*/ 0 w 1361"/>
                <a:gd name="T61" fmla="*/ 0 h 1317"/>
                <a:gd name="T62" fmla="*/ 0 w 1361"/>
                <a:gd name="T63" fmla="*/ 0 h 1317"/>
                <a:gd name="T64" fmla="*/ 0 w 1361"/>
                <a:gd name="T65" fmla="*/ 0 h 1317"/>
                <a:gd name="T66" fmla="*/ 0 w 1361"/>
                <a:gd name="T67" fmla="*/ 0 h 1317"/>
                <a:gd name="T68" fmla="*/ 0 w 1361"/>
                <a:gd name="T69" fmla="*/ 0 h 1317"/>
                <a:gd name="T70" fmla="*/ 0 w 1361"/>
                <a:gd name="T71" fmla="*/ 0 h 1317"/>
                <a:gd name="T72" fmla="*/ 0 w 1361"/>
                <a:gd name="T73" fmla="*/ 0 h 1317"/>
                <a:gd name="T74" fmla="*/ 0 w 1361"/>
                <a:gd name="T75" fmla="*/ 0 h 1317"/>
                <a:gd name="T76" fmla="*/ 0 w 1361"/>
                <a:gd name="T77" fmla="*/ 0 h 1317"/>
                <a:gd name="T78" fmla="*/ 0 w 1361"/>
                <a:gd name="T79" fmla="*/ 0 h 1317"/>
                <a:gd name="T80" fmla="*/ 0 w 1361"/>
                <a:gd name="T81" fmla="*/ 0 h 1317"/>
                <a:gd name="T82" fmla="*/ 0 w 1361"/>
                <a:gd name="T83" fmla="*/ 0 h 1317"/>
                <a:gd name="T84" fmla="*/ 0 w 1361"/>
                <a:gd name="T85" fmla="*/ 0 h 1317"/>
                <a:gd name="T86" fmla="*/ 0 w 1361"/>
                <a:gd name="T87" fmla="*/ 0 h 13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361"/>
                <a:gd name="T133" fmla="*/ 0 h 1317"/>
                <a:gd name="T134" fmla="*/ 1361 w 1361"/>
                <a:gd name="T135" fmla="*/ 1317 h 13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361" h="1317">
                  <a:moveTo>
                    <a:pt x="1361" y="0"/>
                  </a:moveTo>
                  <a:lnTo>
                    <a:pt x="625" y="1317"/>
                  </a:lnTo>
                  <a:lnTo>
                    <a:pt x="624" y="1307"/>
                  </a:lnTo>
                  <a:lnTo>
                    <a:pt x="622" y="1296"/>
                  </a:lnTo>
                  <a:lnTo>
                    <a:pt x="621" y="1285"/>
                  </a:lnTo>
                  <a:lnTo>
                    <a:pt x="619" y="1275"/>
                  </a:lnTo>
                  <a:lnTo>
                    <a:pt x="618" y="1265"/>
                  </a:lnTo>
                  <a:lnTo>
                    <a:pt x="616" y="1254"/>
                  </a:lnTo>
                  <a:lnTo>
                    <a:pt x="614" y="1244"/>
                  </a:lnTo>
                  <a:lnTo>
                    <a:pt x="613" y="1233"/>
                  </a:lnTo>
                  <a:lnTo>
                    <a:pt x="611" y="1223"/>
                  </a:lnTo>
                  <a:lnTo>
                    <a:pt x="609" y="1213"/>
                  </a:lnTo>
                  <a:lnTo>
                    <a:pt x="607" y="1203"/>
                  </a:lnTo>
                  <a:lnTo>
                    <a:pt x="605" y="1193"/>
                  </a:lnTo>
                  <a:lnTo>
                    <a:pt x="603" y="1184"/>
                  </a:lnTo>
                  <a:lnTo>
                    <a:pt x="601" y="1173"/>
                  </a:lnTo>
                  <a:lnTo>
                    <a:pt x="599" y="1163"/>
                  </a:lnTo>
                  <a:lnTo>
                    <a:pt x="597" y="1153"/>
                  </a:lnTo>
                  <a:lnTo>
                    <a:pt x="594" y="1143"/>
                  </a:lnTo>
                  <a:lnTo>
                    <a:pt x="592" y="1134"/>
                  </a:lnTo>
                  <a:lnTo>
                    <a:pt x="590" y="1124"/>
                  </a:lnTo>
                  <a:lnTo>
                    <a:pt x="587" y="1114"/>
                  </a:lnTo>
                  <a:lnTo>
                    <a:pt x="585" y="1104"/>
                  </a:lnTo>
                  <a:lnTo>
                    <a:pt x="582" y="1094"/>
                  </a:lnTo>
                  <a:lnTo>
                    <a:pt x="580" y="1085"/>
                  </a:lnTo>
                  <a:lnTo>
                    <a:pt x="577" y="1075"/>
                  </a:lnTo>
                  <a:lnTo>
                    <a:pt x="574" y="1066"/>
                  </a:lnTo>
                  <a:lnTo>
                    <a:pt x="572" y="1057"/>
                  </a:lnTo>
                  <a:lnTo>
                    <a:pt x="568" y="1047"/>
                  </a:lnTo>
                  <a:lnTo>
                    <a:pt x="565" y="1038"/>
                  </a:lnTo>
                  <a:lnTo>
                    <a:pt x="562" y="1029"/>
                  </a:lnTo>
                  <a:lnTo>
                    <a:pt x="559" y="1019"/>
                  </a:lnTo>
                  <a:lnTo>
                    <a:pt x="556" y="1009"/>
                  </a:lnTo>
                  <a:lnTo>
                    <a:pt x="553" y="1000"/>
                  </a:lnTo>
                  <a:lnTo>
                    <a:pt x="550" y="991"/>
                  </a:lnTo>
                  <a:lnTo>
                    <a:pt x="547" y="982"/>
                  </a:lnTo>
                  <a:lnTo>
                    <a:pt x="543" y="973"/>
                  </a:lnTo>
                  <a:lnTo>
                    <a:pt x="540" y="964"/>
                  </a:lnTo>
                  <a:lnTo>
                    <a:pt x="537" y="955"/>
                  </a:lnTo>
                  <a:lnTo>
                    <a:pt x="533" y="946"/>
                  </a:lnTo>
                  <a:lnTo>
                    <a:pt x="530" y="937"/>
                  </a:lnTo>
                  <a:lnTo>
                    <a:pt x="527" y="928"/>
                  </a:lnTo>
                  <a:lnTo>
                    <a:pt x="523" y="919"/>
                  </a:lnTo>
                  <a:lnTo>
                    <a:pt x="519" y="910"/>
                  </a:lnTo>
                  <a:lnTo>
                    <a:pt x="516" y="902"/>
                  </a:lnTo>
                  <a:lnTo>
                    <a:pt x="512" y="893"/>
                  </a:lnTo>
                  <a:lnTo>
                    <a:pt x="508" y="884"/>
                  </a:lnTo>
                  <a:lnTo>
                    <a:pt x="504" y="876"/>
                  </a:lnTo>
                  <a:lnTo>
                    <a:pt x="501" y="867"/>
                  </a:lnTo>
                  <a:lnTo>
                    <a:pt x="497" y="859"/>
                  </a:lnTo>
                  <a:lnTo>
                    <a:pt x="493" y="850"/>
                  </a:lnTo>
                  <a:lnTo>
                    <a:pt x="489" y="842"/>
                  </a:lnTo>
                  <a:lnTo>
                    <a:pt x="483" y="833"/>
                  </a:lnTo>
                  <a:lnTo>
                    <a:pt x="479" y="825"/>
                  </a:lnTo>
                  <a:lnTo>
                    <a:pt x="475" y="816"/>
                  </a:lnTo>
                  <a:lnTo>
                    <a:pt x="471" y="808"/>
                  </a:lnTo>
                  <a:lnTo>
                    <a:pt x="467" y="800"/>
                  </a:lnTo>
                  <a:lnTo>
                    <a:pt x="462" y="791"/>
                  </a:lnTo>
                  <a:lnTo>
                    <a:pt x="458" y="783"/>
                  </a:lnTo>
                  <a:lnTo>
                    <a:pt x="453" y="775"/>
                  </a:lnTo>
                  <a:lnTo>
                    <a:pt x="449" y="767"/>
                  </a:lnTo>
                  <a:lnTo>
                    <a:pt x="444" y="760"/>
                  </a:lnTo>
                  <a:lnTo>
                    <a:pt x="440" y="752"/>
                  </a:lnTo>
                  <a:lnTo>
                    <a:pt x="435" y="744"/>
                  </a:lnTo>
                  <a:lnTo>
                    <a:pt x="430" y="736"/>
                  </a:lnTo>
                  <a:lnTo>
                    <a:pt x="425" y="728"/>
                  </a:lnTo>
                  <a:lnTo>
                    <a:pt x="420" y="720"/>
                  </a:lnTo>
                  <a:lnTo>
                    <a:pt x="416" y="712"/>
                  </a:lnTo>
                  <a:lnTo>
                    <a:pt x="411" y="704"/>
                  </a:lnTo>
                  <a:lnTo>
                    <a:pt x="406" y="696"/>
                  </a:lnTo>
                  <a:lnTo>
                    <a:pt x="399" y="689"/>
                  </a:lnTo>
                  <a:lnTo>
                    <a:pt x="394" y="682"/>
                  </a:lnTo>
                  <a:lnTo>
                    <a:pt x="389" y="674"/>
                  </a:lnTo>
                  <a:lnTo>
                    <a:pt x="384" y="667"/>
                  </a:lnTo>
                  <a:lnTo>
                    <a:pt x="379" y="659"/>
                  </a:lnTo>
                  <a:lnTo>
                    <a:pt x="373" y="651"/>
                  </a:lnTo>
                  <a:lnTo>
                    <a:pt x="368" y="644"/>
                  </a:lnTo>
                  <a:lnTo>
                    <a:pt x="362" y="636"/>
                  </a:lnTo>
                  <a:lnTo>
                    <a:pt x="357" y="629"/>
                  </a:lnTo>
                  <a:lnTo>
                    <a:pt x="351" y="622"/>
                  </a:lnTo>
                  <a:lnTo>
                    <a:pt x="346" y="615"/>
                  </a:lnTo>
                  <a:lnTo>
                    <a:pt x="340" y="608"/>
                  </a:lnTo>
                  <a:lnTo>
                    <a:pt x="334" y="600"/>
                  </a:lnTo>
                  <a:lnTo>
                    <a:pt x="329" y="593"/>
                  </a:lnTo>
                  <a:lnTo>
                    <a:pt x="323" y="587"/>
                  </a:lnTo>
                  <a:lnTo>
                    <a:pt x="316" y="580"/>
                  </a:lnTo>
                  <a:lnTo>
                    <a:pt x="310" y="572"/>
                  </a:lnTo>
                  <a:lnTo>
                    <a:pt x="304" y="565"/>
                  </a:lnTo>
                  <a:lnTo>
                    <a:pt x="298" y="558"/>
                  </a:lnTo>
                  <a:lnTo>
                    <a:pt x="292" y="551"/>
                  </a:lnTo>
                  <a:lnTo>
                    <a:pt x="286" y="545"/>
                  </a:lnTo>
                  <a:lnTo>
                    <a:pt x="279" y="538"/>
                  </a:lnTo>
                  <a:lnTo>
                    <a:pt x="273" y="531"/>
                  </a:lnTo>
                  <a:lnTo>
                    <a:pt x="267" y="524"/>
                  </a:lnTo>
                  <a:lnTo>
                    <a:pt x="261" y="519"/>
                  </a:lnTo>
                  <a:lnTo>
                    <a:pt x="254" y="512"/>
                  </a:lnTo>
                  <a:lnTo>
                    <a:pt x="248" y="505"/>
                  </a:lnTo>
                  <a:lnTo>
                    <a:pt x="241" y="498"/>
                  </a:lnTo>
                  <a:lnTo>
                    <a:pt x="233" y="492"/>
                  </a:lnTo>
                  <a:lnTo>
                    <a:pt x="227" y="486"/>
                  </a:lnTo>
                  <a:lnTo>
                    <a:pt x="220" y="479"/>
                  </a:lnTo>
                  <a:lnTo>
                    <a:pt x="213" y="473"/>
                  </a:lnTo>
                  <a:lnTo>
                    <a:pt x="207" y="467"/>
                  </a:lnTo>
                  <a:lnTo>
                    <a:pt x="200" y="460"/>
                  </a:lnTo>
                  <a:lnTo>
                    <a:pt x="193" y="454"/>
                  </a:lnTo>
                  <a:lnTo>
                    <a:pt x="186" y="449"/>
                  </a:lnTo>
                  <a:lnTo>
                    <a:pt x="179" y="442"/>
                  </a:lnTo>
                  <a:lnTo>
                    <a:pt x="172" y="436"/>
                  </a:lnTo>
                  <a:lnTo>
                    <a:pt x="165" y="429"/>
                  </a:lnTo>
                  <a:lnTo>
                    <a:pt x="157" y="424"/>
                  </a:lnTo>
                  <a:lnTo>
                    <a:pt x="149" y="418"/>
                  </a:lnTo>
                  <a:lnTo>
                    <a:pt x="142" y="412"/>
                  </a:lnTo>
                  <a:lnTo>
                    <a:pt x="135" y="406"/>
                  </a:lnTo>
                  <a:lnTo>
                    <a:pt x="127" y="400"/>
                  </a:lnTo>
                  <a:lnTo>
                    <a:pt x="120" y="394"/>
                  </a:lnTo>
                  <a:lnTo>
                    <a:pt x="112" y="389"/>
                  </a:lnTo>
                  <a:lnTo>
                    <a:pt x="105" y="383"/>
                  </a:lnTo>
                  <a:lnTo>
                    <a:pt x="97" y="377"/>
                  </a:lnTo>
                  <a:lnTo>
                    <a:pt x="89" y="372"/>
                  </a:lnTo>
                  <a:lnTo>
                    <a:pt x="82" y="366"/>
                  </a:lnTo>
                  <a:lnTo>
                    <a:pt x="74" y="360"/>
                  </a:lnTo>
                  <a:lnTo>
                    <a:pt x="65" y="356"/>
                  </a:lnTo>
                  <a:lnTo>
                    <a:pt x="57" y="350"/>
                  </a:lnTo>
                  <a:lnTo>
                    <a:pt x="49" y="344"/>
                  </a:lnTo>
                  <a:lnTo>
                    <a:pt x="41" y="339"/>
                  </a:lnTo>
                  <a:lnTo>
                    <a:pt x="33" y="334"/>
                  </a:lnTo>
                  <a:lnTo>
                    <a:pt x="25" y="329"/>
                  </a:lnTo>
                  <a:lnTo>
                    <a:pt x="17" y="323"/>
                  </a:lnTo>
                  <a:lnTo>
                    <a:pt x="9" y="318"/>
                  </a:lnTo>
                  <a:lnTo>
                    <a:pt x="0" y="313"/>
                  </a:lnTo>
                  <a:lnTo>
                    <a:pt x="1361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5244" name="Freeform 78"/>
            <p:cNvSpPr>
              <a:spLocks/>
            </p:cNvSpPr>
            <p:nvPr/>
          </p:nvSpPr>
          <p:spPr bwMode="auto">
            <a:xfrm>
              <a:off x="4731" y="1709"/>
              <a:ext cx="792" cy="540"/>
            </a:xfrm>
            <a:custGeom>
              <a:avLst/>
              <a:gdLst>
                <a:gd name="T0" fmla="*/ 0 w 4749"/>
                <a:gd name="T1" fmla="*/ 0 h 3780"/>
                <a:gd name="T2" fmla="*/ 0 w 4749"/>
                <a:gd name="T3" fmla="*/ 0 h 3780"/>
                <a:gd name="T4" fmla="*/ 0 w 4749"/>
                <a:gd name="T5" fmla="*/ 0 h 3780"/>
                <a:gd name="T6" fmla="*/ 0 w 4749"/>
                <a:gd name="T7" fmla="*/ 0 h 3780"/>
                <a:gd name="T8" fmla="*/ 0 w 4749"/>
                <a:gd name="T9" fmla="*/ 0 h 3780"/>
                <a:gd name="T10" fmla="*/ 0 w 4749"/>
                <a:gd name="T11" fmla="*/ 0 h 37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749"/>
                <a:gd name="T19" fmla="*/ 0 h 3780"/>
                <a:gd name="T20" fmla="*/ 4749 w 4749"/>
                <a:gd name="T21" fmla="*/ 3780 h 378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749" h="3780">
                  <a:moveTo>
                    <a:pt x="53" y="3696"/>
                  </a:moveTo>
                  <a:lnTo>
                    <a:pt x="105" y="3780"/>
                  </a:lnTo>
                  <a:lnTo>
                    <a:pt x="4749" y="168"/>
                  </a:lnTo>
                  <a:lnTo>
                    <a:pt x="4645" y="0"/>
                  </a:lnTo>
                  <a:lnTo>
                    <a:pt x="0" y="3612"/>
                  </a:lnTo>
                  <a:lnTo>
                    <a:pt x="53" y="369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5229" name="AutoShape 79"/>
          <p:cNvSpPr>
            <a:spLocks noChangeAspect="1" noChangeArrowheads="1" noTextEdit="1"/>
          </p:cNvSpPr>
          <p:nvPr/>
        </p:nvSpPr>
        <p:spPr bwMode="auto">
          <a:xfrm>
            <a:off x="2593975" y="4076700"/>
            <a:ext cx="2625725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5230" name="Text Box 80"/>
          <p:cNvSpPr txBox="1">
            <a:spLocks noChangeArrowheads="1"/>
          </p:cNvSpPr>
          <p:nvPr/>
        </p:nvSpPr>
        <p:spPr bwMode="auto">
          <a:xfrm>
            <a:off x="6954838" y="1233488"/>
            <a:ext cx="1870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rgbClr val="000000"/>
                </a:solidFill>
                <a:latin typeface="Calibri" panose="020F0502020204030204" pitchFamily="34" charset="0"/>
              </a:rPr>
              <a:t>[Lowe, SIFT, 1999]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6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6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6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6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6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6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46126" grpId="0" animBg="1"/>
      <p:bldP spid="3546127" grpId="0" animBg="1"/>
      <p:bldP spid="3546128" grpId="0" animBg="1"/>
      <p:bldP spid="3546130" grpId="0" build="p"/>
      <p:bldP spid="3546174" grpId="0" animBg="1"/>
      <p:bldP spid="3546175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Harris-Laplace </a:t>
            </a:r>
            <a:r>
              <a:rPr lang="en-US" altLang="en-US" sz="1800" smtClean="0"/>
              <a:t>[Mikolajczyk ‘01]</a:t>
            </a:r>
            <a:endParaRPr lang="de-CH" altLang="en-US" smtClean="0"/>
          </a:p>
        </p:txBody>
      </p:sp>
      <p:sp>
        <p:nvSpPr>
          <p:cNvPr id="266243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>
              <a:buFont typeface="Trebuchet MS" panose="020B0603020202020204" pitchFamily="34" charset="0"/>
              <a:buAutoNum type="arabicPeriod"/>
            </a:pPr>
            <a:r>
              <a:rPr lang="en-US" altLang="en-US" sz="2800" smtClean="0"/>
              <a:t>Initialization: Multiscale Harris corner detection</a:t>
            </a:r>
          </a:p>
        </p:txBody>
      </p:sp>
      <p:pic>
        <p:nvPicPr>
          <p:cNvPr id="26624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3465513"/>
            <a:ext cx="1584325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26624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838" y="5283200"/>
            <a:ext cx="1449387" cy="113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4132263"/>
            <a:ext cx="1439862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979738"/>
            <a:ext cx="1439862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827213"/>
            <a:ext cx="1439862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66249" name="Text Box 8"/>
          <p:cNvSpPr txBox="1">
            <a:spLocks noChangeArrowheads="1"/>
          </p:cNvSpPr>
          <p:nvPr/>
        </p:nvSpPr>
        <p:spPr bwMode="auto">
          <a:xfrm>
            <a:off x="4391025" y="5794375"/>
            <a:ext cx="4333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l-PL" altLang="en-US" sz="1600" b="1" i="1">
                <a:solidFill>
                  <a:srgbClr val="000000"/>
                </a:solidFill>
                <a:latin typeface="Symbol" panose="05050102010706020507" pitchFamily="18" charset="2"/>
              </a:rPr>
              <a:t>s</a:t>
            </a:r>
            <a:endParaRPr lang="en-US" altLang="en-US" sz="1600" b="1" i="1">
              <a:solidFill>
                <a:srgbClr val="000000"/>
              </a:solidFill>
              <a:latin typeface="Symbol" panose="05050102010706020507" pitchFamily="18" charset="2"/>
            </a:endParaRPr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4391025" y="4786313"/>
            <a:ext cx="4333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l-PL" altLang="en-US" sz="1600" b="1" i="1">
                <a:solidFill>
                  <a:srgbClr val="000000"/>
                </a:solidFill>
                <a:latin typeface="Symbol" panose="05050102010706020507" pitchFamily="18" charset="2"/>
              </a:rPr>
              <a:t>s</a:t>
            </a:r>
            <a:r>
              <a:rPr lang="pl-PL" altLang="en-US" sz="1600" b="1" i="1" baseline="30000">
                <a:solidFill>
                  <a:srgbClr val="000000"/>
                </a:solidFill>
                <a:latin typeface="Symbol" panose="05050102010706020507" pitchFamily="18" charset="2"/>
              </a:rPr>
              <a:t>2</a:t>
            </a:r>
            <a:endParaRPr lang="en-US" altLang="en-US" sz="1600" b="1" i="1" baseline="30000">
              <a:solidFill>
                <a:srgbClr val="000000"/>
              </a:solidFill>
              <a:latin typeface="Symbol" panose="05050102010706020507" pitchFamily="18" charset="2"/>
            </a:endParaRPr>
          </a:p>
        </p:txBody>
      </p:sp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6516688" y="5554663"/>
            <a:ext cx="2268537" cy="787400"/>
            <a:chOff x="6516688" y="5554663"/>
            <a:chExt cx="2268537" cy="787400"/>
          </a:xfrm>
        </p:grpSpPr>
        <p:pic>
          <p:nvPicPr>
            <p:cNvPr id="266271" name="Picture 10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6688" y="5554663"/>
              <a:ext cx="2268537" cy="787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grpSp>
          <p:nvGrpSpPr>
            <p:cNvPr id="266272" name="Group 34"/>
            <p:cNvGrpSpPr>
              <a:grpSpLocks/>
            </p:cNvGrpSpPr>
            <p:nvPr/>
          </p:nvGrpSpPr>
          <p:grpSpPr bwMode="auto">
            <a:xfrm>
              <a:off x="7602538" y="5949950"/>
              <a:ext cx="180975" cy="88900"/>
              <a:chOff x="7602538" y="5949950"/>
              <a:chExt cx="180975" cy="88900"/>
            </a:xfrm>
          </p:grpSpPr>
          <p:sp>
            <p:nvSpPr>
              <p:cNvPr id="266273" name="Line 11"/>
              <p:cNvSpPr>
                <a:spLocks noChangeShapeType="1"/>
              </p:cNvSpPr>
              <p:nvPr/>
            </p:nvSpPr>
            <p:spPr bwMode="auto">
              <a:xfrm>
                <a:off x="7669213" y="5949950"/>
                <a:ext cx="71437" cy="73025"/>
              </a:xfrm>
              <a:prstGeom prst="line">
                <a:avLst/>
              </a:prstGeom>
              <a:noFill/>
              <a:ln w="254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274" name="Line 12"/>
              <p:cNvSpPr>
                <a:spLocks noChangeShapeType="1"/>
              </p:cNvSpPr>
              <p:nvPr/>
            </p:nvSpPr>
            <p:spPr bwMode="auto">
              <a:xfrm flipV="1">
                <a:off x="7602538" y="5965825"/>
                <a:ext cx="180975" cy="73025"/>
              </a:xfrm>
              <a:prstGeom prst="line">
                <a:avLst/>
              </a:prstGeom>
              <a:noFill/>
              <a:ln w="254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" name="Group 39"/>
          <p:cNvGrpSpPr>
            <a:grpSpLocks/>
          </p:cNvGrpSpPr>
          <p:nvPr/>
        </p:nvGrpSpPr>
        <p:grpSpPr bwMode="auto">
          <a:xfrm>
            <a:off x="6588125" y="4370388"/>
            <a:ext cx="2268538" cy="787400"/>
            <a:chOff x="6588125" y="4370388"/>
            <a:chExt cx="2268538" cy="787400"/>
          </a:xfrm>
        </p:grpSpPr>
        <p:pic>
          <p:nvPicPr>
            <p:cNvPr id="266267" name="Picture 1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8125" y="4370388"/>
              <a:ext cx="2268538" cy="787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grpSp>
          <p:nvGrpSpPr>
            <p:cNvPr id="266268" name="Group 35"/>
            <p:cNvGrpSpPr>
              <a:grpSpLocks/>
            </p:cNvGrpSpPr>
            <p:nvPr/>
          </p:nvGrpSpPr>
          <p:grpSpPr bwMode="auto">
            <a:xfrm>
              <a:off x="7673975" y="4765675"/>
              <a:ext cx="180975" cy="88900"/>
              <a:chOff x="7673975" y="4765675"/>
              <a:chExt cx="180975" cy="88900"/>
            </a:xfrm>
          </p:grpSpPr>
          <p:sp>
            <p:nvSpPr>
              <p:cNvPr id="266269" name="Line 14"/>
              <p:cNvSpPr>
                <a:spLocks noChangeShapeType="1"/>
              </p:cNvSpPr>
              <p:nvPr/>
            </p:nvSpPr>
            <p:spPr bwMode="auto">
              <a:xfrm>
                <a:off x="7740650" y="4765675"/>
                <a:ext cx="71438" cy="73025"/>
              </a:xfrm>
              <a:prstGeom prst="line">
                <a:avLst/>
              </a:prstGeom>
              <a:noFill/>
              <a:ln w="254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270" name="Line 15"/>
              <p:cNvSpPr>
                <a:spLocks noChangeShapeType="1"/>
              </p:cNvSpPr>
              <p:nvPr/>
            </p:nvSpPr>
            <p:spPr bwMode="auto">
              <a:xfrm flipV="1">
                <a:off x="7673975" y="4781550"/>
                <a:ext cx="180975" cy="73025"/>
              </a:xfrm>
              <a:prstGeom prst="line">
                <a:avLst/>
              </a:prstGeom>
              <a:noFill/>
              <a:ln w="254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6" name="Group 40"/>
          <p:cNvGrpSpPr>
            <a:grpSpLocks/>
          </p:cNvGrpSpPr>
          <p:nvPr/>
        </p:nvGrpSpPr>
        <p:grpSpPr bwMode="auto">
          <a:xfrm>
            <a:off x="6588125" y="3178175"/>
            <a:ext cx="2268538" cy="787400"/>
            <a:chOff x="6588125" y="3178175"/>
            <a:chExt cx="2268538" cy="787400"/>
          </a:xfrm>
        </p:grpSpPr>
        <p:pic>
          <p:nvPicPr>
            <p:cNvPr id="266263" name="Picture 1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8125" y="3178175"/>
              <a:ext cx="2268538" cy="787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grpSp>
          <p:nvGrpSpPr>
            <p:cNvPr id="266264" name="Group 36"/>
            <p:cNvGrpSpPr>
              <a:grpSpLocks/>
            </p:cNvGrpSpPr>
            <p:nvPr/>
          </p:nvGrpSpPr>
          <p:grpSpPr bwMode="auto">
            <a:xfrm>
              <a:off x="7673975" y="3573463"/>
              <a:ext cx="180975" cy="88900"/>
              <a:chOff x="7673975" y="3573463"/>
              <a:chExt cx="180975" cy="88900"/>
            </a:xfrm>
          </p:grpSpPr>
          <p:sp>
            <p:nvSpPr>
              <p:cNvPr id="266265" name="Line 17"/>
              <p:cNvSpPr>
                <a:spLocks noChangeShapeType="1"/>
              </p:cNvSpPr>
              <p:nvPr/>
            </p:nvSpPr>
            <p:spPr bwMode="auto">
              <a:xfrm>
                <a:off x="7740650" y="3573463"/>
                <a:ext cx="71438" cy="73025"/>
              </a:xfrm>
              <a:prstGeom prst="line">
                <a:avLst/>
              </a:prstGeom>
              <a:noFill/>
              <a:ln w="254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266" name="Line 18"/>
              <p:cNvSpPr>
                <a:spLocks noChangeShapeType="1"/>
              </p:cNvSpPr>
              <p:nvPr/>
            </p:nvSpPr>
            <p:spPr bwMode="auto">
              <a:xfrm flipV="1">
                <a:off x="7673975" y="3589338"/>
                <a:ext cx="180975" cy="73025"/>
              </a:xfrm>
              <a:prstGeom prst="line">
                <a:avLst/>
              </a:prstGeom>
              <a:noFill/>
              <a:ln w="254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8" name="Group 41"/>
          <p:cNvGrpSpPr>
            <a:grpSpLocks/>
          </p:cNvGrpSpPr>
          <p:nvPr/>
        </p:nvGrpSpPr>
        <p:grpSpPr bwMode="auto">
          <a:xfrm>
            <a:off x="6588125" y="2030413"/>
            <a:ext cx="2268538" cy="787400"/>
            <a:chOff x="6588125" y="2030413"/>
            <a:chExt cx="2268538" cy="787400"/>
          </a:xfrm>
        </p:grpSpPr>
        <p:pic>
          <p:nvPicPr>
            <p:cNvPr id="266259" name="Picture 19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8125" y="2030413"/>
              <a:ext cx="2268538" cy="787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grpSp>
          <p:nvGrpSpPr>
            <p:cNvPr id="266260" name="Group 37"/>
            <p:cNvGrpSpPr>
              <a:grpSpLocks/>
            </p:cNvGrpSpPr>
            <p:nvPr/>
          </p:nvGrpSpPr>
          <p:grpSpPr bwMode="auto">
            <a:xfrm>
              <a:off x="7673975" y="2425700"/>
              <a:ext cx="180975" cy="88900"/>
              <a:chOff x="7673975" y="2425700"/>
              <a:chExt cx="180975" cy="88900"/>
            </a:xfrm>
          </p:grpSpPr>
          <p:sp>
            <p:nvSpPr>
              <p:cNvPr id="266261" name="Line 20"/>
              <p:cNvSpPr>
                <a:spLocks noChangeShapeType="1"/>
              </p:cNvSpPr>
              <p:nvPr/>
            </p:nvSpPr>
            <p:spPr bwMode="auto">
              <a:xfrm>
                <a:off x="7740650" y="2425700"/>
                <a:ext cx="71438" cy="73025"/>
              </a:xfrm>
              <a:prstGeom prst="line">
                <a:avLst/>
              </a:prstGeom>
              <a:noFill/>
              <a:ln w="254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262" name="Line 21"/>
              <p:cNvSpPr>
                <a:spLocks noChangeShapeType="1"/>
              </p:cNvSpPr>
              <p:nvPr/>
            </p:nvSpPr>
            <p:spPr bwMode="auto">
              <a:xfrm flipV="1">
                <a:off x="7673975" y="2441575"/>
                <a:ext cx="180975" cy="73025"/>
              </a:xfrm>
              <a:prstGeom prst="line">
                <a:avLst/>
              </a:prstGeom>
              <a:noFill/>
              <a:ln w="254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1" name="Text Box 22"/>
          <p:cNvSpPr txBox="1">
            <a:spLocks noChangeArrowheads="1"/>
          </p:cNvSpPr>
          <p:nvPr/>
        </p:nvSpPr>
        <p:spPr bwMode="auto">
          <a:xfrm>
            <a:off x="4427538" y="3573463"/>
            <a:ext cx="4333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l-PL" altLang="en-US" sz="1600" b="1" i="1">
                <a:solidFill>
                  <a:srgbClr val="000000"/>
                </a:solidFill>
                <a:latin typeface="Symbol" panose="05050102010706020507" pitchFamily="18" charset="2"/>
              </a:rPr>
              <a:t>s</a:t>
            </a:r>
            <a:r>
              <a:rPr lang="pl-PL" altLang="en-US" sz="1600" b="1" i="1" baseline="30000">
                <a:solidFill>
                  <a:srgbClr val="000000"/>
                </a:solidFill>
                <a:latin typeface="Symbol" panose="05050102010706020507" pitchFamily="18" charset="2"/>
              </a:rPr>
              <a:t>3</a:t>
            </a:r>
            <a:endParaRPr lang="en-US" altLang="en-US" sz="1600" b="1" i="1" baseline="30000">
              <a:solidFill>
                <a:srgbClr val="000000"/>
              </a:solidFill>
              <a:latin typeface="Symbol" panose="05050102010706020507" pitchFamily="18" charset="2"/>
            </a:endParaRPr>
          </a:p>
        </p:txBody>
      </p:sp>
      <p:sp>
        <p:nvSpPr>
          <p:cNvPr id="32" name="Text Box 23"/>
          <p:cNvSpPr txBox="1">
            <a:spLocks noChangeArrowheads="1"/>
          </p:cNvSpPr>
          <p:nvPr/>
        </p:nvSpPr>
        <p:spPr bwMode="auto">
          <a:xfrm>
            <a:off x="4462463" y="2565400"/>
            <a:ext cx="4333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l-PL" altLang="en-US" sz="1600" b="1" i="1">
                <a:solidFill>
                  <a:srgbClr val="000000"/>
                </a:solidFill>
                <a:latin typeface="Symbol" panose="05050102010706020507" pitchFamily="18" charset="2"/>
              </a:rPr>
              <a:t>s</a:t>
            </a:r>
            <a:r>
              <a:rPr lang="pl-PL" altLang="en-US" sz="1600" b="1" i="1" baseline="30000">
                <a:solidFill>
                  <a:srgbClr val="000000"/>
                </a:solidFill>
                <a:latin typeface="Symbol" panose="05050102010706020507" pitchFamily="18" charset="2"/>
              </a:rPr>
              <a:t>4</a:t>
            </a:r>
            <a:endParaRPr lang="en-US" altLang="en-US" sz="1600" b="1" i="1" baseline="30000">
              <a:solidFill>
                <a:srgbClr val="000000"/>
              </a:solidFill>
              <a:latin typeface="Symbol" panose="05050102010706020507" pitchFamily="18" charset="2"/>
            </a:endParaRPr>
          </a:p>
        </p:txBody>
      </p:sp>
      <p:sp>
        <p:nvSpPr>
          <p:cNvPr id="266257" name="Text Box 24"/>
          <p:cNvSpPr txBox="1">
            <a:spLocks noChangeArrowheads="1"/>
          </p:cNvSpPr>
          <p:nvPr/>
        </p:nvSpPr>
        <p:spPr bwMode="auto">
          <a:xfrm>
            <a:off x="3768725" y="6450013"/>
            <a:ext cx="30956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l-PL" altLang="en-US" sz="1600" b="1">
                <a:solidFill>
                  <a:srgbClr val="000000"/>
                </a:solidFill>
              </a:rPr>
              <a:t>Computing Harris function</a:t>
            </a:r>
            <a:endParaRPr lang="en-US" altLang="en-US" sz="1600" b="1">
              <a:solidFill>
                <a:srgbClr val="000000"/>
              </a:solidFill>
            </a:endParaRPr>
          </a:p>
        </p:txBody>
      </p:sp>
      <p:sp>
        <p:nvSpPr>
          <p:cNvPr id="34" name="Text Box 25"/>
          <p:cNvSpPr txBox="1">
            <a:spLocks noChangeArrowheads="1"/>
          </p:cNvSpPr>
          <p:nvPr/>
        </p:nvSpPr>
        <p:spPr bwMode="auto">
          <a:xfrm>
            <a:off x="6470650" y="6450013"/>
            <a:ext cx="24479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l-PL" altLang="en-US" sz="1600" b="1">
                <a:solidFill>
                  <a:srgbClr val="000000"/>
                </a:solidFill>
              </a:rPr>
              <a:t>Detecting local maxima</a:t>
            </a:r>
            <a:endParaRPr lang="en-US" altLang="en-US" sz="1600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1" grpId="0"/>
      <p:bldP spid="32" grpId="0"/>
      <p:bldP spid="34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Harris-Laplace </a:t>
            </a:r>
            <a:r>
              <a:rPr lang="en-US" altLang="en-US" sz="1800" smtClean="0"/>
              <a:t>[Mikolajczyk ‘01]</a:t>
            </a:r>
            <a:endParaRPr lang="de-CH" altLang="en-US" smtClean="0"/>
          </a:p>
        </p:txBody>
      </p:sp>
      <p:sp>
        <p:nvSpPr>
          <p:cNvPr id="26726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>
              <a:buFont typeface="Trebuchet MS" panose="020B0603020202020204" pitchFamily="34" charset="0"/>
              <a:buAutoNum type="arabicPeriod"/>
            </a:pPr>
            <a:r>
              <a:rPr lang="en-US" altLang="en-US" sz="2800" smtClean="0"/>
              <a:t>Initialization: Multiscale Harris corner detection</a:t>
            </a:r>
          </a:p>
          <a:p>
            <a:pPr marL="457200" indent="-457200" eaLnBrk="1" hangingPunct="1">
              <a:buFont typeface="Trebuchet MS" panose="020B0603020202020204" pitchFamily="34" charset="0"/>
              <a:buAutoNum type="arabicPeriod"/>
            </a:pPr>
            <a:r>
              <a:rPr lang="en-US" altLang="en-US" sz="2800" smtClean="0"/>
              <a:t>Scale selection based on Laplacian</a:t>
            </a:r>
            <a:br>
              <a:rPr lang="en-US" altLang="en-US" sz="2800" smtClean="0"/>
            </a:br>
            <a:r>
              <a:rPr lang="en-US" altLang="en-US" sz="2800" smtClean="0"/>
              <a:t>(same procedure with Hessian </a:t>
            </a:r>
            <a:r>
              <a:rPr lang="en-US" altLang="en-US" sz="2800" smtClean="0">
                <a:sym typeface="Symbol" panose="05050102010706020507" pitchFamily="18" charset="2"/>
              </a:rPr>
              <a:t> </a:t>
            </a:r>
            <a:r>
              <a:rPr lang="en-US" altLang="en-US" sz="2800" smtClean="0"/>
              <a:t>Hessian-Laplace)</a:t>
            </a:r>
            <a:endParaRPr lang="de-CH" altLang="en-US" sz="2800" smtClean="0"/>
          </a:p>
        </p:txBody>
      </p:sp>
      <p:sp>
        <p:nvSpPr>
          <p:cNvPr id="3994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solidFill>
                  <a:prstClr val="black"/>
                </a:solidFill>
              </a:rPr>
              <a:t>K. Grauman, B. Leibe</a:t>
            </a:r>
          </a:p>
        </p:txBody>
      </p:sp>
      <p:pic>
        <p:nvPicPr>
          <p:cNvPr id="26726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3349625"/>
            <a:ext cx="8294688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7270" name="Text Box 4"/>
          <p:cNvSpPr txBox="1">
            <a:spLocks noChangeArrowheads="1"/>
          </p:cNvSpPr>
          <p:nvPr/>
        </p:nvSpPr>
        <p:spPr bwMode="auto">
          <a:xfrm>
            <a:off x="3387725" y="2917825"/>
            <a:ext cx="2628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l-PL" altLang="en-US" sz="1800" b="1">
                <a:solidFill>
                  <a:srgbClr val="000000"/>
                </a:solidFill>
              </a:rPr>
              <a:t>Harris points</a:t>
            </a:r>
            <a:endParaRPr lang="en-US" altLang="en-US" sz="1800" b="1">
              <a:solidFill>
                <a:srgbClr val="000000"/>
              </a:solidFill>
            </a:endParaRPr>
          </a:p>
        </p:txBody>
      </p:sp>
      <p:sp>
        <p:nvSpPr>
          <p:cNvPr id="267271" name="Text Box 5"/>
          <p:cNvSpPr txBox="1">
            <a:spLocks noChangeArrowheads="1"/>
          </p:cNvSpPr>
          <p:nvPr/>
        </p:nvSpPr>
        <p:spPr bwMode="auto">
          <a:xfrm>
            <a:off x="3171825" y="6049963"/>
            <a:ext cx="3060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l-PL" altLang="en-US" sz="1800" b="1">
                <a:solidFill>
                  <a:srgbClr val="000000"/>
                </a:solidFill>
              </a:rPr>
              <a:t>Harris-Laplace points</a:t>
            </a:r>
            <a:endParaRPr lang="en-US" altLang="en-US" sz="1800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897938" cy="609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mtClean="0"/>
              <a:t>Maximally Stable Extremal Regions </a:t>
            </a:r>
            <a:r>
              <a:rPr lang="en-US" sz="1800" smtClean="0"/>
              <a:t>[Matas ‘02]</a:t>
            </a:r>
            <a:endParaRPr lang="de-CH" smtClean="0"/>
          </a:p>
        </p:txBody>
      </p:sp>
      <p:sp>
        <p:nvSpPr>
          <p:cNvPr id="268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Based on Watershed segmentation algorithm</a:t>
            </a:r>
          </a:p>
          <a:p>
            <a:pPr eaLnBrk="1" hangingPunct="1"/>
            <a:r>
              <a:rPr lang="en-US" altLang="en-US" smtClean="0"/>
              <a:t>Select regions that stay stable over a large parameter range</a:t>
            </a:r>
            <a:endParaRPr lang="de-CH" altLang="en-US" smtClean="0"/>
          </a:p>
          <a:p>
            <a:pPr eaLnBrk="1" hangingPunct="1"/>
            <a:endParaRPr lang="de-CH" altLang="en-US" smtClean="0"/>
          </a:p>
        </p:txBody>
      </p:sp>
      <p:sp>
        <p:nvSpPr>
          <p:cNvPr id="4096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K. Grauman, B. Leibe</a:t>
            </a:r>
          </a:p>
        </p:txBody>
      </p:sp>
      <p:pic>
        <p:nvPicPr>
          <p:cNvPr id="268293" name="Picture 4" descr="g1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781300"/>
            <a:ext cx="2519363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8294" name="Picture 5" descr="g1a_350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781300"/>
            <a:ext cx="2519362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692275" y="2781300"/>
            <a:ext cx="5327650" cy="2519363"/>
            <a:chOff x="1692275" y="2781300"/>
            <a:chExt cx="5327650" cy="2519363"/>
          </a:xfrm>
        </p:grpSpPr>
        <p:pic>
          <p:nvPicPr>
            <p:cNvPr id="268338" name="Picture 4" descr="g1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2275" y="2781300"/>
              <a:ext cx="2519363" cy="251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8339" name="Picture 5" descr="g1a_3400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0563" y="2781300"/>
              <a:ext cx="2519362" cy="251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1692275" y="2781300"/>
            <a:ext cx="5327650" cy="2519363"/>
            <a:chOff x="1692275" y="2781300"/>
            <a:chExt cx="5327650" cy="2519363"/>
          </a:xfrm>
        </p:grpSpPr>
        <p:pic>
          <p:nvPicPr>
            <p:cNvPr id="268336" name="Picture 4" descr="g1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2275" y="2781300"/>
              <a:ext cx="2519363" cy="251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8337" name="Picture 5" descr="g1a_3300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0563" y="2781300"/>
              <a:ext cx="2519362" cy="251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1692275" y="2781300"/>
            <a:ext cx="5327650" cy="2519363"/>
            <a:chOff x="1692275" y="2781300"/>
            <a:chExt cx="5327650" cy="2519363"/>
          </a:xfrm>
        </p:grpSpPr>
        <p:pic>
          <p:nvPicPr>
            <p:cNvPr id="268334" name="Picture 4" descr="g1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2275" y="2781300"/>
              <a:ext cx="2519363" cy="251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8335" name="Picture 5" descr="g1a_3200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0563" y="2781300"/>
              <a:ext cx="2519362" cy="251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1692275" y="2781300"/>
            <a:ext cx="5327650" cy="2519363"/>
            <a:chOff x="1692275" y="2781300"/>
            <a:chExt cx="5327650" cy="2519363"/>
          </a:xfrm>
        </p:grpSpPr>
        <p:pic>
          <p:nvPicPr>
            <p:cNvPr id="268332" name="Picture 4" descr="g1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2275" y="2781300"/>
              <a:ext cx="2519363" cy="251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8333" name="Picture 5" descr="g1a_31000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0563" y="2781300"/>
              <a:ext cx="2519362" cy="251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1692275" y="2781300"/>
            <a:ext cx="5327650" cy="2527300"/>
            <a:chOff x="1692275" y="2781300"/>
            <a:chExt cx="5327650" cy="2527300"/>
          </a:xfrm>
        </p:grpSpPr>
        <p:pic>
          <p:nvPicPr>
            <p:cNvPr id="268330" name="Picture 4" descr="g1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2275" y="2781300"/>
              <a:ext cx="2519363" cy="251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8331" name="Picture 5" descr="g1a_30000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8975" y="2787650"/>
              <a:ext cx="2520950" cy="2520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Group 25"/>
          <p:cNvGrpSpPr>
            <a:grpSpLocks/>
          </p:cNvGrpSpPr>
          <p:nvPr/>
        </p:nvGrpSpPr>
        <p:grpSpPr bwMode="auto">
          <a:xfrm>
            <a:off x="1692275" y="2781300"/>
            <a:ext cx="5327650" cy="2519363"/>
            <a:chOff x="1692275" y="2781300"/>
            <a:chExt cx="5327650" cy="2519363"/>
          </a:xfrm>
        </p:grpSpPr>
        <p:pic>
          <p:nvPicPr>
            <p:cNvPr id="268328" name="Picture 4" descr="g1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2275" y="2781300"/>
              <a:ext cx="2519363" cy="251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8329" name="Picture 5" descr="g1a_29000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0563" y="2781300"/>
              <a:ext cx="2519362" cy="251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28"/>
          <p:cNvGrpSpPr>
            <a:grpSpLocks/>
          </p:cNvGrpSpPr>
          <p:nvPr/>
        </p:nvGrpSpPr>
        <p:grpSpPr bwMode="auto">
          <a:xfrm>
            <a:off x="1692275" y="2781300"/>
            <a:ext cx="5327650" cy="2519363"/>
            <a:chOff x="1692275" y="2781300"/>
            <a:chExt cx="5327650" cy="2519363"/>
          </a:xfrm>
        </p:grpSpPr>
        <p:pic>
          <p:nvPicPr>
            <p:cNvPr id="268326" name="Picture 4" descr="g1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2275" y="2781300"/>
              <a:ext cx="2519363" cy="251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8327" name="Picture 5" descr="g1a_28000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0563" y="2781300"/>
              <a:ext cx="2519362" cy="251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oup 31"/>
          <p:cNvGrpSpPr>
            <a:grpSpLocks/>
          </p:cNvGrpSpPr>
          <p:nvPr/>
        </p:nvGrpSpPr>
        <p:grpSpPr bwMode="auto">
          <a:xfrm>
            <a:off x="1692275" y="2781300"/>
            <a:ext cx="5327650" cy="2519363"/>
            <a:chOff x="1692275" y="2781300"/>
            <a:chExt cx="5327650" cy="2519363"/>
          </a:xfrm>
        </p:grpSpPr>
        <p:pic>
          <p:nvPicPr>
            <p:cNvPr id="268324" name="Picture 4" descr="g1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2275" y="2781300"/>
              <a:ext cx="2519363" cy="251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8325" name="Picture 5" descr="g1a_27000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0563" y="2781300"/>
              <a:ext cx="2519362" cy="251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up 34"/>
          <p:cNvGrpSpPr>
            <a:grpSpLocks/>
          </p:cNvGrpSpPr>
          <p:nvPr/>
        </p:nvGrpSpPr>
        <p:grpSpPr bwMode="auto">
          <a:xfrm>
            <a:off x="1692275" y="2781300"/>
            <a:ext cx="5327650" cy="2519363"/>
            <a:chOff x="1692275" y="2781300"/>
            <a:chExt cx="5327650" cy="2519363"/>
          </a:xfrm>
        </p:grpSpPr>
        <p:pic>
          <p:nvPicPr>
            <p:cNvPr id="268322" name="Picture 4" descr="g1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2275" y="2781300"/>
              <a:ext cx="2519363" cy="251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8323" name="Picture 5" descr="g1a_26000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0563" y="2781300"/>
              <a:ext cx="2519362" cy="251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Group 37"/>
          <p:cNvGrpSpPr>
            <a:grpSpLocks/>
          </p:cNvGrpSpPr>
          <p:nvPr/>
        </p:nvGrpSpPr>
        <p:grpSpPr bwMode="auto">
          <a:xfrm>
            <a:off x="1692275" y="2781300"/>
            <a:ext cx="5327650" cy="2520950"/>
            <a:chOff x="1692275" y="2781300"/>
            <a:chExt cx="5327650" cy="2520950"/>
          </a:xfrm>
        </p:grpSpPr>
        <p:pic>
          <p:nvPicPr>
            <p:cNvPr id="268320" name="Picture 4" descr="g1a_25000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8975" y="2781300"/>
              <a:ext cx="2520950" cy="2520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8321" name="Picture 5" descr="g1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2275" y="2781300"/>
              <a:ext cx="2519363" cy="251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" name="Group 40"/>
          <p:cNvGrpSpPr>
            <a:grpSpLocks/>
          </p:cNvGrpSpPr>
          <p:nvPr/>
        </p:nvGrpSpPr>
        <p:grpSpPr bwMode="auto">
          <a:xfrm>
            <a:off x="1692275" y="2781300"/>
            <a:ext cx="5327650" cy="2519363"/>
            <a:chOff x="1692275" y="2781300"/>
            <a:chExt cx="5327650" cy="2519363"/>
          </a:xfrm>
        </p:grpSpPr>
        <p:pic>
          <p:nvPicPr>
            <p:cNvPr id="268318" name="Picture 4" descr="g1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2275" y="2781300"/>
              <a:ext cx="2519363" cy="251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8319" name="Picture 5" descr="g1a_24000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0563" y="2781300"/>
              <a:ext cx="2519362" cy="251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Group 43"/>
          <p:cNvGrpSpPr>
            <a:grpSpLocks/>
          </p:cNvGrpSpPr>
          <p:nvPr/>
        </p:nvGrpSpPr>
        <p:grpSpPr bwMode="auto">
          <a:xfrm>
            <a:off x="1692275" y="2781300"/>
            <a:ext cx="5327650" cy="2519363"/>
            <a:chOff x="1692275" y="2781300"/>
            <a:chExt cx="5327650" cy="2519363"/>
          </a:xfrm>
        </p:grpSpPr>
        <p:pic>
          <p:nvPicPr>
            <p:cNvPr id="268316" name="Picture 4" descr="g1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2275" y="2781300"/>
              <a:ext cx="2519363" cy="251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8317" name="Picture 5" descr="g1a_23000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0563" y="2781300"/>
              <a:ext cx="2519362" cy="251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Group 46"/>
          <p:cNvGrpSpPr>
            <a:grpSpLocks/>
          </p:cNvGrpSpPr>
          <p:nvPr/>
        </p:nvGrpSpPr>
        <p:grpSpPr bwMode="auto">
          <a:xfrm>
            <a:off x="1692275" y="2781300"/>
            <a:ext cx="5327650" cy="2519363"/>
            <a:chOff x="1692275" y="2781300"/>
            <a:chExt cx="5327650" cy="2519363"/>
          </a:xfrm>
        </p:grpSpPr>
        <p:pic>
          <p:nvPicPr>
            <p:cNvPr id="268314" name="Picture 4" descr="g1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2275" y="2781300"/>
              <a:ext cx="2519363" cy="251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8315" name="Picture 5" descr="g1a_22000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0563" y="2781300"/>
              <a:ext cx="2519362" cy="251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" name="Group 49"/>
          <p:cNvGrpSpPr>
            <a:grpSpLocks/>
          </p:cNvGrpSpPr>
          <p:nvPr/>
        </p:nvGrpSpPr>
        <p:grpSpPr bwMode="auto">
          <a:xfrm>
            <a:off x="1692275" y="2781300"/>
            <a:ext cx="5327650" cy="2519363"/>
            <a:chOff x="1692275" y="2781300"/>
            <a:chExt cx="5327650" cy="2519363"/>
          </a:xfrm>
        </p:grpSpPr>
        <p:pic>
          <p:nvPicPr>
            <p:cNvPr id="268312" name="Picture 4" descr="g1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2275" y="2781300"/>
              <a:ext cx="2519363" cy="251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8313" name="Picture 5" descr="g1a_21000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0563" y="2781300"/>
              <a:ext cx="2519362" cy="251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" name="Group 52"/>
          <p:cNvGrpSpPr>
            <a:grpSpLocks/>
          </p:cNvGrpSpPr>
          <p:nvPr/>
        </p:nvGrpSpPr>
        <p:grpSpPr bwMode="auto">
          <a:xfrm>
            <a:off x="1692275" y="2781300"/>
            <a:ext cx="5327650" cy="2519363"/>
            <a:chOff x="1692275" y="2781300"/>
            <a:chExt cx="5327650" cy="2519363"/>
          </a:xfrm>
        </p:grpSpPr>
        <p:pic>
          <p:nvPicPr>
            <p:cNvPr id="268310" name="Picture 4" descr="g1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2275" y="2781300"/>
              <a:ext cx="2519363" cy="251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8311" name="Picture 5" descr="g1a_20000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0563" y="2781300"/>
              <a:ext cx="2519362" cy="251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686800" cy="609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mtClean="0"/>
              <a:t>Example Results: MSER</a:t>
            </a:r>
            <a:endParaRPr lang="de-CH" smtClean="0"/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fld id="{EF92A38C-3466-43DA-8B46-8B56D839B8B3}" type="slidenum">
              <a:rPr lang="de-DE" smtClean="0"/>
              <a:pPr algn="l">
                <a:defRPr/>
              </a:pPr>
              <a:t>74</a:t>
            </a:fld>
            <a:endParaRPr lang="de-DE" smtClean="0"/>
          </a:p>
        </p:txBody>
      </p:sp>
      <p:sp>
        <p:nvSpPr>
          <p:cNvPr id="4198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K. Grauman, B. Leibe</a:t>
            </a:r>
          </a:p>
        </p:txBody>
      </p:sp>
      <p:pic>
        <p:nvPicPr>
          <p:cNvPr id="26931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670" b="7520"/>
          <a:stretch>
            <a:fillRect/>
          </a:stretch>
        </p:blipFill>
        <p:spPr bwMode="auto">
          <a:xfrm>
            <a:off x="1004888" y="1238250"/>
            <a:ext cx="3713162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269318" name="Picture 3" descr="matas_nesquik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57463" y="4414838"/>
            <a:ext cx="2160587" cy="2160587"/>
          </a:xfrm>
        </p:spPr>
      </p:pic>
      <p:pic>
        <p:nvPicPr>
          <p:cNvPr id="269319" name="Picture 4" descr="matas_nesquik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0" y="4414838"/>
            <a:ext cx="2232025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93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70" b="7520"/>
          <a:stretch>
            <a:fillRect/>
          </a:stretch>
        </p:blipFill>
        <p:spPr bwMode="auto">
          <a:xfrm>
            <a:off x="4984750" y="1238250"/>
            <a:ext cx="3713163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Comparison</a:t>
            </a:r>
          </a:p>
        </p:txBody>
      </p:sp>
      <p:sp>
        <p:nvSpPr>
          <p:cNvPr id="270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270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70" b="7520"/>
          <a:stretch>
            <a:fillRect/>
          </a:stretch>
        </p:blipFill>
        <p:spPr bwMode="auto">
          <a:xfrm>
            <a:off x="5029200" y="3759200"/>
            <a:ext cx="3713163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27034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581" b="33736"/>
          <a:stretch>
            <a:fillRect/>
          </a:stretch>
        </p:blipFill>
        <p:spPr bwMode="auto">
          <a:xfrm>
            <a:off x="838200" y="3733800"/>
            <a:ext cx="25908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0342" name="TextBox 5"/>
          <p:cNvSpPr txBox="1">
            <a:spLocks noChangeArrowheads="1"/>
          </p:cNvSpPr>
          <p:nvPr/>
        </p:nvSpPr>
        <p:spPr bwMode="auto">
          <a:xfrm>
            <a:off x="3429000" y="4572000"/>
            <a:ext cx="6207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000000"/>
                </a:solidFill>
              </a:rPr>
              <a:t>LoG</a:t>
            </a:r>
          </a:p>
        </p:txBody>
      </p:sp>
      <p:pic>
        <p:nvPicPr>
          <p:cNvPr id="27034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6" t="6660" r="47676" b="44778"/>
          <a:stretch>
            <a:fillRect/>
          </a:stretch>
        </p:blipFill>
        <p:spPr bwMode="auto">
          <a:xfrm>
            <a:off x="5410200" y="533400"/>
            <a:ext cx="3316288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0344" name="TextBox 7"/>
          <p:cNvSpPr txBox="1">
            <a:spLocks noChangeArrowheads="1"/>
          </p:cNvSpPr>
          <p:nvPr/>
        </p:nvSpPr>
        <p:spPr bwMode="auto">
          <a:xfrm>
            <a:off x="6400800" y="228600"/>
            <a:ext cx="10175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000000"/>
                </a:solidFill>
              </a:rPr>
              <a:t>Hessian</a:t>
            </a:r>
          </a:p>
        </p:txBody>
      </p:sp>
      <p:sp>
        <p:nvSpPr>
          <p:cNvPr id="270345" name="TextBox 8"/>
          <p:cNvSpPr txBox="1">
            <a:spLocks noChangeArrowheads="1"/>
          </p:cNvSpPr>
          <p:nvPr/>
        </p:nvSpPr>
        <p:spPr bwMode="auto">
          <a:xfrm>
            <a:off x="6400800" y="3516313"/>
            <a:ext cx="8509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000000"/>
                </a:solidFill>
              </a:rPr>
              <a:t>MSER</a:t>
            </a:r>
          </a:p>
        </p:txBody>
      </p:sp>
      <p:pic>
        <p:nvPicPr>
          <p:cNvPr id="27034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28" t="6926" r="48698" b="49718"/>
          <a:stretch>
            <a:fillRect/>
          </a:stretch>
        </p:blipFill>
        <p:spPr bwMode="auto">
          <a:xfrm>
            <a:off x="533400" y="914400"/>
            <a:ext cx="3241675" cy="276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0347" name="TextBox 10"/>
          <p:cNvSpPr txBox="1">
            <a:spLocks noChangeArrowheads="1"/>
          </p:cNvSpPr>
          <p:nvPr/>
        </p:nvSpPr>
        <p:spPr bwMode="auto">
          <a:xfrm>
            <a:off x="3733800" y="990600"/>
            <a:ext cx="800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000000"/>
                </a:solidFill>
              </a:rPr>
              <a:t>Harris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Available at a web site near you…</a:t>
            </a:r>
            <a:endParaRPr lang="de-CH" altLang="en-US" smtClean="0"/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For most local feature detectors, executables are available online:</a:t>
            </a:r>
          </a:p>
          <a:p>
            <a:pPr lvl="1" eaLnBrk="1" hangingPunct="1">
              <a:defRPr/>
            </a:pPr>
            <a:r>
              <a:rPr lang="en-US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http://www.robots.ox.ac.uk/~vgg/research/affine</a:t>
            </a:r>
          </a:p>
          <a:p>
            <a:pPr lvl="1" eaLnBrk="1" hangingPunct="1">
              <a:defRPr/>
            </a:pPr>
            <a:r>
              <a:rPr lang="en-US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http://www.cs.ubc.ca/~lowe/keypoints/</a:t>
            </a:r>
          </a:p>
          <a:p>
            <a:pPr lvl="1" eaLnBrk="1" hangingPunct="1">
              <a:defRPr/>
            </a:pPr>
            <a:r>
              <a:rPr lang="en-US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http://www.vision.ee.ethz.ch/~surf</a:t>
            </a:r>
          </a:p>
          <a:p>
            <a:pPr eaLnBrk="1" hangingPunct="1">
              <a:defRPr/>
            </a:pPr>
            <a:endParaRPr lang="de-CH" dirty="0" smtClean="0"/>
          </a:p>
        </p:txBody>
      </p:sp>
      <p:sp>
        <p:nvSpPr>
          <p:cNvPr id="430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K. Grauman, B. Leibe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r>
              <a:rPr lang="en-US" altLang="en-US" smtClean="0"/>
              <a:t>This class: interest points (continued) and local features</a:t>
            </a:r>
          </a:p>
        </p:txBody>
      </p:sp>
      <p:sp>
        <p:nvSpPr>
          <p:cNvPr id="147459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7543800" cy="4659313"/>
          </a:xfrm>
        </p:spPr>
        <p:txBody>
          <a:bodyPr/>
          <a:lstStyle/>
          <a:p>
            <a:r>
              <a:rPr lang="en-US" altLang="en-US" smtClean="0"/>
              <a:t>Note: “interest points” = “keypoints”, also sometimes called “features”</a:t>
            </a:r>
          </a:p>
          <a:p>
            <a:endParaRPr lang="en-US" altLang="en-US" smtClean="0"/>
          </a:p>
          <a:p>
            <a:endParaRPr lang="en-US" altLang="en-US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This class: interest points</a:t>
            </a:r>
          </a:p>
        </p:txBody>
      </p:sp>
      <p:sp>
        <p:nvSpPr>
          <p:cNvPr id="14848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4343400" cy="5573713"/>
          </a:xfrm>
        </p:spPr>
        <p:txBody>
          <a:bodyPr/>
          <a:lstStyle/>
          <a:p>
            <a:r>
              <a:rPr lang="en-US" altLang="en-US" smtClean="0"/>
              <a:t>Suppose you have to click on some point,  go away and come back after I deform the image, and click on the same points again.  </a:t>
            </a:r>
          </a:p>
          <a:p>
            <a:pPr lvl="1"/>
            <a:r>
              <a:rPr lang="en-US" altLang="en-US" smtClean="0"/>
              <a:t>Which points would you choose?</a:t>
            </a:r>
          </a:p>
          <a:p>
            <a:endParaRPr lang="en-US" altLang="en-US" smtClean="0"/>
          </a:p>
          <a:p>
            <a:endParaRPr lang="en-US" altLang="en-US" smtClean="0"/>
          </a:p>
        </p:txBody>
      </p:sp>
      <p:pic>
        <p:nvPicPr>
          <p:cNvPr id="148484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588" y="1223963"/>
            <a:ext cx="3192462" cy="2484437"/>
          </a:xfrm>
          <a:prstGeom prst="rect">
            <a:avLst/>
          </a:prstGeom>
          <a:noFill/>
          <a:ln w="12700" cap="sq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4825777">
            <a:off x="5189274" y="3888101"/>
            <a:ext cx="3546167" cy="2463560"/>
          </a:xfrm>
          <a:prstGeom prst="rect">
            <a:avLst/>
          </a:prstGeom>
          <a:noFill/>
          <a:ln w="12700" cap="sq">
            <a:solidFill>
              <a:srgbClr val="002060"/>
            </a:solidFill>
            <a:miter lim="800000"/>
            <a:headEnd type="none" w="sm" len="sm"/>
            <a:tailEnd type="none" w="sm" len="sm"/>
          </a:ln>
          <a:scene3d>
            <a:camera prst="orthographicFront">
              <a:rot lat="20783509" lon="19661947" rev="17225537"/>
            </a:camera>
            <a:lightRig rig="threePt" dir="t"/>
          </a:scene3d>
        </p:spPr>
      </p:pic>
      <p:sp>
        <p:nvSpPr>
          <p:cNvPr id="148486" name="TextBox 6"/>
          <p:cNvSpPr txBox="1">
            <a:spLocks noChangeArrowheads="1"/>
          </p:cNvSpPr>
          <p:nvPr/>
        </p:nvSpPr>
        <p:spPr bwMode="auto">
          <a:xfrm>
            <a:off x="6477000" y="838200"/>
            <a:ext cx="9286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original</a:t>
            </a:r>
          </a:p>
        </p:txBody>
      </p:sp>
      <p:sp>
        <p:nvSpPr>
          <p:cNvPr id="148487" name="TextBox 7"/>
          <p:cNvSpPr txBox="1">
            <a:spLocks noChangeArrowheads="1"/>
          </p:cNvSpPr>
          <p:nvPr/>
        </p:nvSpPr>
        <p:spPr bwMode="auto">
          <a:xfrm>
            <a:off x="7686675" y="6194425"/>
            <a:ext cx="11604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deformed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A^T A = &#10;\left[&#10;\begin{array}{cc}&#10;\sum I_x I_x &amp; \sum I_x I_y \\&#10;\sum I_x I_y &amp; \sum I_y I_y&#10;\end{array}&#10;\right]&#10;=&#10;\sum&#10;\left[&#10;\begin{array}{c}&#10;I_x  \\&#10;I_y&#10;\end{array}&#10;\right]&#10;[I_x~I_y]&#10;=&#10;\sum \nabla I (\nabla I)^T&#10;\]&#10;\end{document}&#10;"/>
  <p:tag name="EXTERNALNAME" val="Edittex"/>
  <p:tag name="BLEND" val="False"/>
  <p:tag name="TRANSPARENT" val="False"/>
  <p:tag name="BITMAPFORMAT" val="bmp256"/>
  <p:tag name="DEBUGINTERACTIVE" val="True"/>
  <p:tag name="ORIGWIDTH" val="2141.125"/>
</p:tagLst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5_Default Design">
  <a:themeElements>
    <a:clrScheme name="4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4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2_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2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2_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2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Office Theme">
  <a:themeElements>
    <a:clrScheme name="Custom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7365D"/>
      </a:hlink>
      <a:folHlink>
        <a:srgbClr val="17365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intro</Template>
  <TotalTime>33072</TotalTime>
  <Words>2082</Words>
  <Application>Microsoft Office PowerPoint</Application>
  <PresentationFormat>On-screen Show (4:3)</PresentationFormat>
  <Paragraphs>435</Paragraphs>
  <Slides>76</Slides>
  <Notes>55</Notes>
  <HiddenSlides>10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13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76</vt:i4>
      </vt:variant>
    </vt:vector>
  </HeadingPairs>
  <TitlesOfParts>
    <vt:vector size="106" baseType="lpstr">
      <vt:lpstr>Arial</vt:lpstr>
      <vt:lpstr>Calibri</vt:lpstr>
      <vt:lpstr>Times New Roman</vt:lpstr>
      <vt:lpstr>ヒラギノ明朝 ProN W3</vt:lpstr>
      <vt:lpstr>Arial Unicode MS</vt:lpstr>
      <vt:lpstr>Tahoma</vt:lpstr>
      <vt:lpstr>Symbol</vt:lpstr>
      <vt:lpstr>AvantGarde Bk BT</vt:lpstr>
      <vt:lpstr>Trebuchet MS</vt:lpstr>
      <vt:lpstr>ヒラギノ明朝 ProN W6</vt:lpstr>
      <vt:lpstr>Wingdings</vt:lpstr>
      <vt:lpstr>ZapfDingbats</vt:lpstr>
      <vt:lpstr>StarSymbol</vt:lpstr>
      <vt:lpstr>Blank Presentation</vt:lpstr>
      <vt:lpstr>3_Default Design</vt:lpstr>
      <vt:lpstr>5_Default Design</vt:lpstr>
      <vt:lpstr>3_Blank Presentation</vt:lpstr>
      <vt:lpstr>7_Default Design</vt:lpstr>
      <vt:lpstr>4_Blank Presentation</vt:lpstr>
      <vt:lpstr>Office Theme</vt:lpstr>
      <vt:lpstr>1_Office Theme</vt:lpstr>
      <vt:lpstr>2_Office Theme</vt:lpstr>
      <vt:lpstr>3_Office Theme</vt:lpstr>
      <vt:lpstr>1_Blank Presentation</vt:lpstr>
      <vt:lpstr>4_Office Theme</vt:lpstr>
      <vt:lpstr>5_Office Theme</vt:lpstr>
      <vt:lpstr>Equation</vt:lpstr>
      <vt:lpstr>Bitmap Image</vt:lpstr>
      <vt:lpstr>Image</vt:lpstr>
      <vt:lpstr>Microsoft Equation 3.0</vt:lpstr>
      <vt:lpstr>PowerPoint Presentation</vt:lpstr>
      <vt:lpstr>PowerPoint Presentation</vt:lpstr>
      <vt:lpstr>Interest Points and Corners</vt:lpstr>
      <vt:lpstr>Correspondence across views</vt:lpstr>
      <vt:lpstr>Example: estimating “fundamental matrix” that corresponds two views</vt:lpstr>
      <vt:lpstr>Example: structure from motion</vt:lpstr>
      <vt:lpstr>Applications  </vt:lpstr>
      <vt:lpstr>This class: interest points (continued) and local features</vt:lpstr>
      <vt:lpstr>This class: interest points</vt:lpstr>
      <vt:lpstr>Overview of Keypoint Matching</vt:lpstr>
      <vt:lpstr>Goals for Keypoints</vt:lpstr>
      <vt:lpstr>Invariant Local Features</vt:lpstr>
      <vt:lpstr>Why extract features?</vt:lpstr>
      <vt:lpstr>Local features: main components</vt:lpstr>
      <vt:lpstr>Characteristics of good features</vt:lpstr>
      <vt:lpstr>Goal: interest operator repeatability</vt:lpstr>
      <vt:lpstr>PowerPoint Presentation</vt:lpstr>
      <vt:lpstr>Local features: main components</vt:lpstr>
      <vt:lpstr>Many Existing Detectors Available</vt:lpstr>
      <vt:lpstr>Corner Detection: Basic Idea</vt:lpstr>
      <vt:lpstr>Finding Corners</vt:lpstr>
      <vt:lpstr>Corner Detection: Mathematics</vt:lpstr>
      <vt:lpstr>Corner Detection: Mathematics</vt:lpstr>
      <vt:lpstr>Corner Detection: Mathematics</vt:lpstr>
      <vt:lpstr>Corner Detection: Mathematics</vt:lpstr>
      <vt:lpstr>Corner Detection: Mathematics</vt:lpstr>
      <vt:lpstr>Corner Detection: Mathematics</vt:lpstr>
      <vt:lpstr>Recall: Taylor series expansion</vt:lpstr>
      <vt:lpstr>Corner Detection: Mathematics</vt:lpstr>
      <vt:lpstr>Corner Detection: Mathematics</vt:lpstr>
      <vt:lpstr>Corner Detection: Mathematics</vt:lpstr>
      <vt:lpstr>Corner Detection: Mathematics</vt:lpstr>
      <vt:lpstr>Corner Detection: Mathematics</vt:lpstr>
      <vt:lpstr>Corner Detection: Mathematics</vt:lpstr>
      <vt:lpstr>PowerPoint Presentation</vt:lpstr>
      <vt:lpstr>Interpreting the second moment matrix</vt:lpstr>
      <vt:lpstr>Interpreting the second moment matrix</vt:lpstr>
      <vt:lpstr>Interpreting the second moment matrix</vt:lpstr>
      <vt:lpstr>Interpreting the second moment matrix</vt:lpstr>
      <vt:lpstr>Visualization of second moment matrices</vt:lpstr>
      <vt:lpstr>Visualization of second moment matrices</vt:lpstr>
      <vt:lpstr>Interpreting the eigenvalues</vt:lpstr>
      <vt:lpstr>Corner response function</vt:lpstr>
      <vt:lpstr>Harris corner detector</vt:lpstr>
      <vt:lpstr>Harris Detector [Harris88]</vt:lpstr>
      <vt:lpstr>Harris Detector: Steps</vt:lpstr>
      <vt:lpstr>Harris Detector: Steps</vt:lpstr>
      <vt:lpstr>Harris Detector: Steps</vt:lpstr>
      <vt:lpstr>Harris Detector: Steps</vt:lpstr>
      <vt:lpstr>Harris Detector: Steps</vt:lpstr>
      <vt:lpstr>Invariance and covariance</vt:lpstr>
      <vt:lpstr>Affine intensity change</vt:lpstr>
      <vt:lpstr>Image translation</vt:lpstr>
      <vt:lpstr>Image rotation</vt:lpstr>
      <vt:lpstr>Scaling</vt:lpstr>
      <vt:lpstr>Review: Harris corner detector</vt:lpstr>
      <vt:lpstr>So far: can localize in x-y, but not scale</vt:lpstr>
      <vt:lpstr>Automatic Scale Selection</vt:lpstr>
      <vt:lpstr>Automatic Scale Selection</vt:lpstr>
      <vt:lpstr>Automatic Scale Selection</vt:lpstr>
      <vt:lpstr>Automatic Scale Selection</vt:lpstr>
      <vt:lpstr>Automatic Scale Selection</vt:lpstr>
      <vt:lpstr>Automatic Scale Selection</vt:lpstr>
      <vt:lpstr>Automatic Scale Selection</vt:lpstr>
      <vt:lpstr>What Is A Useful Signature Function?</vt:lpstr>
      <vt:lpstr>Difference-of-Gaussian (DoG)</vt:lpstr>
      <vt:lpstr>DoG – Efficient Computation</vt:lpstr>
      <vt:lpstr>Find local maxima in position-scale space of Difference-of-Gaussian</vt:lpstr>
      <vt:lpstr>Results: Difference-of-Gaussian</vt:lpstr>
      <vt:lpstr>Orientation Normalization</vt:lpstr>
      <vt:lpstr>Harris-Laplace [Mikolajczyk ‘01]</vt:lpstr>
      <vt:lpstr>Harris-Laplace [Mikolajczyk ‘01]</vt:lpstr>
      <vt:lpstr>Maximally Stable Extremal Regions [Matas ‘02]</vt:lpstr>
      <vt:lpstr>Example Results: MSER</vt:lpstr>
      <vt:lpstr>Comparison</vt:lpstr>
      <vt:lpstr>Available at a web site near you…</vt:lpstr>
    </vt:vector>
  </TitlesOfParts>
  <Company>Carnegie Mellon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efros</dc:creator>
  <cp:lastModifiedBy>James</cp:lastModifiedBy>
  <cp:revision>1387</cp:revision>
  <dcterms:created xsi:type="dcterms:W3CDTF">2004-08-29T23:15:23Z</dcterms:created>
  <dcterms:modified xsi:type="dcterms:W3CDTF">2016-09-10T20:49:47Z</dcterms:modified>
</cp:coreProperties>
</file>