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3" r:id="rId3"/>
    <p:sldMasterId id="2147483695" r:id="rId4"/>
    <p:sldMasterId id="2147483707" r:id="rId5"/>
    <p:sldMasterId id="2147483821" r:id="rId6"/>
    <p:sldMasterId id="2147483969" r:id="rId7"/>
    <p:sldMasterId id="2147483981" r:id="rId8"/>
    <p:sldMasterId id="2147483994" r:id="rId9"/>
    <p:sldMasterId id="2147484008" r:id="rId10"/>
  </p:sldMasterIdLst>
  <p:notesMasterIdLst>
    <p:notesMasterId r:id="rId88"/>
  </p:notesMasterIdLst>
  <p:sldIdLst>
    <p:sldId id="592" r:id="rId11"/>
    <p:sldId id="569" r:id="rId12"/>
    <p:sldId id="570" r:id="rId13"/>
    <p:sldId id="571" r:id="rId14"/>
    <p:sldId id="572" r:id="rId15"/>
    <p:sldId id="573" r:id="rId16"/>
    <p:sldId id="574" r:id="rId17"/>
    <p:sldId id="575" r:id="rId18"/>
    <p:sldId id="576" r:id="rId19"/>
    <p:sldId id="577" r:id="rId20"/>
    <p:sldId id="578" r:id="rId21"/>
    <p:sldId id="579" r:id="rId22"/>
    <p:sldId id="582" r:id="rId23"/>
    <p:sldId id="583" r:id="rId24"/>
    <p:sldId id="584" r:id="rId25"/>
    <p:sldId id="585" r:id="rId26"/>
    <p:sldId id="586" r:id="rId27"/>
    <p:sldId id="587" r:id="rId28"/>
    <p:sldId id="588" r:id="rId29"/>
    <p:sldId id="589" r:id="rId30"/>
    <p:sldId id="590" r:id="rId31"/>
    <p:sldId id="591" r:id="rId32"/>
    <p:sldId id="580" r:id="rId33"/>
    <p:sldId id="567" r:id="rId34"/>
    <p:sldId id="568" r:id="rId35"/>
    <p:sldId id="533" r:id="rId36"/>
    <p:sldId id="256" r:id="rId37"/>
    <p:sldId id="426" r:id="rId38"/>
    <p:sldId id="489" r:id="rId39"/>
    <p:sldId id="427" r:id="rId40"/>
    <p:sldId id="473" r:id="rId41"/>
    <p:sldId id="486" r:id="rId42"/>
    <p:sldId id="487" r:id="rId43"/>
    <p:sldId id="488" r:id="rId44"/>
    <p:sldId id="428" r:id="rId45"/>
    <p:sldId id="490" r:id="rId46"/>
    <p:sldId id="491" r:id="rId47"/>
    <p:sldId id="433" r:id="rId48"/>
    <p:sldId id="434" r:id="rId49"/>
    <p:sldId id="436" r:id="rId50"/>
    <p:sldId id="437" r:id="rId51"/>
    <p:sldId id="438" r:id="rId52"/>
    <p:sldId id="440" r:id="rId53"/>
    <p:sldId id="441" r:id="rId54"/>
    <p:sldId id="442" r:id="rId55"/>
    <p:sldId id="443" r:id="rId56"/>
    <p:sldId id="456" r:id="rId57"/>
    <p:sldId id="445" r:id="rId58"/>
    <p:sldId id="470" r:id="rId59"/>
    <p:sldId id="459" r:id="rId60"/>
    <p:sldId id="460" r:id="rId61"/>
    <p:sldId id="462" r:id="rId62"/>
    <p:sldId id="463" r:id="rId63"/>
    <p:sldId id="526" r:id="rId64"/>
    <p:sldId id="527" r:id="rId65"/>
    <p:sldId id="501" r:id="rId66"/>
    <p:sldId id="461" r:id="rId67"/>
    <p:sldId id="493" r:id="rId68"/>
    <p:sldId id="500" r:id="rId69"/>
    <p:sldId id="464" r:id="rId70"/>
    <p:sldId id="451" r:id="rId71"/>
    <p:sldId id="465" r:id="rId72"/>
    <p:sldId id="492" r:id="rId73"/>
    <p:sldId id="453" r:id="rId74"/>
    <p:sldId id="454" r:id="rId75"/>
    <p:sldId id="523" r:id="rId76"/>
    <p:sldId id="502" r:id="rId77"/>
    <p:sldId id="505" r:id="rId78"/>
    <p:sldId id="504" r:id="rId79"/>
    <p:sldId id="528" r:id="rId80"/>
    <p:sldId id="529" r:id="rId81"/>
    <p:sldId id="530" r:id="rId82"/>
    <p:sldId id="531" r:id="rId83"/>
    <p:sldId id="503" r:id="rId84"/>
    <p:sldId id="509" r:id="rId85"/>
    <p:sldId id="532" r:id="rId86"/>
    <p:sldId id="534" r:id="rId8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A676"/>
    <a:srgbClr val="32000C"/>
    <a:srgbClr val="CB6B30"/>
    <a:srgbClr val="E36243"/>
    <a:srgbClr val="FF4A7E"/>
    <a:srgbClr val="0B0B0B"/>
    <a:srgbClr val="00FF00"/>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92697" autoAdjust="0"/>
  </p:normalViewPr>
  <p:slideViewPr>
    <p:cSldViewPr>
      <p:cViewPr varScale="1">
        <p:scale>
          <a:sx n="123" d="100"/>
          <a:sy n="123" d="100"/>
        </p:scale>
        <p:origin x="1176" y="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png"/><Relationship Id="rId1" Type="http://schemas.openxmlformats.org/officeDocument/2006/relationships/image" Target="../media/image53.wmf"/><Relationship Id="rId4" Type="http://schemas.openxmlformats.org/officeDocument/2006/relationships/image" Target="../media/image56.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AEF8250C-B05A-4F46-B4E4-AEAC7BB83016}" type="datetimeFigureOut">
              <a:rPr lang="en-US"/>
              <a:pPr>
                <a:defRPr/>
              </a:pPr>
              <a:t>9/7/2016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22BD607-953E-44E2-9B6F-065F59282882}" type="slidenum">
              <a:rPr lang="en-US" altLang="en-US"/>
              <a:pPr>
                <a:defRPr/>
              </a:pPr>
              <a:t>‹#›</a:t>
            </a:fld>
            <a:endParaRPr lang="en-US" altLang="en-US"/>
          </a:p>
        </p:txBody>
      </p:sp>
    </p:spTree>
    <p:extLst>
      <p:ext uri="{BB962C8B-B14F-4D97-AF65-F5344CB8AC3E}">
        <p14:creationId xmlns:p14="http://schemas.microsoft.com/office/powerpoint/2010/main" val="20310469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4E95EB2-CFD3-46A9-AF1F-A8ED68317C6D}" type="slidenum">
              <a:rPr lang="en-US" altLang="en-US" smtClean="0">
                <a:solidFill>
                  <a:prstClr val="black"/>
                </a:solidFill>
              </a:rPr>
              <a:pPr>
                <a:spcBef>
                  <a:spcPct val="0"/>
                </a:spcBef>
              </a:pPr>
              <a:t>9</a:t>
            </a:fld>
            <a:endParaRPr lang="en-US" altLang="en-US" smtClean="0">
              <a:solidFill>
                <a:prstClr val="black"/>
              </a:solidFill>
            </a:endParaRPr>
          </a:p>
        </p:txBody>
      </p:sp>
    </p:spTree>
    <p:extLst>
      <p:ext uri="{BB962C8B-B14F-4D97-AF65-F5344CB8AC3E}">
        <p14:creationId xmlns:p14="http://schemas.microsoft.com/office/powerpoint/2010/main" val="3958371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0FB612-D7CD-4C4B-A65B-402484656CCA}" type="slidenum">
              <a:rPr lang="en-US" altLang="en-US" smtClean="0"/>
              <a:pPr>
                <a:spcBef>
                  <a:spcPct val="0"/>
                </a:spcBef>
              </a:pPr>
              <a:t>38</a:t>
            </a:fld>
            <a:endParaRPr lang="en-US" altLang="en-US" smtClean="0"/>
          </a:p>
        </p:txBody>
      </p:sp>
      <p:sp>
        <p:nvSpPr>
          <p:cNvPr id="29699"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How to fix?</a:t>
            </a:r>
          </a:p>
        </p:txBody>
      </p:sp>
    </p:spTree>
    <p:extLst>
      <p:ext uri="{BB962C8B-B14F-4D97-AF65-F5344CB8AC3E}">
        <p14:creationId xmlns:p14="http://schemas.microsoft.com/office/powerpoint/2010/main" val="1277064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BEA60C-3E14-41CB-8369-1A03FCA3C5B6}" type="slidenum">
              <a:rPr lang="en-US" altLang="en-US" smtClean="0"/>
              <a:pPr>
                <a:spcBef>
                  <a:spcPct val="0"/>
                </a:spcBef>
              </a:pPr>
              <a:t>39</a:t>
            </a:fld>
            <a:endParaRPr lang="en-US" altLang="en-US" smtClean="0"/>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244063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7EB419-3063-44B8-98A4-F45E169C068E}" type="slidenum">
              <a:rPr lang="en-US" altLang="en-US" smtClean="0"/>
              <a:pPr>
                <a:spcBef>
                  <a:spcPct val="0"/>
                </a:spcBef>
              </a:pPr>
              <a:t>40</a:t>
            </a:fld>
            <a:endParaRPr lang="en-US" altLang="en-US" smtClean="0"/>
          </a:p>
        </p:txBody>
      </p:sp>
      <p:sp>
        <p:nvSpPr>
          <p:cNvPr id="33795"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423309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B547CD-DF80-4FE8-9FF4-358E8F5C024C}" type="slidenum">
              <a:rPr lang="en-US" altLang="en-US" smtClean="0"/>
              <a:pPr>
                <a:spcBef>
                  <a:spcPct val="0"/>
                </a:spcBef>
              </a:pPr>
              <a:t>41</a:t>
            </a:fld>
            <a:endParaRPr lang="en-US" altLang="en-US" smtClean="0"/>
          </a:p>
        </p:txBody>
      </p:sp>
      <p:sp>
        <p:nvSpPr>
          <p:cNvPr id="35843"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096282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0FE33A-81B4-4A12-A73E-23A5953530A4}" type="slidenum">
              <a:rPr lang="en-US" altLang="en-US" smtClean="0"/>
              <a:pPr>
                <a:spcBef>
                  <a:spcPct val="0"/>
                </a:spcBef>
              </a:pPr>
              <a:t>42</a:t>
            </a:fld>
            <a:endParaRPr lang="en-US" altLang="en-US" smtClean="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Is this filter separable?</a:t>
            </a:r>
          </a:p>
          <a:p>
            <a:pPr eaLnBrk="1" hangingPunct="1"/>
            <a:endParaRPr lang="en-US" altLang="en-US" smtClean="0"/>
          </a:p>
        </p:txBody>
      </p:sp>
    </p:spTree>
    <p:extLst>
      <p:ext uri="{BB962C8B-B14F-4D97-AF65-F5344CB8AC3E}">
        <p14:creationId xmlns:p14="http://schemas.microsoft.com/office/powerpoint/2010/main" val="2957965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8805F1-5E1D-45FF-90AA-035FADC4D94D}" type="slidenum">
              <a:rPr lang="en-US" altLang="en-US" smtClean="0"/>
              <a:pPr>
                <a:spcBef>
                  <a:spcPct val="0"/>
                </a:spcBef>
              </a:pPr>
              <a:t>43</a:t>
            </a:fld>
            <a:endParaRPr lang="en-US" altLang="en-US" smtClean="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881087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41B277-6945-486B-9CE8-CD59C0BFA359}" type="slidenum">
              <a:rPr lang="en-US" altLang="en-US" smtClean="0"/>
              <a:pPr>
                <a:spcBef>
                  <a:spcPct val="0"/>
                </a:spcBef>
              </a:pPr>
              <a:t>44</a:t>
            </a:fld>
            <a:endParaRPr lang="en-US" altLang="en-US" smtClean="0"/>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Figures show gradient magnitude of zebra at two different scales</a:t>
            </a:r>
          </a:p>
        </p:txBody>
      </p:sp>
    </p:spTree>
    <p:extLst>
      <p:ext uri="{BB962C8B-B14F-4D97-AF65-F5344CB8AC3E}">
        <p14:creationId xmlns:p14="http://schemas.microsoft.com/office/powerpoint/2010/main" val="4118520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4C78E82-7594-483B-8C44-0D95D89DFDA4}" type="slidenum">
              <a:rPr lang="en-US" altLang="en-US" smtClean="0"/>
              <a:pPr>
                <a:spcBef>
                  <a:spcPct val="0"/>
                </a:spcBef>
              </a:pPr>
              <a:t>45</a:t>
            </a:fld>
            <a:endParaRPr lang="en-US" altLang="en-US" smtClean="0"/>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975344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145CA5-8781-4772-BB3A-65A6B484E7FC}" type="slidenum">
              <a:rPr lang="en-US" altLang="en-US" smtClean="0"/>
              <a:pPr>
                <a:spcBef>
                  <a:spcPct val="0"/>
                </a:spcBef>
              </a:pPr>
              <a:t>46</a:t>
            </a:fld>
            <a:endParaRPr lang="en-US" altLang="en-US" smtClean="0"/>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624277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F834BC-5DF7-40EE-A2F9-7185788C863B}" type="slidenum">
              <a:rPr lang="en-US" altLang="en-US" smtClean="0"/>
              <a:pPr>
                <a:spcBef>
                  <a:spcPct val="0"/>
                </a:spcBef>
              </a:pPr>
              <a:t>48</a:t>
            </a:fld>
            <a:endParaRPr lang="en-US" altLang="en-US" smtClean="0"/>
          </a:p>
        </p:txBody>
      </p:sp>
      <p:sp>
        <p:nvSpPr>
          <p:cNvPr id="49155"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89828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9036FD-2F54-45A4-A895-8FCC6DB0613B}" type="slidenum">
              <a:rPr lang="en-US" altLang="en-US" smtClean="0">
                <a:solidFill>
                  <a:srgbClr val="000000"/>
                </a:solidFill>
              </a:rPr>
              <a:pPr>
                <a:spcBef>
                  <a:spcPct val="0"/>
                </a:spcBef>
              </a:pPr>
              <a:t>11</a:t>
            </a:fld>
            <a:endParaRPr lang="en-US" altLang="en-US" smtClean="0">
              <a:solidFill>
                <a:srgbClr val="000000"/>
              </a:solidFill>
            </a:endParaRPr>
          </a:p>
        </p:txBody>
      </p:sp>
      <p:sp>
        <p:nvSpPr>
          <p:cNvPr id="104451" name="Rectangle 2"/>
          <p:cNvSpPr>
            <a:spLocks noGrp="1" noRot="1" noChangeAspect="1" noChangeArrowheads="1" noTextEdit="1"/>
          </p:cNvSpPr>
          <p:nvPr>
            <p:ph type="sldImg"/>
          </p:nvPr>
        </p:nvSpPr>
        <p:spPr bwMode="auto">
          <a:xfrm>
            <a:off x="1141413" y="685800"/>
            <a:ext cx="4573587"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xfrm>
            <a:off x="917575" y="4344988"/>
            <a:ext cx="502285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060" tIns="42029" rIns="84060" bIns="42029" numCol="1" anchor="t" anchorCtr="0" compatLnSpc="1">
            <a:prstTxWarp prst="textNoShape">
              <a:avLst/>
            </a:prstTxWarp>
          </a:bodyPr>
          <a:lstStyle/>
          <a:p>
            <a:pPr eaLnBrk="1" hangingPunct="1"/>
            <a:endParaRPr lang="en-GB" altLang="en-US" smtClean="0"/>
          </a:p>
        </p:txBody>
      </p:sp>
    </p:spTree>
    <p:extLst>
      <p:ext uri="{BB962C8B-B14F-4D97-AF65-F5344CB8AC3E}">
        <p14:creationId xmlns:p14="http://schemas.microsoft.com/office/powerpoint/2010/main" val="4110850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71A3B8-F2FB-410A-991A-B070321327E1}" type="slidenum">
              <a:rPr lang="en-US" altLang="en-US" smtClean="0"/>
              <a:pPr>
                <a:spcBef>
                  <a:spcPct val="0"/>
                </a:spcBef>
              </a:pPr>
              <a:t>49</a:t>
            </a:fld>
            <a:endParaRPr lang="en-US" altLang="en-US" smtClean="0"/>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237596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553611-7B3B-4E21-81D6-BCBF70077AA0}" type="slidenum">
              <a:rPr lang="en-US" altLang="en-US" smtClean="0"/>
              <a:pPr>
                <a:spcBef>
                  <a:spcPct val="0"/>
                </a:spcBef>
              </a:pPr>
              <a:t>52</a:t>
            </a:fld>
            <a:endParaRPr lang="en-US" altLang="en-US" smtClean="0"/>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170933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807FEE-9543-43D2-80AD-C8DCC31332BC}" type="slidenum">
              <a:rPr lang="en-US" altLang="en-US" smtClean="0"/>
              <a:pPr>
                <a:spcBef>
                  <a:spcPct val="0"/>
                </a:spcBef>
              </a:pPr>
              <a:t>53</a:t>
            </a:fld>
            <a:endParaRPr lang="en-US" altLang="en-US"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036495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337895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63</a:t>
            </a:fld>
            <a:endParaRPr lang="en-US" altLang="en-US" smtClean="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516077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C10892-2C53-4DFD-9C95-DC6F4C426993}" type="slidenum">
              <a:rPr lang="en-US" altLang="en-US" smtClean="0"/>
              <a:pPr>
                <a:spcBef>
                  <a:spcPct val="0"/>
                </a:spcBef>
              </a:pPr>
              <a:t>64</a:t>
            </a:fld>
            <a:endParaRPr lang="en-US" altLang="en-US" smtClean="0"/>
          </a:p>
        </p:txBody>
      </p:sp>
      <p:sp>
        <p:nvSpPr>
          <p:cNvPr id="71683"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6597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3DBD3C-2562-4F39-8F71-CC6FD6763332}" type="slidenum">
              <a:rPr lang="en-US" altLang="en-US" smtClean="0"/>
              <a:pPr>
                <a:spcBef>
                  <a:spcPct val="0"/>
                </a:spcBef>
              </a:pPr>
              <a:t>65</a:t>
            </a:fld>
            <a:endParaRPr lang="en-US" altLang="en-US" smtClean="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386522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852994-C1E1-4E4A-BE2E-B218DB98AB24}" type="slidenum">
              <a:rPr lang="en-US" altLang="en-US" smtClean="0">
                <a:solidFill>
                  <a:prstClr val="black"/>
                </a:solidFill>
              </a:rPr>
              <a:pPr>
                <a:spcBef>
                  <a:spcPct val="0"/>
                </a:spcBef>
              </a:pPr>
              <a:t>13</a:t>
            </a:fld>
            <a:endParaRPr lang="en-US" altLang="en-US" smtClean="0">
              <a:solidFill>
                <a:prstClr val="black"/>
              </a:solidFill>
            </a:endParaRPr>
          </a:p>
        </p:txBody>
      </p:sp>
      <p:sp>
        <p:nvSpPr>
          <p:cNvPr id="90115"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ones, divide by 9</a:t>
            </a:r>
          </a:p>
        </p:txBody>
      </p:sp>
    </p:spTree>
    <p:extLst>
      <p:ext uri="{BB962C8B-B14F-4D97-AF65-F5344CB8AC3E}">
        <p14:creationId xmlns:p14="http://schemas.microsoft.com/office/powerpoint/2010/main" val="3798811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97C917-1669-4786-A357-A8F8CE72BA00}" type="slidenum">
              <a:rPr lang="en-US" altLang="en-US" smtClean="0">
                <a:solidFill>
                  <a:prstClr val="black"/>
                </a:solidFill>
              </a:rPr>
              <a:pPr>
                <a:spcBef>
                  <a:spcPct val="0"/>
                </a:spcBef>
              </a:pPr>
              <a:t>14</a:t>
            </a:fld>
            <a:endParaRPr lang="en-US" altLang="en-US" smtClean="0">
              <a:solidFill>
                <a:prstClr val="black"/>
              </a:solidFill>
            </a:endParaRPr>
          </a:p>
        </p:txBody>
      </p:sp>
      <p:sp>
        <p:nvSpPr>
          <p:cNvPr id="9216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ones, divide by 9</a:t>
            </a:r>
          </a:p>
        </p:txBody>
      </p:sp>
    </p:spTree>
    <p:extLst>
      <p:ext uri="{BB962C8B-B14F-4D97-AF65-F5344CB8AC3E}">
        <p14:creationId xmlns:p14="http://schemas.microsoft.com/office/powerpoint/2010/main" val="3297872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AC4FE9-A547-4293-9257-B412C13BA024}" type="slidenum">
              <a:rPr lang="en-US" altLang="en-US" smtClean="0">
                <a:solidFill>
                  <a:prstClr val="black"/>
                </a:solidFill>
              </a:rPr>
              <a:pPr>
                <a:spcBef>
                  <a:spcPct val="0"/>
                </a:spcBef>
              </a:pPr>
              <a:t>15</a:t>
            </a:fld>
            <a:endParaRPr lang="en-US" altLang="en-US" smtClean="0">
              <a:solidFill>
                <a:prstClr val="black"/>
              </a:solidFill>
            </a:endParaRPr>
          </a:p>
        </p:txBody>
      </p:sp>
      <p:sp>
        <p:nvSpPr>
          <p:cNvPr id="94211"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ones, divide by 9</a:t>
            </a:r>
          </a:p>
        </p:txBody>
      </p:sp>
    </p:spTree>
    <p:extLst>
      <p:ext uri="{BB962C8B-B14F-4D97-AF65-F5344CB8AC3E}">
        <p14:creationId xmlns:p14="http://schemas.microsoft.com/office/powerpoint/2010/main" val="2759669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2F55BE4-7FA0-42EB-853C-1FBF3E22D63A}" type="slidenum">
              <a:rPr lang="en-US" altLang="en-US" smtClean="0">
                <a:solidFill>
                  <a:srgbClr val="000000"/>
                </a:solidFill>
              </a:rPr>
              <a:pPr>
                <a:spcBef>
                  <a:spcPct val="0"/>
                </a:spcBef>
              </a:pPr>
              <a:t>25</a:t>
            </a:fld>
            <a:endParaRPr lang="en-US" altLang="en-US" smtClean="0">
              <a:solidFill>
                <a:srgbClr val="000000"/>
              </a:solidFill>
            </a:endParaRPr>
          </a:p>
        </p:txBody>
      </p:sp>
    </p:spTree>
    <p:extLst>
      <p:ext uri="{BB962C8B-B14F-4D97-AF65-F5344CB8AC3E}">
        <p14:creationId xmlns:p14="http://schemas.microsoft.com/office/powerpoint/2010/main" val="1876860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03D039-7F9F-4A88-9D5C-788DCC1B8F18}" type="slidenum">
              <a:rPr lang="en-US" altLang="en-US" smtClean="0"/>
              <a:pPr>
                <a:spcBef>
                  <a:spcPct val="0"/>
                </a:spcBef>
              </a:pPr>
              <a:t>28</a:t>
            </a:fld>
            <a:endParaRPr lang="en-US" altLang="en-US"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134931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809659-2930-400E-A114-F176663BD443}" type="slidenum">
              <a:rPr lang="en-US" altLang="en-US" smtClean="0"/>
              <a:pPr>
                <a:spcBef>
                  <a:spcPct val="0"/>
                </a:spcBef>
              </a:pPr>
              <a:t>30</a:t>
            </a:fld>
            <a:endParaRPr lang="en-US" altLang="en-US" smtClean="0"/>
          </a:p>
        </p:txBody>
      </p:sp>
      <p:sp>
        <p:nvSpPr>
          <p:cNvPr id="19459"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177257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65E11C-5789-4C40-954F-B802002984BD}" type="slidenum">
              <a:rPr lang="en-US" altLang="en-US" smtClean="0"/>
              <a:pPr>
                <a:spcBef>
                  <a:spcPct val="0"/>
                </a:spcBef>
              </a:pPr>
              <a:t>35</a:t>
            </a:fld>
            <a:endParaRPr lang="en-US" altLang="en-US" smtClean="0"/>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046402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48C8481-E127-4A5B-B102-69170B7B608F}"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C594DD-5FC9-4A0F-821E-3B98AE256D8A}" type="slidenum">
              <a:rPr lang="en-US" altLang="en-US"/>
              <a:pPr>
                <a:defRPr/>
              </a:pPr>
              <a:t>‹#›</a:t>
            </a:fld>
            <a:endParaRPr lang="en-US" altLang="en-US"/>
          </a:p>
        </p:txBody>
      </p:sp>
    </p:spTree>
    <p:extLst>
      <p:ext uri="{BB962C8B-B14F-4D97-AF65-F5344CB8AC3E}">
        <p14:creationId xmlns:p14="http://schemas.microsoft.com/office/powerpoint/2010/main" val="1215371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1447A3-BDD6-4376-9DF9-877E3AF1D026}"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A316CF-E153-402C-B856-7BC364AA84AA}" type="slidenum">
              <a:rPr lang="en-US" altLang="en-US"/>
              <a:pPr>
                <a:defRPr/>
              </a:pPr>
              <a:t>‹#›</a:t>
            </a:fld>
            <a:endParaRPr lang="en-US" altLang="en-US"/>
          </a:p>
        </p:txBody>
      </p:sp>
    </p:spTree>
    <p:extLst>
      <p:ext uri="{BB962C8B-B14F-4D97-AF65-F5344CB8AC3E}">
        <p14:creationId xmlns:p14="http://schemas.microsoft.com/office/powerpoint/2010/main" val="8934005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C7128F-9AF8-4027-9444-73AB6474FF7F}" type="slidenum">
              <a:rPr lang="en-US" altLang="en-US"/>
              <a:pPr>
                <a:defRPr/>
              </a:pPr>
              <a:t>‹#›</a:t>
            </a:fld>
            <a:endParaRPr lang="en-US" altLang="en-US"/>
          </a:p>
        </p:txBody>
      </p:sp>
    </p:spTree>
    <p:extLst>
      <p:ext uri="{BB962C8B-B14F-4D97-AF65-F5344CB8AC3E}">
        <p14:creationId xmlns:p14="http://schemas.microsoft.com/office/powerpoint/2010/main" val="5106546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0F83F13-FE1F-494E-A3C3-F0F4830FAAB2}" type="slidenum">
              <a:rPr lang="en-US" altLang="en-US"/>
              <a:pPr>
                <a:defRPr/>
              </a:pPr>
              <a:t>‹#›</a:t>
            </a:fld>
            <a:endParaRPr lang="en-US" altLang="en-US"/>
          </a:p>
        </p:txBody>
      </p:sp>
    </p:spTree>
    <p:extLst>
      <p:ext uri="{BB962C8B-B14F-4D97-AF65-F5344CB8AC3E}">
        <p14:creationId xmlns:p14="http://schemas.microsoft.com/office/powerpoint/2010/main" val="30948187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1F2A183-873D-4184-9283-F22918C21F50}" type="slidenum">
              <a:rPr lang="en-US" altLang="en-US"/>
              <a:pPr>
                <a:defRPr/>
              </a:pPr>
              <a:t>‹#›</a:t>
            </a:fld>
            <a:endParaRPr lang="en-US" altLang="en-US"/>
          </a:p>
        </p:txBody>
      </p:sp>
    </p:spTree>
    <p:extLst>
      <p:ext uri="{BB962C8B-B14F-4D97-AF65-F5344CB8AC3E}">
        <p14:creationId xmlns:p14="http://schemas.microsoft.com/office/powerpoint/2010/main" val="4311117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51F321B-0D48-4F55-91B8-7A4B3CDBE83E}" type="datetimeFigureOut">
              <a:rPr lang="en-US">
                <a:solidFill>
                  <a:prstClr val="black">
                    <a:tint val="75000"/>
                  </a:prstClr>
                </a:solidFill>
              </a:rPr>
              <a:pPr>
                <a:defRPr/>
              </a:pPr>
              <a:t>9/7/2016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9C09E6-5460-451B-B18B-A3919F0F78B8}" type="slidenum">
              <a:rPr lang="en-US" altLang="en-US"/>
              <a:pPr>
                <a:defRPr/>
              </a:pPr>
              <a:t>‹#›</a:t>
            </a:fld>
            <a:endParaRPr lang="en-US" altLang="en-US"/>
          </a:p>
        </p:txBody>
      </p:sp>
    </p:spTree>
    <p:extLst>
      <p:ext uri="{BB962C8B-B14F-4D97-AF65-F5344CB8AC3E}">
        <p14:creationId xmlns:p14="http://schemas.microsoft.com/office/powerpoint/2010/main" val="31443738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C404316-7942-406E-92E8-6C8055186B09}" type="datetimeFigureOut">
              <a:rPr lang="en-US">
                <a:solidFill>
                  <a:prstClr val="black">
                    <a:tint val="75000"/>
                  </a:prstClr>
                </a:solidFill>
              </a:rPr>
              <a:pPr>
                <a:defRPr/>
              </a:pPr>
              <a:t>9/7/2016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5634675-23B8-4CD0-94A2-F8C3099B64BB}" type="slidenum">
              <a:rPr lang="en-US" altLang="en-US"/>
              <a:pPr>
                <a:defRPr/>
              </a:pPr>
              <a:t>‹#›</a:t>
            </a:fld>
            <a:endParaRPr lang="en-US" altLang="en-US"/>
          </a:p>
        </p:txBody>
      </p:sp>
    </p:spTree>
    <p:extLst>
      <p:ext uri="{BB962C8B-B14F-4D97-AF65-F5344CB8AC3E}">
        <p14:creationId xmlns:p14="http://schemas.microsoft.com/office/powerpoint/2010/main" val="27592191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CD4EA53-82F5-4BC2-9FB2-BAA0EC673201}" type="datetimeFigureOut">
              <a:rPr lang="en-US">
                <a:solidFill>
                  <a:prstClr val="black">
                    <a:tint val="75000"/>
                  </a:prstClr>
                </a:solidFill>
              </a:rPr>
              <a:pPr>
                <a:defRPr/>
              </a:pPr>
              <a:t>9/7/2016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F0A1D15-4357-468F-90E5-288144FF5D89}" type="slidenum">
              <a:rPr lang="en-US" altLang="en-US"/>
              <a:pPr>
                <a:defRPr/>
              </a:pPr>
              <a:t>‹#›</a:t>
            </a:fld>
            <a:endParaRPr lang="en-US" altLang="en-US"/>
          </a:p>
        </p:txBody>
      </p:sp>
    </p:spTree>
    <p:extLst>
      <p:ext uri="{BB962C8B-B14F-4D97-AF65-F5344CB8AC3E}">
        <p14:creationId xmlns:p14="http://schemas.microsoft.com/office/powerpoint/2010/main" val="33850430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96B157C-7C5F-457F-BF1C-FBAF71411403}" type="datetimeFigureOut">
              <a:rPr lang="en-US">
                <a:solidFill>
                  <a:prstClr val="black">
                    <a:tint val="75000"/>
                  </a:prstClr>
                </a:solidFill>
              </a:rPr>
              <a:pPr>
                <a:defRPr/>
              </a:pPr>
              <a:t>9/7/2016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819695-E148-4C9B-8112-FE5914BEC87D}" type="slidenum">
              <a:rPr lang="en-US" altLang="en-US"/>
              <a:pPr>
                <a:defRPr/>
              </a:pPr>
              <a:t>‹#›</a:t>
            </a:fld>
            <a:endParaRPr lang="en-US" altLang="en-US"/>
          </a:p>
        </p:txBody>
      </p:sp>
    </p:spTree>
    <p:extLst>
      <p:ext uri="{BB962C8B-B14F-4D97-AF65-F5344CB8AC3E}">
        <p14:creationId xmlns:p14="http://schemas.microsoft.com/office/powerpoint/2010/main" val="15050500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1898B82-E5CB-4B16-AAB8-D9D5ABE2E48F}" type="datetimeFigureOut">
              <a:rPr lang="en-US">
                <a:solidFill>
                  <a:prstClr val="black">
                    <a:tint val="75000"/>
                  </a:prstClr>
                </a:solidFill>
              </a:rPr>
              <a:pPr>
                <a:defRPr/>
              </a:pPr>
              <a:t>9/7/2016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70C4667-46CD-4885-A42F-3376BCC7D1B9}" type="slidenum">
              <a:rPr lang="en-US" altLang="en-US"/>
              <a:pPr>
                <a:defRPr/>
              </a:pPr>
              <a:t>‹#›</a:t>
            </a:fld>
            <a:endParaRPr lang="en-US" altLang="en-US"/>
          </a:p>
        </p:txBody>
      </p:sp>
    </p:spTree>
    <p:extLst>
      <p:ext uri="{BB962C8B-B14F-4D97-AF65-F5344CB8AC3E}">
        <p14:creationId xmlns:p14="http://schemas.microsoft.com/office/powerpoint/2010/main" val="18440855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405F70C-9342-464E-AE0C-7ED81CA31E54}" type="datetimeFigureOut">
              <a:rPr lang="en-US">
                <a:solidFill>
                  <a:prstClr val="black">
                    <a:tint val="75000"/>
                  </a:prstClr>
                </a:solidFill>
              </a:rPr>
              <a:pPr>
                <a:defRPr/>
              </a:pPr>
              <a:t>9/7/2016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8E6843C-B593-4F7B-A963-7BA57BA9F8EE}" type="slidenum">
              <a:rPr lang="en-US" altLang="en-US"/>
              <a:pPr>
                <a:defRPr/>
              </a:pPr>
              <a:t>‹#›</a:t>
            </a:fld>
            <a:endParaRPr lang="en-US" altLang="en-US"/>
          </a:p>
        </p:txBody>
      </p:sp>
    </p:spTree>
    <p:extLst>
      <p:ext uri="{BB962C8B-B14F-4D97-AF65-F5344CB8AC3E}">
        <p14:creationId xmlns:p14="http://schemas.microsoft.com/office/powerpoint/2010/main" val="6750299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B4D316-8017-4167-A454-9147E06E7C11}" type="datetimeFigureOut">
              <a:rPr lang="en-US">
                <a:solidFill>
                  <a:prstClr val="black">
                    <a:tint val="75000"/>
                  </a:prstClr>
                </a:solidFill>
              </a:rPr>
              <a:pPr>
                <a:defRPr/>
              </a:pPr>
              <a:t>9/7/2016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78B30A5-D8C1-462B-BEE9-FE1DEB17D0D0}" type="slidenum">
              <a:rPr lang="en-US" altLang="en-US"/>
              <a:pPr>
                <a:defRPr/>
              </a:pPr>
              <a:t>‹#›</a:t>
            </a:fld>
            <a:endParaRPr lang="en-US" altLang="en-US"/>
          </a:p>
        </p:txBody>
      </p:sp>
    </p:spTree>
    <p:extLst>
      <p:ext uri="{BB962C8B-B14F-4D97-AF65-F5344CB8AC3E}">
        <p14:creationId xmlns:p14="http://schemas.microsoft.com/office/powerpoint/2010/main" val="33382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4B5A5F9-6718-4DE0-89A9-E925E7AC3982}"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6DD150-62CE-4284-95A3-24734A1D8F86}" type="slidenum">
              <a:rPr lang="en-US" altLang="en-US"/>
              <a:pPr>
                <a:defRPr/>
              </a:pPr>
              <a:t>‹#›</a:t>
            </a:fld>
            <a:endParaRPr lang="en-US" altLang="en-US"/>
          </a:p>
        </p:txBody>
      </p:sp>
    </p:spTree>
    <p:extLst>
      <p:ext uri="{BB962C8B-B14F-4D97-AF65-F5344CB8AC3E}">
        <p14:creationId xmlns:p14="http://schemas.microsoft.com/office/powerpoint/2010/main" val="34057396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1C76EE3-FE2A-4A82-A923-A0942442B2A7}" type="datetimeFigureOut">
              <a:rPr lang="en-US">
                <a:solidFill>
                  <a:prstClr val="black">
                    <a:tint val="75000"/>
                  </a:prstClr>
                </a:solidFill>
              </a:rPr>
              <a:pPr>
                <a:defRPr/>
              </a:pPr>
              <a:t>9/7/2016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31C1C8D-3ECA-4BC8-AA17-CCE0A201E249}" type="slidenum">
              <a:rPr lang="en-US" altLang="en-US"/>
              <a:pPr>
                <a:defRPr/>
              </a:pPr>
              <a:t>‹#›</a:t>
            </a:fld>
            <a:endParaRPr lang="en-US" altLang="en-US"/>
          </a:p>
        </p:txBody>
      </p:sp>
    </p:spTree>
    <p:extLst>
      <p:ext uri="{BB962C8B-B14F-4D97-AF65-F5344CB8AC3E}">
        <p14:creationId xmlns:p14="http://schemas.microsoft.com/office/powerpoint/2010/main" val="10852545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86F231-D40B-48CF-8FA3-E715A1358B8E}" type="datetimeFigureOut">
              <a:rPr lang="en-US">
                <a:solidFill>
                  <a:prstClr val="black">
                    <a:tint val="75000"/>
                  </a:prstClr>
                </a:solidFill>
              </a:rPr>
              <a:pPr>
                <a:defRPr/>
              </a:pPr>
              <a:t>9/7/2016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9F7F115-DB20-49A8-B3B7-E5E0CB804C87}" type="slidenum">
              <a:rPr lang="en-US" altLang="en-US"/>
              <a:pPr>
                <a:defRPr/>
              </a:pPr>
              <a:t>‹#›</a:t>
            </a:fld>
            <a:endParaRPr lang="en-US" altLang="en-US"/>
          </a:p>
        </p:txBody>
      </p:sp>
    </p:spTree>
    <p:extLst>
      <p:ext uri="{BB962C8B-B14F-4D97-AF65-F5344CB8AC3E}">
        <p14:creationId xmlns:p14="http://schemas.microsoft.com/office/powerpoint/2010/main" val="23290251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2A0B3F7-E2E0-4D38-88EC-7318B9CC23C0}" type="datetimeFigureOut">
              <a:rPr lang="en-US">
                <a:solidFill>
                  <a:prstClr val="black">
                    <a:tint val="75000"/>
                  </a:prstClr>
                </a:solidFill>
              </a:rPr>
              <a:pPr>
                <a:defRPr/>
              </a:pPr>
              <a:t>9/7/2016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97E9A6-777D-4F59-8371-D9908900DC55}" type="slidenum">
              <a:rPr lang="en-US" altLang="en-US"/>
              <a:pPr>
                <a:defRPr/>
              </a:pPr>
              <a:t>‹#›</a:t>
            </a:fld>
            <a:endParaRPr lang="en-US" altLang="en-US"/>
          </a:p>
        </p:txBody>
      </p:sp>
    </p:spTree>
    <p:extLst>
      <p:ext uri="{BB962C8B-B14F-4D97-AF65-F5344CB8AC3E}">
        <p14:creationId xmlns:p14="http://schemas.microsoft.com/office/powerpoint/2010/main" val="21027857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6BAFD9-2122-402C-B1D7-E19EEB5EB038}" type="datetimeFigureOut">
              <a:rPr lang="en-US">
                <a:solidFill>
                  <a:prstClr val="black">
                    <a:tint val="75000"/>
                  </a:prstClr>
                </a:solidFill>
              </a:rPr>
              <a:pPr>
                <a:defRPr/>
              </a:pPr>
              <a:t>9/7/2016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053FA78-5310-4D07-9C61-B06D263AE487}" type="slidenum">
              <a:rPr lang="en-US" altLang="en-US"/>
              <a:pPr>
                <a:defRPr/>
              </a:pPr>
              <a:t>‹#›</a:t>
            </a:fld>
            <a:endParaRPr lang="en-US" altLang="en-US"/>
          </a:p>
        </p:txBody>
      </p:sp>
    </p:spTree>
    <p:extLst>
      <p:ext uri="{BB962C8B-B14F-4D97-AF65-F5344CB8AC3E}">
        <p14:creationId xmlns:p14="http://schemas.microsoft.com/office/powerpoint/2010/main" val="2594816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3758177-E6F1-4037-8696-B5FEE9950C3F}"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3089AA-A9DE-41C7-9D17-9284BCCA3987}" type="slidenum">
              <a:rPr lang="en-US" altLang="en-US"/>
              <a:pPr>
                <a:defRPr/>
              </a:pPr>
              <a:t>‹#›</a:t>
            </a:fld>
            <a:endParaRPr lang="en-US" altLang="en-US"/>
          </a:p>
        </p:txBody>
      </p:sp>
    </p:spTree>
    <p:extLst>
      <p:ext uri="{BB962C8B-B14F-4D97-AF65-F5344CB8AC3E}">
        <p14:creationId xmlns:p14="http://schemas.microsoft.com/office/powerpoint/2010/main" val="3530181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AB71202-E418-4EFD-8395-6C3D1A88072A}"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D97324-083F-4ACF-BDF8-E9A4921D4F4D}" type="slidenum">
              <a:rPr lang="en-US" altLang="en-US"/>
              <a:pPr>
                <a:defRPr/>
              </a:pPr>
              <a:t>‹#›</a:t>
            </a:fld>
            <a:endParaRPr lang="en-US" altLang="en-US"/>
          </a:p>
        </p:txBody>
      </p:sp>
    </p:spTree>
    <p:extLst>
      <p:ext uri="{BB962C8B-B14F-4D97-AF65-F5344CB8AC3E}">
        <p14:creationId xmlns:p14="http://schemas.microsoft.com/office/powerpoint/2010/main" val="2123099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3FEA2B6-94DE-4289-AD90-996C805AF170}"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DAEEC9-E755-4510-96BA-CA6A7A6DE2BE}" type="slidenum">
              <a:rPr lang="en-US" altLang="en-US"/>
              <a:pPr>
                <a:defRPr/>
              </a:pPr>
              <a:t>‹#›</a:t>
            </a:fld>
            <a:endParaRPr lang="en-US" altLang="en-US"/>
          </a:p>
        </p:txBody>
      </p:sp>
    </p:spTree>
    <p:extLst>
      <p:ext uri="{BB962C8B-B14F-4D97-AF65-F5344CB8AC3E}">
        <p14:creationId xmlns:p14="http://schemas.microsoft.com/office/powerpoint/2010/main" val="3848585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76E4519-BB0F-40AA-9966-3B950517AAD7}"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9060F74-AF6F-408F-8051-8E4850923000}" type="slidenum">
              <a:rPr lang="en-US" altLang="en-US"/>
              <a:pPr>
                <a:defRPr/>
              </a:pPr>
              <a:t>‹#›</a:t>
            </a:fld>
            <a:endParaRPr lang="en-US" altLang="en-US"/>
          </a:p>
        </p:txBody>
      </p:sp>
    </p:spTree>
    <p:extLst>
      <p:ext uri="{BB962C8B-B14F-4D97-AF65-F5344CB8AC3E}">
        <p14:creationId xmlns:p14="http://schemas.microsoft.com/office/powerpoint/2010/main" val="3034058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3F19E0F-B264-4A3E-A084-86C324901660}" type="datetimeFigureOut">
              <a:rPr lang="en-US"/>
              <a:pPr>
                <a:defRPr/>
              </a:pPr>
              <a:t>9/7/2016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ABB2201-AD06-4629-AE91-8D98591D5182}" type="slidenum">
              <a:rPr lang="en-US" altLang="en-US"/>
              <a:pPr>
                <a:defRPr/>
              </a:pPr>
              <a:t>‹#›</a:t>
            </a:fld>
            <a:endParaRPr lang="en-US" altLang="en-US"/>
          </a:p>
        </p:txBody>
      </p:sp>
    </p:spTree>
    <p:extLst>
      <p:ext uri="{BB962C8B-B14F-4D97-AF65-F5344CB8AC3E}">
        <p14:creationId xmlns:p14="http://schemas.microsoft.com/office/powerpoint/2010/main" val="4023120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51ADF60-CBD1-4EAD-9519-531DF466306C}" type="datetimeFigureOut">
              <a:rPr lang="en-US"/>
              <a:pPr>
                <a:defRPr/>
              </a:pPr>
              <a:t>9/7/2016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4691EE8-DDAF-4C95-9A88-B551C6E201BD}" type="slidenum">
              <a:rPr lang="en-US" altLang="en-US"/>
              <a:pPr>
                <a:defRPr/>
              </a:pPr>
              <a:t>‹#›</a:t>
            </a:fld>
            <a:endParaRPr lang="en-US" altLang="en-US"/>
          </a:p>
        </p:txBody>
      </p:sp>
    </p:spTree>
    <p:extLst>
      <p:ext uri="{BB962C8B-B14F-4D97-AF65-F5344CB8AC3E}">
        <p14:creationId xmlns:p14="http://schemas.microsoft.com/office/powerpoint/2010/main" val="2806641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90FF2B3-34A5-47AC-89D2-4F1A3872413D}" type="datetimeFigureOut">
              <a:rPr lang="en-US"/>
              <a:pPr>
                <a:defRPr/>
              </a:pPr>
              <a:t>9/7/2016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B7EDDEA-92A9-47EE-81F0-2470A2918B9D}" type="slidenum">
              <a:rPr lang="en-US" altLang="en-US"/>
              <a:pPr>
                <a:defRPr/>
              </a:pPr>
              <a:t>‹#›</a:t>
            </a:fld>
            <a:endParaRPr lang="en-US" altLang="en-US"/>
          </a:p>
        </p:txBody>
      </p:sp>
    </p:spTree>
    <p:extLst>
      <p:ext uri="{BB962C8B-B14F-4D97-AF65-F5344CB8AC3E}">
        <p14:creationId xmlns:p14="http://schemas.microsoft.com/office/powerpoint/2010/main" val="4037928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DB31653-C0E8-40A5-B49A-243E609A215E}"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4D5081-81EB-451C-AC91-68C246556891}" type="slidenum">
              <a:rPr lang="en-US" altLang="en-US"/>
              <a:pPr>
                <a:defRPr/>
              </a:pPr>
              <a:t>‹#›</a:t>
            </a:fld>
            <a:endParaRPr lang="en-US" altLang="en-US"/>
          </a:p>
        </p:txBody>
      </p:sp>
    </p:spTree>
    <p:extLst>
      <p:ext uri="{BB962C8B-B14F-4D97-AF65-F5344CB8AC3E}">
        <p14:creationId xmlns:p14="http://schemas.microsoft.com/office/powerpoint/2010/main" val="4150787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A5A63C1-A408-4550-898A-11467C9BC4D9}"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B7035E-7F07-48E0-B6CD-AF661E7CEF08}" type="slidenum">
              <a:rPr lang="en-US" altLang="en-US"/>
              <a:pPr>
                <a:defRPr/>
              </a:pPr>
              <a:t>‹#›</a:t>
            </a:fld>
            <a:endParaRPr lang="en-US" altLang="en-US"/>
          </a:p>
        </p:txBody>
      </p:sp>
    </p:spTree>
    <p:extLst>
      <p:ext uri="{BB962C8B-B14F-4D97-AF65-F5344CB8AC3E}">
        <p14:creationId xmlns:p14="http://schemas.microsoft.com/office/powerpoint/2010/main" val="3897700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AB233-480C-4C42-AC0D-D380E796280A}"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8D8F1D-5FB0-4989-9408-59BB3A181D13}" type="slidenum">
              <a:rPr lang="en-US" altLang="en-US"/>
              <a:pPr>
                <a:defRPr/>
              </a:pPr>
              <a:t>‹#›</a:t>
            </a:fld>
            <a:endParaRPr lang="en-US" altLang="en-US"/>
          </a:p>
        </p:txBody>
      </p:sp>
    </p:spTree>
    <p:extLst>
      <p:ext uri="{BB962C8B-B14F-4D97-AF65-F5344CB8AC3E}">
        <p14:creationId xmlns:p14="http://schemas.microsoft.com/office/powerpoint/2010/main" val="3576261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7DE20D-2553-4EAE-96BF-0899E481C587}"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B0E2C9-ABCA-4631-9FF0-92256F511EF0}" type="slidenum">
              <a:rPr lang="en-US" altLang="en-US"/>
              <a:pPr>
                <a:defRPr/>
              </a:pPr>
              <a:t>‹#›</a:t>
            </a:fld>
            <a:endParaRPr lang="en-US" altLang="en-US"/>
          </a:p>
        </p:txBody>
      </p:sp>
    </p:spTree>
    <p:extLst>
      <p:ext uri="{BB962C8B-B14F-4D97-AF65-F5344CB8AC3E}">
        <p14:creationId xmlns:p14="http://schemas.microsoft.com/office/powerpoint/2010/main" val="845288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18BD4F4-28B8-4656-B05C-B55C956FA31C}"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DDE9BD-C23A-4117-8A7C-3BEE58AB1524}" type="slidenum">
              <a:rPr lang="en-US" altLang="en-US"/>
              <a:pPr>
                <a:defRPr/>
              </a:pPr>
              <a:t>‹#›</a:t>
            </a:fld>
            <a:endParaRPr lang="en-US" altLang="en-US"/>
          </a:p>
        </p:txBody>
      </p:sp>
    </p:spTree>
    <p:extLst>
      <p:ext uri="{BB962C8B-B14F-4D97-AF65-F5344CB8AC3E}">
        <p14:creationId xmlns:p14="http://schemas.microsoft.com/office/powerpoint/2010/main" val="4071632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B8FBDCF-B473-4EE3-9D19-643F400A478E}"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499FC4-8702-4D29-B5E9-C6C040E7A835}" type="slidenum">
              <a:rPr lang="en-US" altLang="en-US"/>
              <a:pPr>
                <a:defRPr/>
              </a:pPr>
              <a:t>‹#›</a:t>
            </a:fld>
            <a:endParaRPr lang="en-US" altLang="en-US"/>
          </a:p>
        </p:txBody>
      </p:sp>
    </p:spTree>
    <p:extLst>
      <p:ext uri="{BB962C8B-B14F-4D97-AF65-F5344CB8AC3E}">
        <p14:creationId xmlns:p14="http://schemas.microsoft.com/office/powerpoint/2010/main" val="538506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A22D57-A83C-44A9-AD57-BD5638628526}"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7BB6A1-1025-4A6A-9D7C-835D565A6C6F}" type="slidenum">
              <a:rPr lang="en-US" altLang="en-US"/>
              <a:pPr>
                <a:defRPr/>
              </a:pPr>
              <a:t>‹#›</a:t>
            </a:fld>
            <a:endParaRPr lang="en-US" altLang="en-US"/>
          </a:p>
        </p:txBody>
      </p:sp>
    </p:spTree>
    <p:extLst>
      <p:ext uri="{BB962C8B-B14F-4D97-AF65-F5344CB8AC3E}">
        <p14:creationId xmlns:p14="http://schemas.microsoft.com/office/powerpoint/2010/main" val="1153189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3C266C4-FD03-4AA8-881F-4C7E1CF15BD1}"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76BB73-8F66-48CE-9F08-8AAD0EBAF4DB}" type="slidenum">
              <a:rPr lang="en-US" altLang="en-US"/>
              <a:pPr>
                <a:defRPr/>
              </a:pPr>
              <a:t>‹#›</a:t>
            </a:fld>
            <a:endParaRPr lang="en-US" altLang="en-US"/>
          </a:p>
        </p:txBody>
      </p:sp>
    </p:spTree>
    <p:extLst>
      <p:ext uri="{BB962C8B-B14F-4D97-AF65-F5344CB8AC3E}">
        <p14:creationId xmlns:p14="http://schemas.microsoft.com/office/powerpoint/2010/main" val="3095282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AC99155-9D69-40BD-87AA-169F9D03F750}"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50C5CCF-03CA-4B20-A418-9E2274A6D921}" type="slidenum">
              <a:rPr lang="en-US" altLang="en-US"/>
              <a:pPr>
                <a:defRPr/>
              </a:pPr>
              <a:t>‹#›</a:t>
            </a:fld>
            <a:endParaRPr lang="en-US" altLang="en-US"/>
          </a:p>
        </p:txBody>
      </p:sp>
    </p:spTree>
    <p:extLst>
      <p:ext uri="{BB962C8B-B14F-4D97-AF65-F5344CB8AC3E}">
        <p14:creationId xmlns:p14="http://schemas.microsoft.com/office/powerpoint/2010/main" val="1373979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168E695-B87B-4B6C-A1C1-38B2D2922630}" type="datetimeFigureOut">
              <a:rPr lang="en-US"/>
              <a:pPr>
                <a:defRPr/>
              </a:pPr>
              <a:t>9/7/2016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8C84CB-910C-45F1-AD97-6A9F82BCDEE2}" type="slidenum">
              <a:rPr lang="en-US" altLang="en-US"/>
              <a:pPr>
                <a:defRPr/>
              </a:pPr>
              <a:t>‹#›</a:t>
            </a:fld>
            <a:endParaRPr lang="en-US" altLang="en-US"/>
          </a:p>
        </p:txBody>
      </p:sp>
    </p:spTree>
    <p:extLst>
      <p:ext uri="{BB962C8B-B14F-4D97-AF65-F5344CB8AC3E}">
        <p14:creationId xmlns:p14="http://schemas.microsoft.com/office/powerpoint/2010/main" val="411113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6C10DB4-9702-419F-B117-1F5E0827798C}" type="datetimeFigureOut">
              <a:rPr lang="en-US"/>
              <a:pPr>
                <a:defRPr/>
              </a:pPr>
              <a:t>9/7/2016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CE850E4-039D-4ED0-8204-F0345A81C1AE}" type="slidenum">
              <a:rPr lang="en-US" altLang="en-US"/>
              <a:pPr>
                <a:defRPr/>
              </a:pPr>
              <a:t>‹#›</a:t>
            </a:fld>
            <a:endParaRPr lang="en-US" altLang="en-US"/>
          </a:p>
        </p:txBody>
      </p:sp>
    </p:spTree>
    <p:extLst>
      <p:ext uri="{BB962C8B-B14F-4D97-AF65-F5344CB8AC3E}">
        <p14:creationId xmlns:p14="http://schemas.microsoft.com/office/powerpoint/2010/main" val="2930292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12AE73-CD91-4037-830D-43226154AC23}" type="datetimeFigureOut">
              <a:rPr lang="en-US"/>
              <a:pPr>
                <a:defRPr/>
              </a:pPr>
              <a:t>9/7/2016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4FD80EF-1854-4757-9281-EA8626DFBD77}" type="slidenum">
              <a:rPr lang="en-US" altLang="en-US"/>
              <a:pPr>
                <a:defRPr/>
              </a:pPr>
              <a:t>‹#›</a:t>
            </a:fld>
            <a:endParaRPr lang="en-US" altLang="en-US"/>
          </a:p>
        </p:txBody>
      </p:sp>
    </p:spTree>
    <p:extLst>
      <p:ext uri="{BB962C8B-B14F-4D97-AF65-F5344CB8AC3E}">
        <p14:creationId xmlns:p14="http://schemas.microsoft.com/office/powerpoint/2010/main" val="3190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C8B1333-993C-467C-B249-DDF635F5AFD5}"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7E0C5E-4F22-44AE-82CD-CD4C71025C1C}" type="slidenum">
              <a:rPr lang="en-US" altLang="en-US"/>
              <a:pPr>
                <a:defRPr/>
              </a:pPr>
              <a:t>‹#›</a:t>
            </a:fld>
            <a:endParaRPr lang="en-US" altLang="en-US"/>
          </a:p>
        </p:txBody>
      </p:sp>
    </p:spTree>
    <p:extLst>
      <p:ext uri="{BB962C8B-B14F-4D97-AF65-F5344CB8AC3E}">
        <p14:creationId xmlns:p14="http://schemas.microsoft.com/office/powerpoint/2010/main" val="908626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89D3F1-8AC5-4C82-AA90-B8055C7085CD}"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4D5F91-C0CE-4303-BE1A-77001F90E112}" type="slidenum">
              <a:rPr lang="en-US" altLang="en-US"/>
              <a:pPr>
                <a:defRPr/>
              </a:pPr>
              <a:t>‹#›</a:t>
            </a:fld>
            <a:endParaRPr lang="en-US" altLang="en-US"/>
          </a:p>
        </p:txBody>
      </p:sp>
    </p:spTree>
    <p:extLst>
      <p:ext uri="{BB962C8B-B14F-4D97-AF65-F5344CB8AC3E}">
        <p14:creationId xmlns:p14="http://schemas.microsoft.com/office/powerpoint/2010/main" val="4236110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CA885F3-4C21-443D-ADF1-B98D03CED2AA}"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F48054-1004-4D2B-93AA-5660DD591E7D}" type="slidenum">
              <a:rPr lang="en-US" altLang="en-US"/>
              <a:pPr>
                <a:defRPr/>
              </a:pPr>
              <a:t>‹#›</a:t>
            </a:fld>
            <a:endParaRPr lang="en-US" altLang="en-US"/>
          </a:p>
        </p:txBody>
      </p:sp>
    </p:spTree>
    <p:extLst>
      <p:ext uri="{BB962C8B-B14F-4D97-AF65-F5344CB8AC3E}">
        <p14:creationId xmlns:p14="http://schemas.microsoft.com/office/powerpoint/2010/main" val="2320710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2C5ECB-97A3-4E4A-8F31-3AEC85F33526}"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671F41-230A-498E-8451-B10DA4364456}" type="slidenum">
              <a:rPr lang="en-US" altLang="en-US"/>
              <a:pPr>
                <a:defRPr/>
              </a:pPr>
              <a:t>‹#›</a:t>
            </a:fld>
            <a:endParaRPr lang="en-US" altLang="en-US"/>
          </a:p>
        </p:txBody>
      </p:sp>
    </p:spTree>
    <p:extLst>
      <p:ext uri="{BB962C8B-B14F-4D97-AF65-F5344CB8AC3E}">
        <p14:creationId xmlns:p14="http://schemas.microsoft.com/office/powerpoint/2010/main" val="645632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7B1523-918D-4333-A87D-FAC33F9C117B}"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4728BC-BBD1-4245-8F38-FE9A6F5443C8}" type="slidenum">
              <a:rPr lang="en-US" altLang="en-US"/>
              <a:pPr>
                <a:defRPr/>
              </a:pPr>
              <a:t>‹#›</a:t>
            </a:fld>
            <a:endParaRPr lang="en-US" altLang="en-US"/>
          </a:p>
        </p:txBody>
      </p:sp>
    </p:spTree>
    <p:extLst>
      <p:ext uri="{BB962C8B-B14F-4D97-AF65-F5344CB8AC3E}">
        <p14:creationId xmlns:p14="http://schemas.microsoft.com/office/powerpoint/2010/main" val="3209268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7027833-A779-491B-AE4A-8C94AA40C37C}"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B968A9-BFE9-4952-85A4-64A627FEFD4D}" type="slidenum">
              <a:rPr lang="en-US" altLang="en-US"/>
              <a:pPr>
                <a:defRPr/>
              </a:pPr>
              <a:t>‹#›</a:t>
            </a:fld>
            <a:endParaRPr lang="en-US" altLang="en-US"/>
          </a:p>
        </p:txBody>
      </p:sp>
    </p:spTree>
    <p:extLst>
      <p:ext uri="{BB962C8B-B14F-4D97-AF65-F5344CB8AC3E}">
        <p14:creationId xmlns:p14="http://schemas.microsoft.com/office/powerpoint/2010/main" val="20680322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E7E555C-96AE-4C06-8D49-C0341AAB69C4}"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79D363-CA77-48F6-9323-29E71D479536}" type="slidenum">
              <a:rPr lang="en-US" altLang="en-US"/>
              <a:pPr>
                <a:defRPr/>
              </a:pPr>
              <a:t>‹#›</a:t>
            </a:fld>
            <a:endParaRPr lang="en-US" altLang="en-US"/>
          </a:p>
        </p:txBody>
      </p:sp>
    </p:spTree>
    <p:extLst>
      <p:ext uri="{BB962C8B-B14F-4D97-AF65-F5344CB8AC3E}">
        <p14:creationId xmlns:p14="http://schemas.microsoft.com/office/powerpoint/2010/main" val="16713534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E80D303-C578-475B-A08D-64F74F05CB50}"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3F2C1D-33B6-43FE-9D41-27527FA996DF}" type="slidenum">
              <a:rPr lang="en-US" altLang="en-US"/>
              <a:pPr>
                <a:defRPr/>
              </a:pPr>
              <a:t>‹#›</a:t>
            </a:fld>
            <a:endParaRPr lang="en-US" altLang="en-US"/>
          </a:p>
        </p:txBody>
      </p:sp>
    </p:spTree>
    <p:extLst>
      <p:ext uri="{BB962C8B-B14F-4D97-AF65-F5344CB8AC3E}">
        <p14:creationId xmlns:p14="http://schemas.microsoft.com/office/powerpoint/2010/main" val="1366691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9CDCC47-07ED-4157-A650-F1254359CAF2}"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CAB773-1304-492B-BAB7-9DB14E04A829}" type="slidenum">
              <a:rPr lang="en-US" altLang="en-US"/>
              <a:pPr>
                <a:defRPr/>
              </a:pPr>
              <a:t>‹#›</a:t>
            </a:fld>
            <a:endParaRPr lang="en-US" altLang="en-US"/>
          </a:p>
        </p:txBody>
      </p:sp>
    </p:spTree>
    <p:extLst>
      <p:ext uri="{BB962C8B-B14F-4D97-AF65-F5344CB8AC3E}">
        <p14:creationId xmlns:p14="http://schemas.microsoft.com/office/powerpoint/2010/main" val="2657719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ECA5C8D-4BFF-4BD0-821E-A278DA15B4BB}" type="datetimeFigureOut">
              <a:rPr lang="en-US"/>
              <a:pPr>
                <a:defRPr/>
              </a:pPr>
              <a:t>9/7/2016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025AA5D-BACB-46B4-B6B1-6D8509C5E34B}" type="slidenum">
              <a:rPr lang="en-US" altLang="en-US"/>
              <a:pPr>
                <a:defRPr/>
              </a:pPr>
              <a:t>‹#›</a:t>
            </a:fld>
            <a:endParaRPr lang="en-US" altLang="en-US"/>
          </a:p>
        </p:txBody>
      </p:sp>
    </p:spTree>
    <p:extLst>
      <p:ext uri="{BB962C8B-B14F-4D97-AF65-F5344CB8AC3E}">
        <p14:creationId xmlns:p14="http://schemas.microsoft.com/office/powerpoint/2010/main" val="33019881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AA93EAC-FEE9-409C-8D47-5C9D8F5F8FFF}" type="datetimeFigureOut">
              <a:rPr lang="en-US"/>
              <a:pPr>
                <a:defRPr/>
              </a:pPr>
              <a:t>9/7/2016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B398F53-27D3-4A3D-B2AE-4A6E3E8A8692}" type="slidenum">
              <a:rPr lang="en-US" altLang="en-US"/>
              <a:pPr>
                <a:defRPr/>
              </a:pPr>
              <a:t>‹#›</a:t>
            </a:fld>
            <a:endParaRPr lang="en-US" altLang="en-US"/>
          </a:p>
        </p:txBody>
      </p:sp>
    </p:spTree>
    <p:extLst>
      <p:ext uri="{BB962C8B-B14F-4D97-AF65-F5344CB8AC3E}">
        <p14:creationId xmlns:p14="http://schemas.microsoft.com/office/powerpoint/2010/main" val="1417366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51F5938-C5F4-4493-9DCB-A1B54F7B68C4}"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2A22E3-6B98-4EF0-9C0D-09FD4F90C5C8}" type="slidenum">
              <a:rPr lang="en-US" altLang="en-US"/>
              <a:pPr>
                <a:defRPr/>
              </a:pPr>
              <a:t>‹#›</a:t>
            </a:fld>
            <a:endParaRPr lang="en-US" altLang="en-US"/>
          </a:p>
        </p:txBody>
      </p:sp>
    </p:spTree>
    <p:extLst>
      <p:ext uri="{BB962C8B-B14F-4D97-AF65-F5344CB8AC3E}">
        <p14:creationId xmlns:p14="http://schemas.microsoft.com/office/powerpoint/2010/main" val="1500932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0D61746-357E-4336-B5E4-D8A9B4197520}" type="datetimeFigureOut">
              <a:rPr lang="en-US"/>
              <a:pPr>
                <a:defRPr/>
              </a:pPr>
              <a:t>9/7/2016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EF478AA-2745-4EB9-AC74-D613B194EFE6}" type="slidenum">
              <a:rPr lang="en-US" altLang="en-US"/>
              <a:pPr>
                <a:defRPr/>
              </a:pPr>
              <a:t>‹#›</a:t>
            </a:fld>
            <a:endParaRPr lang="en-US" altLang="en-US"/>
          </a:p>
        </p:txBody>
      </p:sp>
    </p:spTree>
    <p:extLst>
      <p:ext uri="{BB962C8B-B14F-4D97-AF65-F5344CB8AC3E}">
        <p14:creationId xmlns:p14="http://schemas.microsoft.com/office/powerpoint/2010/main" val="2725427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12C9703-6832-4403-8381-905230E69708}"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D2C9D6B-C323-4B2B-B5A0-554F1F9A9CB1}" type="slidenum">
              <a:rPr lang="en-US" altLang="en-US"/>
              <a:pPr>
                <a:defRPr/>
              </a:pPr>
              <a:t>‹#›</a:t>
            </a:fld>
            <a:endParaRPr lang="en-US" altLang="en-US"/>
          </a:p>
        </p:txBody>
      </p:sp>
    </p:spTree>
    <p:extLst>
      <p:ext uri="{BB962C8B-B14F-4D97-AF65-F5344CB8AC3E}">
        <p14:creationId xmlns:p14="http://schemas.microsoft.com/office/powerpoint/2010/main" val="2068280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B67D67B-CD9F-4FF1-8E87-741E31F104F9}"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816167-CE12-48FF-BE0F-21456AF81573}" type="slidenum">
              <a:rPr lang="en-US" altLang="en-US"/>
              <a:pPr>
                <a:defRPr/>
              </a:pPr>
              <a:t>‹#›</a:t>
            </a:fld>
            <a:endParaRPr lang="en-US" altLang="en-US"/>
          </a:p>
        </p:txBody>
      </p:sp>
    </p:spTree>
    <p:extLst>
      <p:ext uri="{BB962C8B-B14F-4D97-AF65-F5344CB8AC3E}">
        <p14:creationId xmlns:p14="http://schemas.microsoft.com/office/powerpoint/2010/main" val="5365440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F54116-C69B-4C90-BD60-581495129FB9}"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64F7B9-F4F9-47B3-8E5C-C39E19A1E6C8}" type="slidenum">
              <a:rPr lang="en-US" altLang="en-US"/>
              <a:pPr>
                <a:defRPr/>
              </a:pPr>
              <a:t>‹#›</a:t>
            </a:fld>
            <a:endParaRPr lang="en-US" altLang="en-US"/>
          </a:p>
        </p:txBody>
      </p:sp>
    </p:spTree>
    <p:extLst>
      <p:ext uri="{BB962C8B-B14F-4D97-AF65-F5344CB8AC3E}">
        <p14:creationId xmlns:p14="http://schemas.microsoft.com/office/powerpoint/2010/main" val="2404172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402F706-4F14-4C01-A58A-97BA9B8342E0}"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650585-D319-4E1C-8B71-E1F63A0150C0}" type="slidenum">
              <a:rPr lang="en-US" altLang="en-US"/>
              <a:pPr>
                <a:defRPr/>
              </a:pPr>
              <a:t>‹#›</a:t>
            </a:fld>
            <a:endParaRPr lang="en-US" altLang="en-US"/>
          </a:p>
        </p:txBody>
      </p:sp>
    </p:spTree>
    <p:extLst>
      <p:ext uri="{BB962C8B-B14F-4D97-AF65-F5344CB8AC3E}">
        <p14:creationId xmlns:p14="http://schemas.microsoft.com/office/powerpoint/2010/main" val="42653866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CCB6674-7811-4BCE-B0B3-0F8FDEF15A70}"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645198-9B10-4C46-97BD-7CEC97891539}" type="slidenum">
              <a:rPr lang="en-US" altLang="en-US"/>
              <a:pPr>
                <a:defRPr/>
              </a:pPr>
              <a:t>‹#›</a:t>
            </a:fld>
            <a:endParaRPr lang="en-US" altLang="en-US"/>
          </a:p>
        </p:txBody>
      </p:sp>
    </p:spTree>
    <p:extLst>
      <p:ext uri="{BB962C8B-B14F-4D97-AF65-F5344CB8AC3E}">
        <p14:creationId xmlns:p14="http://schemas.microsoft.com/office/powerpoint/2010/main" val="37640010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8643551-C1FC-4F90-B9EE-BFEB4B3F1912}"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2FF422-EBB8-49B2-A58C-B9A9CD2F87E0}" type="slidenum">
              <a:rPr lang="en-US" altLang="en-US"/>
              <a:pPr>
                <a:defRPr/>
              </a:pPr>
              <a:t>‹#›</a:t>
            </a:fld>
            <a:endParaRPr lang="en-US" altLang="en-US"/>
          </a:p>
        </p:txBody>
      </p:sp>
    </p:spTree>
    <p:extLst>
      <p:ext uri="{BB962C8B-B14F-4D97-AF65-F5344CB8AC3E}">
        <p14:creationId xmlns:p14="http://schemas.microsoft.com/office/powerpoint/2010/main" val="3874517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308FB6B-2DD9-47D4-A480-7A7DDCE8E568}"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C7CC70-570E-4B05-B213-A0B556B7FCA5}" type="slidenum">
              <a:rPr lang="en-US" altLang="en-US"/>
              <a:pPr>
                <a:defRPr/>
              </a:pPr>
              <a:t>‹#›</a:t>
            </a:fld>
            <a:endParaRPr lang="en-US" altLang="en-US"/>
          </a:p>
        </p:txBody>
      </p:sp>
    </p:spTree>
    <p:extLst>
      <p:ext uri="{BB962C8B-B14F-4D97-AF65-F5344CB8AC3E}">
        <p14:creationId xmlns:p14="http://schemas.microsoft.com/office/powerpoint/2010/main" val="38391618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B089CE9-A18D-44C9-AFC2-48BBDD9D8ACF}"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40EF318-5B5D-45D9-9AFC-45E6CF56B5B0}" type="slidenum">
              <a:rPr lang="en-US" altLang="en-US"/>
              <a:pPr>
                <a:defRPr/>
              </a:pPr>
              <a:t>‹#›</a:t>
            </a:fld>
            <a:endParaRPr lang="en-US" altLang="en-US"/>
          </a:p>
        </p:txBody>
      </p:sp>
    </p:spTree>
    <p:extLst>
      <p:ext uri="{BB962C8B-B14F-4D97-AF65-F5344CB8AC3E}">
        <p14:creationId xmlns:p14="http://schemas.microsoft.com/office/powerpoint/2010/main" val="23871947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8D15A86-8086-436C-ACD4-683FB3DA3FEC}" type="datetimeFigureOut">
              <a:rPr lang="en-US"/>
              <a:pPr>
                <a:defRPr/>
              </a:pPr>
              <a:t>9/7/2016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4FA49AF-10A8-44B2-9F67-0A8DECFF2A77}" type="slidenum">
              <a:rPr lang="en-US" altLang="en-US"/>
              <a:pPr>
                <a:defRPr/>
              </a:pPr>
              <a:t>‹#›</a:t>
            </a:fld>
            <a:endParaRPr lang="en-US" altLang="en-US"/>
          </a:p>
        </p:txBody>
      </p:sp>
    </p:spTree>
    <p:extLst>
      <p:ext uri="{BB962C8B-B14F-4D97-AF65-F5344CB8AC3E}">
        <p14:creationId xmlns:p14="http://schemas.microsoft.com/office/powerpoint/2010/main" val="4042515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1928FBC-B263-4874-89ED-CEEB2CA1AF34}" type="datetimeFigureOut">
              <a:rPr lang="en-US"/>
              <a:pPr>
                <a:defRPr/>
              </a:pPr>
              <a:t>9/7/2016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8C0CDF8-BD26-4DEB-808C-B3E366351893}" type="slidenum">
              <a:rPr lang="en-US" altLang="en-US"/>
              <a:pPr>
                <a:defRPr/>
              </a:pPr>
              <a:t>‹#›</a:t>
            </a:fld>
            <a:endParaRPr lang="en-US" altLang="en-US"/>
          </a:p>
        </p:txBody>
      </p:sp>
    </p:spTree>
    <p:extLst>
      <p:ext uri="{BB962C8B-B14F-4D97-AF65-F5344CB8AC3E}">
        <p14:creationId xmlns:p14="http://schemas.microsoft.com/office/powerpoint/2010/main" val="38508026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53A2D08-4595-43B6-BCB0-94EE5D701F04}" type="datetimeFigureOut">
              <a:rPr lang="en-US"/>
              <a:pPr>
                <a:defRPr/>
              </a:pPr>
              <a:t>9/7/2016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AB3FC33-498E-466A-BB4C-1834830F0442}" type="slidenum">
              <a:rPr lang="en-US" altLang="en-US"/>
              <a:pPr>
                <a:defRPr/>
              </a:pPr>
              <a:t>‹#›</a:t>
            </a:fld>
            <a:endParaRPr lang="en-US" altLang="en-US"/>
          </a:p>
        </p:txBody>
      </p:sp>
    </p:spTree>
    <p:extLst>
      <p:ext uri="{BB962C8B-B14F-4D97-AF65-F5344CB8AC3E}">
        <p14:creationId xmlns:p14="http://schemas.microsoft.com/office/powerpoint/2010/main" val="9861252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63F1595-EF37-4FD6-9391-084A520A08E5}" type="datetimeFigureOut">
              <a:rPr lang="en-US"/>
              <a:pPr>
                <a:defRPr/>
              </a:pPr>
              <a:t>9/7/2016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7727959-BA8B-44EF-9464-B5476A5890EB}" type="slidenum">
              <a:rPr lang="en-US" altLang="en-US"/>
              <a:pPr>
                <a:defRPr/>
              </a:pPr>
              <a:t>‹#›</a:t>
            </a:fld>
            <a:endParaRPr lang="en-US" altLang="en-US"/>
          </a:p>
        </p:txBody>
      </p:sp>
    </p:spTree>
    <p:extLst>
      <p:ext uri="{BB962C8B-B14F-4D97-AF65-F5344CB8AC3E}">
        <p14:creationId xmlns:p14="http://schemas.microsoft.com/office/powerpoint/2010/main" val="40908538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44AED43-A49F-41D9-B410-EAE823745F65}"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C5A1983-D1EC-421E-BA70-B5C7EC0A62A9}" type="slidenum">
              <a:rPr lang="en-US" altLang="en-US"/>
              <a:pPr>
                <a:defRPr/>
              </a:pPr>
              <a:t>‹#›</a:t>
            </a:fld>
            <a:endParaRPr lang="en-US" altLang="en-US"/>
          </a:p>
        </p:txBody>
      </p:sp>
    </p:spTree>
    <p:extLst>
      <p:ext uri="{BB962C8B-B14F-4D97-AF65-F5344CB8AC3E}">
        <p14:creationId xmlns:p14="http://schemas.microsoft.com/office/powerpoint/2010/main" val="3656383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061E164-EBC7-4DF7-8719-B9AA1DA2350A}"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731F23-247E-43CD-A73E-0DE6C22338B3}" type="slidenum">
              <a:rPr lang="en-US" altLang="en-US"/>
              <a:pPr>
                <a:defRPr/>
              </a:pPr>
              <a:t>‹#›</a:t>
            </a:fld>
            <a:endParaRPr lang="en-US" altLang="en-US"/>
          </a:p>
        </p:txBody>
      </p:sp>
    </p:spTree>
    <p:extLst>
      <p:ext uri="{BB962C8B-B14F-4D97-AF65-F5344CB8AC3E}">
        <p14:creationId xmlns:p14="http://schemas.microsoft.com/office/powerpoint/2010/main" val="8375296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4031F65-0F5F-4250-9134-DB51AC0D94B1}"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763270-3A63-40B6-AAF5-C3C3A135BA98}" type="slidenum">
              <a:rPr lang="en-US" altLang="en-US"/>
              <a:pPr>
                <a:defRPr/>
              </a:pPr>
              <a:t>‹#›</a:t>
            </a:fld>
            <a:endParaRPr lang="en-US" altLang="en-US"/>
          </a:p>
        </p:txBody>
      </p:sp>
    </p:spTree>
    <p:extLst>
      <p:ext uri="{BB962C8B-B14F-4D97-AF65-F5344CB8AC3E}">
        <p14:creationId xmlns:p14="http://schemas.microsoft.com/office/powerpoint/2010/main" val="5764313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C12F178-4AD6-4DED-9320-3ABC011B7037}"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E8B81F-278F-4706-A1F1-0DA5301510B7}" type="slidenum">
              <a:rPr lang="en-US" altLang="en-US"/>
              <a:pPr>
                <a:defRPr/>
              </a:pPr>
              <a:t>‹#›</a:t>
            </a:fld>
            <a:endParaRPr lang="en-US" altLang="en-US"/>
          </a:p>
        </p:txBody>
      </p:sp>
    </p:spTree>
    <p:extLst>
      <p:ext uri="{BB962C8B-B14F-4D97-AF65-F5344CB8AC3E}">
        <p14:creationId xmlns:p14="http://schemas.microsoft.com/office/powerpoint/2010/main" val="15051364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54717B0-89D6-47C8-A244-22FCB0C5243D}"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B06F64-ACE1-4422-BB37-3D02D3A35B3F}" type="slidenum">
              <a:rPr lang="en-US" altLang="en-US"/>
              <a:pPr>
                <a:defRPr/>
              </a:pPr>
              <a:t>‹#›</a:t>
            </a:fld>
            <a:endParaRPr lang="en-US" altLang="en-US"/>
          </a:p>
        </p:txBody>
      </p:sp>
    </p:spTree>
    <p:extLst>
      <p:ext uri="{BB962C8B-B14F-4D97-AF65-F5344CB8AC3E}">
        <p14:creationId xmlns:p14="http://schemas.microsoft.com/office/powerpoint/2010/main" val="3776769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9F95369-A647-4C01-A1FD-C57DE1CC85F5}"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2737B3-FE17-409B-B193-E5D2BE3CFC69}" type="slidenum">
              <a:rPr lang="en-US" altLang="en-US"/>
              <a:pPr>
                <a:defRPr/>
              </a:pPr>
              <a:t>‹#›</a:t>
            </a:fld>
            <a:endParaRPr lang="en-US" altLang="en-US"/>
          </a:p>
        </p:txBody>
      </p:sp>
    </p:spTree>
    <p:extLst>
      <p:ext uri="{BB962C8B-B14F-4D97-AF65-F5344CB8AC3E}">
        <p14:creationId xmlns:p14="http://schemas.microsoft.com/office/powerpoint/2010/main" val="1187571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8CC3A2A-B866-40CC-8DA2-82A31B9E50CA}"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AF0151-54D1-484C-81A7-85482A20F84D}" type="slidenum">
              <a:rPr lang="en-US" altLang="en-US"/>
              <a:pPr>
                <a:defRPr/>
              </a:pPr>
              <a:t>‹#›</a:t>
            </a:fld>
            <a:endParaRPr lang="en-US" altLang="en-US"/>
          </a:p>
        </p:txBody>
      </p:sp>
    </p:spTree>
    <p:extLst>
      <p:ext uri="{BB962C8B-B14F-4D97-AF65-F5344CB8AC3E}">
        <p14:creationId xmlns:p14="http://schemas.microsoft.com/office/powerpoint/2010/main" val="23241539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3467EC-34B5-409D-8AB4-1B9B4291E65E}"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33AAAA-4099-4D47-9E19-C40C357C3D31}" type="slidenum">
              <a:rPr lang="en-US" altLang="en-US"/>
              <a:pPr>
                <a:defRPr/>
              </a:pPr>
              <a:t>‹#›</a:t>
            </a:fld>
            <a:endParaRPr lang="en-US" altLang="en-US"/>
          </a:p>
        </p:txBody>
      </p:sp>
    </p:spTree>
    <p:extLst>
      <p:ext uri="{BB962C8B-B14F-4D97-AF65-F5344CB8AC3E}">
        <p14:creationId xmlns:p14="http://schemas.microsoft.com/office/powerpoint/2010/main" val="100956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F8F8D3B-4949-47E8-BBCA-3AF089B30046}" type="datetimeFigureOut">
              <a:rPr lang="en-US"/>
              <a:pPr>
                <a:defRPr/>
              </a:pPr>
              <a:t>9/7/2016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EF89315-E386-4877-A1F0-01B082BEB717}" type="slidenum">
              <a:rPr lang="en-US" altLang="en-US"/>
              <a:pPr>
                <a:defRPr/>
              </a:pPr>
              <a:t>‹#›</a:t>
            </a:fld>
            <a:endParaRPr lang="en-US" altLang="en-US"/>
          </a:p>
        </p:txBody>
      </p:sp>
    </p:spTree>
    <p:extLst>
      <p:ext uri="{BB962C8B-B14F-4D97-AF65-F5344CB8AC3E}">
        <p14:creationId xmlns:p14="http://schemas.microsoft.com/office/powerpoint/2010/main" val="36343520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34503EE-5D68-4E86-BB98-6BAA86B32601}" type="datetimeFigureOut">
              <a:rPr lang="en-US"/>
              <a:pPr>
                <a:defRPr/>
              </a:pPr>
              <a:t>9/7/2016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211C578-0AF7-40FD-8A0F-987693218955}" type="slidenum">
              <a:rPr lang="en-US" altLang="en-US"/>
              <a:pPr>
                <a:defRPr/>
              </a:pPr>
              <a:t>‹#›</a:t>
            </a:fld>
            <a:endParaRPr lang="en-US" altLang="en-US"/>
          </a:p>
        </p:txBody>
      </p:sp>
    </p:spTree>
    <p:extLst>
      <p:ext uri="{BB962C8B-B14F-4D97-AF65-F5344CB8AC3E}">
        <p14:creationId xmlns:p14="http://schemas.microsoft.com/office/powerpoint/2010/main" val="36584600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987E155-BE14-47BF-A870-572D7D130477}" type="datetimeFigureOut">
              <a:rPr lang="en-US"/>
              <a:pPr>
                <a:defRPr/>
              </a:pPr>
              <a:t>9/7/2016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E45D637-05B3-485B-8C6A-425989EAD553}" type="slidenum">
              <a:rPr lang="en-US" altLang="en-US"/>
              <a:pPr>
                <a:defRPr/>
              </a:pPr>
              <a:t>‹#›</a:t>
            </a:fld>
            <a:endParaRPr lang="en-US" altLang="en-US"/>
          </a:p>
        </p:txBody>
      </p:sp>
    </p:spTree>
    <p:extLst>
      <p:ext uri="{BB962C8B-B14F-4D97-AF65-F5344CB8AC3E}">
        <p14:creationId xmlns:p14="http://schemas.microsoft.com/office/powerpoint/2010/main" val="33298974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BA75D2E-E07A-4A64-BDA1-06B02BA45767}" type="datetimeFigureOut">
              <a:rPr lang="en-US"/>
              <a:pPr>
                <a:defRPr/>
              </a:pPr>
              <a:t>9/7/2016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B091CD1-06AD-44DC-880F-9E4CD04C4FF8}" type="slidenum">
              <a:rPr lang="en-US" altLang="en-US"/>
              <a:pPr>
                <a:defRPr/>
              </a:pPr>
              <a:t>‹#›</a:t>
            </a:fld>
            <a:endParaRPr lang="en-US" altLang="en-US"/>
          </a:p>
        </p:txBody>
      </p:sp>
    </p:spTree>
    <p:extLst>
      <p:ext uri="{BB962C8B-B14F-4D97-AF65-F5344CB8AC3E}">
        <p14:creationId xmlns:p14="http://schemas.microsoft.com/office/powerpoint/2010/main" val="19360983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80517C4-E759-484F-9A79-F7758AFB19AF}"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2B934C5-4632-4E32-AF19-2B6EA66F15FD}" type="slidenum">
              <a:rPr lang="en-US" altLang="en-US"/>
              <a:pPr>
                <a:defRPr/>
              </a:pPr>
              <a:t>‹#›</a:t>
            </a:fld>
            <a:endParaRPr lang="en-US" altLang="en-US"/>
          </a:p>
        </p:txBody>
      </p:sp>
    </p:spTree>
    <p:extLst>
      <p:ext uri="{BB962C8B-B14F-4D97-AF65-F5344CB8AC3E}">
        <p14:creationId xmlns:p14="http://schemas.microsoft.com/office/powerpoint/2010/main" val="31551103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B227DB3-AEC8-4797-8D77-9E17B77AAE09}"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DE9A542-88D2-4BFA-935A-765CF0DFA1C4}" type="slidenum">
              <a:rPr lang="en-US" altLang="en-US"/>
              <a:pPr>
                <a:defRPr/>
              </a:pPr>
              <a:t>‹#›</a:t>
            </a:fld>
            <a:endParaRPr lang="en-US" altLang="en-US"/>
          </a:p>
        </p:txBody>
      </p:sp>
    </p:spTree>
    <p:extLst>
      <p:ext uri="{BB962C8B-B14F-4D97-AF65-F5344CB8AC3E}">
        <p14:creationId xmlns:p14="http://schemas.microsoft.com/office/powerpoint/2010/main" val="34334496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323112-50B5-48C8-8090-5D0A2E79917B}"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79AD46-1F7A-491B-A2A8-3C1C44491AA7}" type="slidenum">
              <a:rPr lang="en-US" altLang="en-US"/>
              <a:pPr>
                <a:defRPr/>
              </a:pPr>
              <a:t>‹#›</a:t>
            </a:fld>
            <a:endParaRPr lang="en-US" altLang="en-US"/>
          </a:p>
        </p:txBody>
      </p:sp>
    </p:spTree>
    <p:extLst>
      <p:ext uri="{BB962C8B-B14F-4D97-AF65-F5344CB8AC3E}">
        <p14:creationId xmlns:p14="http://schemas.microsoft.com/office/powerpoint/2010/main" val="7578940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70BEFE-10D1-496E-859B-E1EB6716440A}"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05AB36-3952-45BA-AB1D-DFE37C55E8A4}" type="slidenum">
              <a:rPr lang="en-US" altLang="en-US"/>
              <a:pPr>
                <a:defRPr/>
              </a:pPr>
              <a:t>‹#›</a:t>
            </a:fld>
            <a:endParaRPr lang="en-US" altLang="en-US"/>
          </a:p>
        </p:txBody>
      </p:sp>
    </p:spTree>
    <p:extLst>
      <p:ext uri="{BB962C8B-B14F-4D97-AF65-F5344CB8AC3E}">
        <p14:creationId xmlns:p14="http://schemas.microsoft.com/office/powerpoint/2010/main" val="15141506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51F321B-0D48-4F55-91B8-7A4B3CDBE83E}" type="datetimeFigureOut">
              <a:rPr lang="en-US">
                <a:solidFill>
                  <a:prstClr val="black">
                    <a:tint val="75000"/>
                  </a:prstClr>
                </a:solidFill>
              </a:rPr>
              <a:pPr>
                <a:defRPr/>
              </a:pPr>
              <a:t>9/7/2016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9C09E6-5460-451B-B18B-A3919F0F78B8}" type="slidenum">
              <a:rPr lang="en-US" altLang="en-US"/>
              <a:pPr>
                <a:defRPr/>
              </a:pPr>
              <a:t>‹#›</a:t>
            </a:fld>
            <a:endParaRPr lang="en-US" altLang="en-US"/>
          </a:p>
        </p:txBody>
      </p:sp>
    </p:spTree>
    <p:extLst>
      <p:ext uri="{BB962C8B-B14F-4D97-AF65-F5344CB8AC3E}">
        <p14:creationId xmlns:p14="http://schemas.microsoft.com/office/powerpoint/2010/main" val="41069105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C404316-7942-406E-92E8-6C8055186B09}" type="datetimeFigureOut">
              <a:rPr lang="en-US">
                <a:solidFill>
                  <a:prstClr val="black">
                    <a:tint val="75000"/>
                  </a:prstClr>
                </a:solidFill>
              </a:rPr>
              <a:pPr>
                <a:defRPr/>
              </a:pPr>
              <a:t>9/7/2016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5634675-23B8-4CD0-94A2-F8C3099B64BB}" type="slidenum">
              <a:rPr lang="en-US" altLang="en-US"/>
              <a:pPr>
                <a:defRPr/>
              </a:pPr>
              <a:t>‹#›</a:t>
            </a:fld>
            <a:endParaRPr lang="en-US" altLang="en-US"/>
          </a:p>
        </p:txBody>
      </p:sp>
    </p:spTree>
    <p:extLst>
      <p:ext uri="{BB962C8B-B14F-4D97-AF65-F5344CB8AC3E}">
        <p14:creationId xmlns:p14="http://schemas.microsoft.com/office/powerpoint/2010/main" val="40978747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CD4EA53-82F5-4BC2-9FB2-BAA0EC673201}" type="datetimeFigureOut">
              <a:rPr lang="en-US">
                <a:solidFill>
                  <a:prstClr val="black">
                    <a:tint val="75000"/>
                  </a:prstClr>
                </a:solidFill>
              </a:rPr>
              <a:pPr>
                <a:defRPr/>
              </a:pPr>
              <a:t>9/7/2016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F0A1D15-4357-468F-90E5-288144FF5D89}" type="slidenum">
              <a:rPr lang="en-US" altLang="en-US"/>
              <a:pPr>
                <a:defRPr/>
              </a:pPr>
              <a:t>‹#›</a:t>
            </a:fld>
            <a:endParaRPr lang="en-US" altLang="en-US"/>
          </a:p>
        </p:txBody>
      </p:sp>
    </p:spTree>
    <p:extLst>
      <p:ext uri="{BB962C8B-B14F-4D97-AF65-F5344CB8AC3E}">
        <p14:creationId xmlns:p14="http://schemas.microsoft.com/office/powerpoint/2010/main" val="4052420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E5E128F-F129-4218-83E4-461BA43B39BE}" type="datetimeFigureOut">
              <a:rPr lang="en-US"/>
              <a:pPr>
                <a:defRPr/>
              </a:pPr>
              <a:t>9/7/2016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5F51810-AB31-4D84-B94B-207DE3D5B9A4}" type="slidenum">
              <a:rPr lang="en-US" altLang="en-US"/>
              <a:pPr>
                <a:defRPr/>
              </a:pPr>
              <a:t>‹#›</a:t>
            </a:fld>
            <a:endParaRPr lang="en-US" altLang="en-US"/>
          </a:p>
        </p:txBody>
      </p:sp>
    </p:spTree>
    <p:extLst>
      <p:ext uri="{BB962C8B-B14F-4D97-AF65-F5344CB8AC3E}">
        <p14:creationId xmlns:p14="http://schemas.microsoft.com/office/powerpoint/2010/main" val="3195276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96B157C-7C5F-457F-BF1C-FBAF71411403}" type="datetimeFigureOut">
              <a:rPr lang="en-US">
                <a:solidFill>
                  <a:prstClr val="black">
                    <a:tint val="75000"/>
                  </a:prstClr>
                </a:solidFill>
              </a:rPr>
              <a:pPr>
                <a:defRPr/>
              </a:pPr>
              <a:t>9/7/2016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819695-E148-4C9B-8112-FE5914BEC87D}" type="slidenum">
              <a:rPr lang="en-US" altLang="en-US"/>
              <a:pPr>
                <a:defRPr/>
              </a:pPr>
              <a:t>‹#›</a:t>
            </a:fld>
            <a:endParaRPr lang="en-US" altLang="en-US"/>
          </a:p>
        </p:txBody>
      </p:sp>
    </p:spTree>
    <p:extLst>
      <p:ext uri="{BB962C8B-B14F-4D97-AF65-F5344CB8AC3E}">
        <p14:creationId xmlns:p14="http://schemas.microsoft.com/office/powerpoint/2010/main" val="26806431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1898B82-E5CB-4B16-AAB8-D9D5ABE2E48F}" type="datetimeFigureOut">
              <a:rPr lang="en-US">
                <a:solidFill>
                  <a:prstClr val="black">
                    <a:tint val="75000"/>
                  </a:prstClr>
                </a:solidFill>
              </a:rPr>
              <a:pPr>
                <a:defRPr/>
              </a:pPr>
              <a:t>9/7/2016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70C4667-46CD-4885-A42F-3376BCC7D1B9}" type="slidenum">
              <a:rPr lang="en-US" altLang="en-US"/>
              <a:pPr>
                <a:defRPr/>
              </a:pPr>
              <a:t>‹#›</a:t>
            </a:fld>
            <a:endParaRPr lang="en-US" altLang="en-US"/>
          </a:p>
        </p:txBody>
      </p:sp>
    </p:spTree>
    <p:extLst>
      <p:ext uri="{BB962C8B-B14F-4D97-AF65-F5344CB8AC3E}">
        <p14:creationId xmlns:p14="http://schemas.microsoft.com/office/powerpoint/2010/main" val="36430514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405F70C-9342-464E-AE0C-7ED81CA31E54}" type="datetimeFigureOut">
              <a:rPr lang="en-US">
                <a:solidFill>
                  <a:prstClr val="black">
                    <a:tint val="75000"/>
                  </a:prstClr>
                </a:solidFill>
              </a:rPr>
              <a:pPr>
                <a:defRPr/>
              </a:pPr>
              <a:t>9/7/2016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8E6843C-B593-4F7B-A963-7BA57BA9F8EE}" type="slidenum">
              <a:rPr lang="en-US" altLang="en-US"/>
              <a:pPr>
                <a:defRPr/>
              </a:pPr>
              <a:t>‹#›</a:t>
            </a:fld>
            <a:endParaRPr lang="en-US" altLang="en-US"/>
          </a:p>
        </p:txBody>
      </p:sp>
    </p:spTree>
    <p:extLst>
      <p:ext uri="{BB962C8B-B14F-4D97-AF65-F5344CB8AC3E}">
        <p14:creationId xmlns:p14="http://schemas.microsoft.com/office/powerpoint/2010/main" val="42901317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B4D316-8017-4167-A454-9147E06E7C11}" type="datetimeFigureOut">
              <a:rPr lang="en-US">
                <a:solidFill>
                  <a:prstClr val="black">
                    <a:tint val="75000"/>
                  </a:prstClr>
                </a:solidFill>
              </a:rPr>
              <a:pPr>
                <a:defRPr/>
              </a:pPr>
              <a:t>9/7/2016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78B30A5-D8C1-462B-BEE9-FE1DEB17D0D0}" type="slidenum">
              <a:rPr lang="en-US" altLang="en-US"/>
              <a:pPr>
                <a:defRPr/>
              </a:pPr>
              <a:t>‹#›</a:t>
            </a:fld>
            <a:endParaRPr lang="en-US" altLang="en-US"/>
          </a:p>
        </p:txBody>
      </p:sp>
    </p:spTree>
    <p:extLst>
      <p:ext uri="{BB962C8B-B14F-4D97-AF65-F5344CB8AC3E}">
        <p14:creationId xmlns:p14="http://schemas.microsoft.com/office/powerpoint/2010/main" val="7581864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1C76EE3-FE2A-4A82-A923-A0942442B2A7}" type="datetimeFigureOut">
              <a:rPr lang="en-US">
                <a:solidFill>
                  <a:prstClr val="black">
                    <a:tint val="75000"/>
                  </a:prstClr>
                </a:solidFill>
              </a:rPr>
              <a:pPr>
                <a:defRPr/>
              </a:pPr>
              <a:t>9/7/2016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31C1C8D-3ECA-4BC8-AA17-CCE0A201E249}" type="slidenum">
              <a:rPr lang="en-US" altLang="en-US"/>
              <a:pPr>
                <a:defRPr/>
              </a:pPr>
              <a:t>‹#›</a:t>
            </a:fld>
            <a:endParaRPr lang="en-US" altLang="en-US"/>
          </a:p>
        </p:txBody>
      </p:sp>
    </p:spTree>
    <p:extLst>
      <p:ext uri="{BB962C8B-B14F-4D97-AF65-F5344CB8AC3E}">
        <p14:creationId xmlns:p14="http://schemas.microsoft.com/office/powerpoint/2010/main" val="9834335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86F231-D40B-48CF-8FA3-E715A1358B8E}" type="datetimeFigureOut">
              <a:rPr lang="en-US">
                <a:solidFill>
                  <a:prstClr val="black">
                    <a:tint val="75000"/>
                  </a:prstClr>
                </a:solidFill>
              </a:rPr>
              <a:pPr>
                <a:defRPr/>
              </a:pPr>
              <a:t>9/7/2016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9F7F115-DB20-49A8-B3B7-E5E0CB804C87}" type="slidenum">
              <a:rPr lang="en-US" altLang="en-US"/>
              <a:pPr>
                <a:defRPr/>
              </a:pPr>
              <a:t>‹#›</a:t>
            </a:fld>
            <a:endParaRPr lang="en-US" altLang="en-US"/>
          </a:p>
        </p:txBody>
      </p:sp>
    </p:spTree>
    <p:extLst>
      <p:ext uri="{BB962C8B-B14F-4D97-AF65-F5344CB8AC3E}">
        <p14:creationId xmlns:p14="http://schemas.microsoft.com/office/powerpoint/2010/main" val="6335463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2A0B3F7-E2E0-4D38-88EC-7318B9CC23C0}" type="datetimeFigureOut">
              <a:rPr lang="en-US">
                <a:solidFill>
                  <a:prstClr val="black">
                    <a:tint val="75000"/>
                  </a:prstClr>
                </a:solidFill>
              </a:rPr>
              <a:pPr>
                <a:defRPr/>
              </a:pPr>
              <a:t>9/7/2016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97E9A6-777D-4F59-8371-D9908900DC55}" type="slidenum">
              <a:rPr lang="en-US" altLang="en-US"/>
              <a:pPr>
                <a:defRPr/>
              </a:pPr>
              <a:t>‹#›</a:t>
            </a:fld>
            <a:endParaRPr lang="en-US" altLang="en-US"/>
          </a:p>
        </p:txBody>
      </p:sp>
    </p:spTree>
    <p:extLst>
      <p:ext uri="{BB962C8B-B14F-4D97-AF65-F5344CB8AC3E}">
        <p14:creationId xmlns:p14="http://schemas.microsoft.com/office/powerpoint/2010/main" val="23191808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6BAFD9-2122-402C-B1D7-E19EEB5EB038}" type="datetimeFigureOut">
              <a:rPr lang="en-US">
                <a:solidFill>
                  <a:prstClr val="black">
                    <a:tint val="75000"/>
                  </a:prstClr>
                </a:solidFill>
              </a:rPr>
              <a:pPr>
                <a:defRPr/>
              </a:pPr>
              <a:t>9/7/2016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053FA78-5310-4D07-9C61-B06D263AE487}" type="slidenum">
              <a:rPr lang="en-US" altLang="en-US"/>
              <a:pPr>
                <a:defRPr/>
              </a:pPr>
              <a:t>‹#›</a:t>
            </a:fld>
            <a:endParaRPr lang="en-US" altLang="en-US"/>
          </a:p>
        </p:txBody>
      </p:sp>
    </p:spTree>
    <p:extLst>
      <p:ext uri="{BB962C8B-B14F-4D97-AF65-F5344CB8AC3E}">
        <p14:creationId xmlns:p14="http://schemas.microsoft.com/office/powerpoint/2010/main" val="23428076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0C4A705-D313-4EFD-A6AB-F38D7C172FC4}" type="datetimeFigureOut">
              <a:rPr lang="en-US">
                <a:solidFill>
                  <a:prstClr val="black">
                    <a:tint val="75000"/>
                  </a:prstClr>
                </a:solidFill>
              </a:rPr>
              <a:pPr>
                <a:defRPr/>
              </a:pPr>
              <a:t>9/7/2016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81F604-D907-4814-A2FA-CAABD1F0572C}" type="slidenum">
              <a:rPr lang="en-US" altLang="en-US"/>
              <a:pPr>
                <a:defRPr/>
              </a:pPr>
              <a:t>‹#›</a:t>
            </a:fld>
            <a:endParaRPr lang="en-US" altLang="en-US"/>
          </a:p>
        </p:txBody>
      </p:sp>
    </p:spTree>
    <p:extLst>
      <p:ext uri="{BB962C8B-B14F-4D97-AF65-F5344CB8AC3E}">
        <p14:creationId xmlns:p14="http://schemas.microsoft.com/office/powerpoint/2010/main" val="5252715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16119F1-8371-4628-BAB9-691764FF1C0C}" type="datetimeFigureOut">
              <a:rPr lang="en-US">
                <a:solidFill>
                  <a:prstClr val="black">
                    <a:tint val="75000"/>
                  </a:prstClr>
                </a:solidFill>
              </a:rPr>
              <a:pPr>
                <a:defRPr/>
              </a:pPr>
              <a:t>9/7/2016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03D575-D896-4DD7-9B23-6F4E8F41E272}" type="slidenum">
              <a:rPr lang="en-US" altLang="en-US"/>
              <a:pPr>
                <a:defRPr/>
              </a:pPr>
              <a:t>‹#›</a:t>
            </a:fld>
            <a:endParaRPr lang="en-US" altLang="en-US"/>
          </a:p>
        </p:txBody>
      </p:sp>
    </p:spTree>
    <p:extLst>
      <p:ext uri="{BB962C8B-B14F-4D97-AF65-F5344CB8AC3E}">
        <p14:creationId xmlns:p14="http://schemas.microsoft.com/office/powerpoint/2010/main" val="4017345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557BD57-98AE-42A4-B06A-03A74D1A8E3E}"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AF86A3-9CD9-4B5B-A8AC-C9E02589FD3E}" type="slidenum">
              <a:rPr lang="en-US" altLang="en-US"/>
              <a:pPr>
                <a:defRPr/>
              </a:pPr>
              <a:t>‹#›</a:t>
            </a:fld>
            <a:endParaRPr lang="en-US" altLang="en-US"/>
          </a:p>
        </p:txBody>
      </p:sp>
    </p:spTree>
    <p:extLst>
      <p:ext uri="{BB962C8B-B14F-4D97-AF65-F5344CB8AC3E}">
        <p14:creationId xmlns:p14="http://schemas.microsoft.com/office/powerpoint/2010/main" val="35563550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C2EA878-DEFB-4DB3-B543-3973160AA518}" type="datetimeFigureOut">
              <a:rPr lang="en-US">
                <a:solidFill>
                  <a:prstClr val="black">
                    <a:tint val="75000"/>
                  </a:prstClr>
                </a:solidFill>
              </a:rPr>
              <a:pPr>
                <a:defRPr/>
              </a:pPr>
              <a:t>9/7/2016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0DAA57A-B08C-4631-9664-78F05E26C068}" type="slidenum">
              <a:rPr lang="en-US" altLang="en-US"/>
              <a:pPr>
                <a:defRPr/>
              </a:pPr>
              <a:t>‹#›</a:t>
            </a:fld>
            <a:endParaRPr lang="en-US" altLang="en-US"/>
          </a:p>
        </p:txBody>
      </p:sp>
    </p:spTree>
    <p:extLst>
      <p:ext uri="{BB962C8B-B14F-4D97-AF65-F5344CB8AC3E}">
        <p14:creationId xmlns:p14="http://schemas.microsoft.com/office/powerpoint/2010/main" val="1794336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EB45440-B17A-4F27-940B-69E5A8129907}" type="datetimeFigureOut">
              <a:rPr lang="en-US">
                <a:solidFill>
                  <a:prstClr val="black">
                    <a:tint val="75000"/>
                  </a:prstClr>
                </a:solidFill>
              </a:rPr>
              <a:pPr>
                <a:defRPr/>
              </a:pPr>
              <a:t>9/7/2016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075A927-46BB-4438-9EF7-0111C7C3AF52}" type="slidenum">
              <a:rPr lang="en-US" altLang="en-US"/>
              <a:pPr>
                <a:defRPr/>
              </a:pPr>
              <a:t>‹#›</a:t>
            </a:fld>
            <a:endParaRPr lang="en-US" altLang="en-US"/>
          </a:p>
        </p:txBody>
      </p:sp>
    </p:spTree>
    <p:extLst>
      <p:ext uri="{BB962C8B-B14F-4D97-AF65-F5344CB8AC3E}">
        <p14:creationId xmlns:p14="http://schemas.microsoft.com/office/powerpoint/2010/main" val="35206807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438035C-F054-40BE-AC2B-6041898D2FCA}" type="datetimeFigureOut">
              <a:rPr lang="en-US">
                <a:solidFill>
                  <a:prstClr val="black">
                    <a:tint val="75000"/>
                  </a:prstClr>
                </a:solidFill>
              </a:rPr>
              <a:pPr>
                <a:defRPr/>
              </a:pPr>
              <a:t>9/7/2016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1EFF9D5-2088-4BF5-982E-0DBC07C78417}" type="slidenum">
              <a:rPr lang="en-US" altLang="en-US"/>
              <a:pPr>
                <a:defRPr/>
              </a:pPr>
              <a:t>‹#›</a:t>
            </a:fld>
            <a:endParaRPr lang="en-US" altLang="en-US"/>
          </a:p>
        </p:txBody>
      </p:sp>
    </p:spTree>
    <p:extLst>
      <p:ext uri="{BB962C8B-B14F-4D97-AF65-F5344CB8AC3E}">
        <p14:creationId xmlns:p14="http://schemas.microsoft.com/office/powerpoint/2010/main" val="42077130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12E9D5E-B77F-4EB0-95F9-6D34E3CA6C38}" type="datetimeFigureOut">
              <a:rPr lang="en-US">
                <a:solidFill>
                  <a:prstClr val="black">
                    <a:tint val="75000"/>
                  </a:prstClr>
                </a:solidFill>
              </a:rPr>
              <a:pPr>
                <a:defRPr/>
              </a:pPr>
              <a:t>9/7/2016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572601C-B815-4037-963E-16855F3DCB30}" type="slidenum">
              <a:rPr lang="en-US" altLang="en-US"/>
              <a:pPr>
                <a:defRPr/>
              </a:pPr>
              <a:t>‹#›</a:t>
            </a:fld>
            <a:endParaRPr lang="en-US" altLang="en-US"/>
          </a:p>
        </p:txBody>
      </p:sp>
    </p:spTree>
    <p:extLst>
      <p:ext uri="{BB962C8B-B14F-4D97-AF65-F5344CB8AC3E}">
        <p14:creationId xmlns:p14="http://schemas.microsoft.com/office/powerpoint/2010/main" val="37191363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14DB54-72E6-486F-84D8-6DEEA903B485}" type="datetimeFigureOut">
              <a:rPr lang="en-US">
                <a:solidFill>
                  <a:prstClr val="black">
                    <a:tint val="75000"/>
                  </a:prstClr>
                </a:solidFill>
              </a:rPr>
              <a:pPr>
                <a:defRPr/>
              </a:pPr>
              <a:t>9/7/2016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1F5221D-0DAF-447C-A187-EBAF4F7AEB52}" type="slidenum">
              <a:rPr lang="en-US" altLang="en-US"/>
              <a:pPr>
                <a:defRPr/>
              </a:pPr>
              <a:t>‹#›</a:t>
            </a:fld>
            <a:endParaRPr lang="en-US" altLang="en-US"/>
          </a:p>
        </p:txBody>
      </p:sp>
    </p:spTree>
    <p:extLst>
      <p:ext uri="{BB962C8B-B14F-4D97-AF65-F5344CB8AC3E}">
        <p14:creationId xmlns:p14="http://schemas.microsoft.com/office/powerpoint/2010/main" val="7533295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292C37-6C2F-4849-A2B6-E5EA6A9539DD}" type="datetimeFigureOut">
              <a:rPr lang="en-US">
                <a:solidFill>
                  <a:prstClr val="black">
                    <a:tint val="75000"/>
                  </a:prstClr>
                </a:solidFill>
              </a:rPr>
              <a:pPr>
                <a:defRPr/>
              </a:pPr>
              <a:t>9/7/2016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DDF8BF0-A685-48C1-8377-3A1B91467E9F}" type="slidenum">
              <a:rPr lang="en-US" altLang="en-US"/>
              <a:pPr>
                <a:defRPr/>
              </a:pPr>
              <a:t>‹#›</a:t>
            </a:fld>
            <a:endParaRPr lang="en-US" altLang="en-US"/>
          </a:p>
        </p:txBody>
      </p:sp>
    </p:spTree>
    <p:extLst>
      <p:ext uri="{BB962C8B-B14F-4D97-AF65-F5344CB8AC3E}">
        <p14:creationId xmlns:p14="http://schemas.microsoft.com/office/powerpoint/2010/main" val="24664255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3A76618-B17D-4506-9C85-E6B6813E7695}" type="datetimeFigureOut">
              <a:rPr lang="en-US">
                <a:solidFill>
                  <a:prstClr val="black">
                    <a:tint val="75000"/>
                  </a:prstClr>
                </a:solidFill>
              </a:rPr>
              <a:pPr>
                <a:defRPr/>
              </a:pPr>
              <a:t>9/7/2016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F22266-52AA-4A33-84E9-45B28D9DBFD8}" type="slidenum">
              <a:rPr lang="en-US" altLang="en-US"/>
              <a:pPr>
                <a:defRPr/>
              </a:pPr>
              <a:t>‹#›</a:t>
            </a:fld>
            <a:endParaRPr lang="en-US" altLang="en-US"/>
          </a:p>
        </p:txBody>
      </p:sp>
    </p:spTree>
    <p:extLst>
      <p:ext uri="{BB962C8B-B14F-4D97-AF65-F5344CB8AC3E}">
        <p14:creationId xmlns:p14="http://schemas.microsoft.com/office/powerpoint/2010/main" val="4089476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7C2CEA-4109-47DA-9EC3-C0B08EB625DF}" type="datetimeFigureOut">
              <a:rPr lang="en-US">
                <a:solidFill>
                  <a:prstClr val="black">
                    <a:tint val="75000"/>
                  </a:prstClr>
                </a:solidFill>
              </a:rPr>
              <a:pPr>
                <a:defRPr/>
              </a:pPr>
              <a:t>9/7/2016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D67FEB-CFF4-4C23-9F36-FBEF47197C62}" type="slidenum">
              <a:rPr lang="en-US" altLang="en-US"/>
              <a:pPr>
                <a:defRPr/>
              </a:pPr>
              <a:t>‹#›</a:t>
            </a:fld>
            <a:endParaRPr lang="en-US" altLang="en-US"/>
          </a:p>
        </p:txBody>
      </p:sp>
    </p:spTree>
    <p:extLst>
      <p:ext uri="{BB962C8B-B14F-4D97-AF65-F5344CB8AC3E}">
        <p14:creationId xmlns:p14="http://schemas.microsoft.com/office/powerpoint/2010/main" val="7800648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304BA2-4198-40E8-BC6A-175F3AEA0779}" type="datetimeFigureOut">
              <a:rPr lang="en-US">
                <a:solidFill>
                  <a:prstClr val="black">
                    <a:tint val="75000"/>
                  </a:prstClr>
                </a:solidFill>
              </a:rPr>
              <a:pPr>
                <a:defRPr/>
              </a:pPr>
              <a:t>9/7/2016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0B98B2A-C2ED-4DA2-A997-0232188A7854}" type="slidenum">
              <a:rPr lang="en-US" altLang="en-US"/>
              <a:pPr>
                <a:defRPr/>
              </a:pPr>
              <a:t>‹#›</a:t>
            </a:fld>
            <a:endParaRPr lang="en-US" altLang="en-US"/>
          </a:p>
        </p:txBody>
      </p:sp>
    </p:spTree>
    <p:extLst>
      <p:ext uri="{BB962C8B-B14F-4D97-AF65-F5344CB8AC3E}">
        <p14:creationId xmlns:p14="http://schemas.microsoft.com/office/powerpoint/2010/main" val="20089256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A89821F-FA92-4B9E-8D8F-DAEF5024B752}" type="slidenum">
              <a:rPr lang="en-US" altLang="en-US"/>
              <a:pPr>
                <a:defRPr/>
              </a:pPr>
              <a:t>‹#›</a:t>
            </a:fld>
            <a:endParaRPr lang="en-US" altLang="en-US"/>
          </a:p>
        </p:txBody>
      </p:sp>
    </p:spTree>
    <p:extLst>
      <p:ext uri="{BB962C8B-B14F-4D97-AF65-F5344CB8AC3E}">
        <p14:creationId xmlns:p14="http://schemas.microsoft.com/office/powerpoint/2010/main" val="4009644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F3486D4-9F6F-46AC-BD35-63018E2C79EB}"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60A3A0-A621-4B1D-9FDA-A406DB3AEE53}" type="slidenum">
              <a:rPr lang="en-US" altLang="en-US"/>
              <a:pPr>
                <a:defRPr/>
              </a:pPr>
              <a:t>‹#›</a:t>
            </a:fld>
            <a:endParaRPr lang="en-US" altLang="en-US"/>
          </a:p>
        </p:txBody>
      </p:sp>
    </p:spTree>
    <p:extLst>
      <p:ext uri="{BB962C8B-B14F-4D97-AF65-F5344CB8AC3E}">
        <p14:creationId xmlns:p14="http://schemas.microsoft.com/office/powerpoint/2010/main" val="31602417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E5F8BE8-E661-4D78-9C47-59F735E1921B}" type="slidenum">
              <a:rPr lang="en-US" altLang="en-US"/>
              <a:pPr>
                <a:defRPr/>
              </a:pPr>
              <a:t>‹#›</a:t>
            </a:fld>
            <a:endParaRPr lang="en-US" altLang="en-US"/>
          </a:p>
        </p:txBody>
      </p:sp>
    </p:spTree>
    <p:extLst>
      <p:ext uri="{BB962C8B-B14F-4D97-AF65-F5344CB8AC3E}">
        <p14:creationId xmlns:p14="http://schemas.microsoft.com/office/powerpoint/2010/main" val="35514259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EA317D0-95C0-4A91-BA90-FE6CEED81700}" type="slidenum">
              <a:rPr lang="en-US" altLang="en-US"/>
              <a:pPr>
                <a:defRPr/>
              </a:pPr>
              <a:t>‹#›</a:t>
            </a:fld>
            <a:endParaRPr lang="en-US" altLang="en-US"/>
          </a:p>
        </p:txBody>
      </p:sp>
    </p:spTree>
    <p:extLst>
      <p:ext uri="{BB962C8B-B14F-4D97-AF65-F5344CB8AC3E}">
        <p14:creationId xmlns:p14="http://schemas.microsoft.com/office/powerpoint/2010/main" val="14130911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300B79C-A16E-418D-AE1F-FB4CFCFD38F1}" type="slidenum">
              <a:rPr lang="en-US" altLang="en-US"/>
              <a:pPr>
                <a:defRPr/>
              </a:pPr>
              <a:t>‹#›</a:t>
            </a:fld>
            <a:endParaRPr lang="en-US" altLang="en-US"/>
          </a:p>
        </p:txBody>
      </p:sp>
    </p:spTree>
    <p:extLst>
      <p:ext uri="{BB962C8B-B14F-4D97-AF65-F5344CB8AC3E}">
        <p14:creationId xmlns:p14="http://schemas.microsoft.com/office/powerpoint/2010/main" val="3315337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49B1AC-8004-4FBF-82D7-372630E4DEF7}" type="slidenum">
              <a:rPr lang="en-US" altLang="en-US"/>
              <a:pPr>
                <a:defRPr/>
              </a:pPr>
              <a:t>‹#›</a:t>
            </a:fld>
            <a:endParaRPr lang="en-US" altLang="en-US"/>
          </a:p>
        </p:txBody>
      </p:sp>
    </p:spTree>
    <p:extLst>
      <p:ext uri="{BB962C8B-B14F-4D97-AF65-F5344CB8AC3E}">
        <p14:creationId xmlns:p14="http://schemas.microsoft.com/office/powerpoint/2010/main" val="11638960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AA4335DA-92AF-47AF-9BE8-DAAFF05A1154}" type="slidenum">
              <a:rPr lang="en-US" altLang="en-US"/>
              <a:pPr>
                <a:defRPr/>
              </a:pPr>
              <a:t>‹#›</a:t>
            </a:fld>
            <a:endParaRPr lang="en-US" altLang="en-US"/>
          </a:p>
        </p:txBody>
      </p:sp>
    </p:spTree>
    <p:extLst>
      <p:ext uri="{BB962C8B-B14F-4D97-AF65-F5344CB8AC3E}">
        <p14:creationId xmlns:p14="http://schemas.microsoft.com/office/powerpoint/2010/main" val="10323207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ABBBCF8-F3CA-46CB-A78A-3782C68378E7}" type="slidenum">
              <a:rPr lang="en-US" altLang="en-US"/>
              <a:pPr>
                <a:defRPr/>
              </a:pPr>
              <a:t>‹#›</a:t>
            </a:fld>
            <a:endParaRPr lang="en-US" altLang="en-US"/>
          </a:p>
        </p:txBody>
      </p:sp>
    </p:spTree>
    <p:extLst>
      <p:ext uri="{BB962C8B-B14F-4D97-AF65-F5344CB8AC3E}">
        <p14:creationId xmlns:p14="http://schemas.microsoft.com/office/powerpoint/2010/main" val="2011018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FC8DA1F-3B5C-4373-BFED-A5FCBEC54715}" type="slidenum">
              <a:rPr lang="en-US" altLang="en-US"/>
              <a:pPr>
                <a:defRPr/>
              </a:pPr>
              <a:t>‹#›</a:t>
            </a:fld>
            <a:endParaRPr lang="en-US" altLang="en-US"/>
          </a:p>
        </p:txBody>
      </p:sp>
    </p:spTree>
    <p:extLst>
      <p:ext uri="{BB962C8B-B14F-4D97-AF65-F5344CB8AC3E}">
        <p14:creationId xmlns:p14="http://schemas.microsoft.com/office/powerpoint/2010/main" val="20127606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FFED894-BE1A-489F-96FF-6A75AF4B5FAD}" type="slidenum">
              <a:rPr lang="en-US" altLang="en-US"/>
              <a:pPr>
                <a:defRPr/>
              </a:pPr>
              <a:t>‹#›</a:t>
            </a:fld>
            <a:endParaRPr lang="en-US" altLang="en-US"/>
          </a:p>
        </p:txBody>
      </p:sp>
    </p:spTree>
    <p:extLst>
      <p:ext uri="{BB962C8B-B14F-4D97-AF65-F5344CB8AC3E}">
        <p14:creationId xmlns:p14="http://schemas.microsoft.com/office/powerpoint/2010/main" val="5401613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2AE91F9-7C47-47EA-AD5E-9DF4C7D09ECA}" type="slidenum">
              <a:rPr lang="en-US" altLang="en-US"/>
              <a:pPr>
                <a:defRPr/>
              </a:pPr>
              <a:t>‹#›</a:t>
            </a:fld>
            <a:endParaRPr lang="en-US" altLang="en-US"/>
          </a:p>
        </p:txBody>
      </p:sp>
    </p:spTree>
    <p:extLst>
      <p:ext uri="{BB962C8B-B14F-4D97-AF65-F5344CB8AC3E}">
        <p14:creationId xmlns:p14="http://schemas.microsoft.com/office/powerpoint/2010/main" val="25021127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1D0BECC-0A10-47B2-9470-91484D1B7CA2}" type="slidenum">
              <a:rPr lang="en-US" altLang="en-US"/>
              <a:pPr>
                <a:defRPr/>
              </a:pPr>
              <a:t>‹#›</a:t>
            </a:fld>
            <a:endParaRPr lang="en-US" altLang="en-US"/>
          </a:p>
        </p:txBody>
      </p:sp>
    </p:spTree>
    <p:extLst>
      <p:ext uri="{BB962C8B-B14F-4D97-AF65-F5344CB8AC3E}">
        <p14:creationId xmlns:p14="http://schemas.microsoft.com/office/powerpoint/2010/main" val="2790270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87C126C-E4FE-4C10-8063-768C41374C73}" type="datetimeFigureOut">
              <a:rPr lang="en-US"/>
              <a:pPr>
                <a:defRPr/>
              </a:pPr>
              <a:t>9/7/2016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99E89F6-B254-4A40-9D97-9AB96584A8D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E199E093-09D4-4EAB-8B03-3874A71CE697}" type="datetimeFigureOut">
              <a:rPr lang="en-US">
                <a:solidFill>
                  <a:prstClr val="black">
                    <a:tint val="75000"/>
                  </a:prstClr>
                </a:solidFill>
              </a:rPr>
              <a:pPr>
                <a:defRPr/>
              </a:pPr>
              <a:t>9/7/2016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2B707494-E09F-4473-9997-53DB119FA0FC}" type="slidenum">
              <a:rPr lang="en-US" altLang="en-US"/>
              <a:pPr>
                <a:defRPr/>
              </a:pPr>
              <a:t>‹#›</a:t>
            </a:fld>
            <a:endParaRPr lang="en-US" altLang="en-US"/>
          </a:p>
        </p:txBody>
      </p:sp>
    </p:spTree>
    <p:extLst>
      <p:ext uri="{BB962C8B-B14F-4D97-AF65-F5344CB8AC3E}">
        <p14:creationId xmlns:p14="http://schemas.microsoft.com/office/powerpoint/2010/main" val="200562483"/>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6A2AEBEF-5145-4AC1-B0D1-ECBC12D0EC4A}" type="datetimeFigureOut">
              <a:rPr lang="en-US"/>
              <a:pPr>
                <a:defRPr/>
              </a:pPr>
              <a:t>9/7/2016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559B4A8-C707-49A6-80BB-1358DF2686B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8AE0D683-25D2-4608-861A-ADBDB55AFAE4}" type="datetimeFigureOut">
              <a:rPr lang="en-US"/>
              <a:pPr>
                <a:defRPr/>
              </a:pPr>
              <a:t>9/7/2016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F9FA55C-A30D-4FFE-B9D4-951BFD21E99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Arial" charset="0"/>
              </a:defRPr>
            </a:lvl1pPr>
          </a:lstStyle>
          <a:p>
            <a:pPr>
              <a:defRPr/>
            </a:pPr>
            <a:fld id="{7AE5EB2F-D5D0-46C0-8972-25E185DF6526}" type="datetimeFigureOut">
              <a:rPr lang="en-US"/>
              <a:pPr>
                <a:defRPr/>
              </a:pPr>
              <a:t>9/7/2016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8B1D354-B4BB-4A70-AF94-D45011E6234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Arial" charset="0"/>
              </a:defRPr>
            </a:lvl1pPr>
          </a:lstStyle>
          <a:p>
            <a:pPr>
              <a:defRPr/>
            </a:pPr>
            <a:fld id="{D5E97A3D-6366-480D-BE65-FD0EA44CBA28}" type="datetimeFigureOut">
              <a:rPr lang="en-US"/>
              <a:pPr>
                <a:defRPr/>
              </a:pPr>
              <a:t>9/7/2016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2A27F29-EE3B-4F19-AD3F-B0715487C5D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DE5C9CA5-3FCB-4EAA-96A3-0EDF16345C64}" type="datetimeFigureOut">
              <a:rPr lang="en-US"/>
              <a:pPr>
                <a:defRPr/>
              </a:pPr>
              <a:t>9/7/2016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AE932E0F-2636-4282-8997-4EBAFA411C6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E199E093-09D4-4EAB-8B03-3874A71CE697}" type="datetimeFigureOut">
              <a:rPr lang="en-US">
                <a:solidFill>
                  <a:prstClr val="black">
                    <a:tint val="75000"/>
                  </a:prstClr>
                </a:solidFill>
              </a:rPr>
              <a:pPr>
                <a:defRPr/>
              </a:pPr>
              <a:t>9/7/2016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2B707494-E09F-4473-9997-53DB119FA0FC}" type="slidenum">
              <a:rPr lang="en-US" altLang="en-US"/>
              <a:pPr>
                <a:defRPr/>
              </a:pPr>
              <a:t>‹#›</a:t>
            </a:fld>
            <a:endParaRPr lang="en-US" altLang="en-US"/>
          </a:p>
        </p:txBody>
      </p:sp>
    </p:spTree>
    <p:extLst>
      <p:ext uri="{BB962C8B-B14F-4D97-AF65-F5344CB8AC3E}">
        <p14:creationId xmlns:p14="http://schemas.microsoft.com/office/powerpoint/2010/main" val="986808161"/>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0C3EB54-3B01-4734-B8FA-7B52A81912EB}" type="datetimeFigureOut">
              <a:rPr lang="en-US">
                <a:solidFill>
                  <a:prstClr val="black">
                    <a:tint val="75000"/>
                  </a:prstClr>
                </a:solidFill>
              </a:rPr>
              <a:pPr>
                <a:defRPr/>
              </a:pPr>
              <a:t>9/7/2016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EADDFC9-9522-423D-AF71-66FCB416E213}" type="slidenum">
              <a:rPr lang="en-US" altLang="en-US"/>
              <a:pPr>
                <a:defRPr/>
              </a:pPr>
              <a:t>‹#›</a:t>
            </a:fld>
            <a:endParaRPr lang="en-US" altLang="en-US"/>
          </a:p>
        </p:txBody>
      </p:sp>
    </p:spTree>
    <p:extLst>
      <p:ext uri="{BB962C8B-B14F-4D97-AF65-F5344CB8AC3E}">
        <p14:creationId xmlns:p14="http://schemas.microsoft.com/office/powerpoint/2010/main" val="2032330503"/>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cs typeface="Arial" charset="0"/>
              </a:defRPr>
            </a:lvl1pPr>
          </a:lstStyle>
          <a:p>
            <a:pPr>
              <a:defRPr/>
            </a:pPr>
            <a:endParaRPr 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Arial" charset="0"/>
              </a:defRPr>
            </a:lvl1pPr>
          </a:lstStyle>
          <a:p>
            <a:pPr>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a:defRPr/>
            </a:pPr>
            <a:fld id="{4EF9CF4E-9E1F-45BA-A8E3-72B43CB6067F}" type="slidenum">
              <a:rPr lang="en-US" altLang="en-US"/>
              <a:pPr>
                <a:defRPr/>
              </a:pPr>
              <a:t>‹#›</a:t>
            </a:fld>
            <a:endParaRPr lang="en-US" altLang="en-US"/>
          </a:p>
        </p:txBody>
      </p:sp>
      <p:sp>
        <p:nvSpPr>
          <p:cNvPr id="2055"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1677937120"/>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image" Target="../media/image17.wmf"/><Relationship Id="rId3" Type="http://schemas.openxmlformats.org/officeDocument/2006/relationships/slideLayout" Target="../slideLayouts/slideLayout104.xml"/><Relationship Id="rId7" Type="http://schemas.openxmlformats.org/officeDocument/2006/relationships/oleObject" Target="../embeddings/oleObject3.bin"/><Relationship Id="rId12" Type="http://schemas.openxmlformats.org/officeDocument/2006/relationships/oleObject" Target="../embeddings/oleObject5.bin"/><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image" Target="../media/image14.wmf"/><Relationship Id="rId11" Type="http://schemas.openxmlformats.org/officeDocument/2006/relationships/image" Target="../media/image18.png"/><Relationship Id="rId5" Type="http://schemas.openxmlformats.org/officeDocument/2006/relationships/oleObject" Target="../embeddings/oleObject2.bin"/><Relationship Id="rId10" Type="http://schemas.openxmlformats.org/officeDocument/2006/relationships/image" Target="../media/image16.wmf"/><Relationship Id="rId4" Type="http://schemas.openxmlformats.org/officeDocument/2006/relationships/notesSlide" Target="../notesSlides/notesSlide3.xml"/><Relationship Id="rId9"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image" Target="../media/image17.wmf"/><Relationship Id="rId3" Type="http://schemas.openxmlformats.org/officeDocument/2006/relationships/slideLayout" Target="../slideLayouts/slideLayout104.xml"/><Relationship Id="rId7" Type="http://schemas.openxmlformats.org/officeDocument/2006/relationships/oleObject" Target="../embeddings/oleObject7.bin"/><Relationship Id="rId12" Type="http://schemas.openxmlformats.org/officeDocument/2006/relationships/oleObject" Target="../embeddings/oleObject9.bin"/><Relationship Id="rId2" Type="http://schemas.openxmlformats.org/officeDocument/2006/relationships/tags" Target="../tags/tag2.xml"/><Relationship Id="rId1" Type="http://schemas.openxmlformats.org/officeDocument/2006/relationships/vmlDrawing" Target="../drawings/vmlDrawing3.vml"/><Relationship Id="rId6" Type="http://schemas.openxmlformats.org/officeDocument/2006/relationships/image" Target="../media/image14.wmf"/><Relationship Id="rId11" Type="http://schemas.openxmlformats.org/officeDocument/2006/relationships/image" Target="../media/image18.png"/><Relationship Id="rId5" Type="http://schemas.openxmlformats.org/officeDocument/2006/relationships/oleObject" Target="../embeddings/oleObject6.bin"/><Relationship Id="rId10" Type="http://schemas.openxmlformats.org/officeDocument/2006/relationships/image" Target="../media/image16.wmf"/><Relationship Id="rId4" Type="http://schemas.openxmlformats.org/officeDocument/2006/relationships/notesSlide" Target="../notesSlides/notesSlide4.xml"/><Relationship Id="rId9" Type="http://schemas.openxmlformats.org/officeDocument/2006/relationships/oleObject" Target="../embeddings/oleObject8.bin"/></Relationships>
</file>

<file path=ppt/slides/_rels/slide15.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image" Target="../media/image17.wmf"/><Relationship Id="rId3" Type="http://schemas.openxmlformats.org/officeDocument/2006/relationships/slideLayout" Target="../slideLayouts/slideLayout104.xml"/><Relationship Id="rId7" Type="http://schemas.openxmlformats.org/officeDocument/2006/relationships/oleObject" Target="../embeddings/oleObject11.bin"/><Relationship Id="rId12" Type="http://schemas.openxmlformats.org/officeDocument/2006/relationships/oleObject" Target="../embeddings/oleObject13.bin"/><Relationship Id="rId2" Type="http://schemas.openxmlformats.org/officeDocument/2006/relationships/tags" Target="../tags/tag3.xml"/><Relationship Id="rId1" Type="http://schemas.openxmlformats.org/officeDocument/2006/relationships/vmlDrawing" Target="../drawings/vmlDrawing4.vml"/><Relationship Id="rId6" Type="http://schemas.openxmlformats.org/officeDocument/2006/relationships/image" Target="../media/image14.wmf"/><Relationship Id="rId11" Type="http://schemas.openxmlformats.org/officeDocument/2006/relationships/image" Target="../media/image18.png"/><Relationship Id="rId5" Type="http://schemas.openxmlformats.org/officeDocument/2006/relationships/oleObject" Target="../embeddings/oleObject10.bin"/><Relationship Id="rId10" Type="http://schemas.openxmlformats.org/officeDocument/2006/relationships/image" Target="../media/image16.wmf"/><Relationship Id="rId4" Type="http://schemas.openxmlformats.org/officeDocument/2006/relationships/notesSlide" Target="../notesSlides/notesSlide5.xml"/><Relationship Id="rId9" Type="http://schemas.openxmlformats.org/officeDocument/2006/relationships/oleObject" Target="../embeddings/oleObject12.bin"/></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04.xml"/><Relationship Id="rId1" Type="http://schemas.openxmlformats.org/officeDocument/2006/relationships/vmlDrawing" Target="../drawings/vmlDrawing5.v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9.xml"/><Relationship Id="rId5" Type="http://schemas.openxmlformats.org/officeDocument/2006/relationships/image" Target="../media/image30.jpe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33.png"/><Relationship Id="rId4" Type="http://schemas.openxmlformats.org/officeDocument/2006/relationships/oleObject" Target="../embeddings/oleObject15.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4.png"/><Relationship Id="rId5" Type="http://schemas.openxmlformats.org/officeDocument/2006/relationships/oleObject" Target="../embeddings/oleObject17.bin"/><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8.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35.png"/><Relationship Id="rId4" Type="http://schemas.openxmlformats.org/officeDocument/2006/relationships/oleObject" Target="../embeddings/oleObject18.bin"/></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5.xml"/><Relationship Id="rId7" Type="http://schemas.openxmlformats.org/officeDocument/2006/relationships/image" Target="../media/image43.png"/><Relationship Id="rId2" Type="http://schemas.openxmlformats.org/officeDocument/2006/relationships/tags" Target="../tags/tag4.xml"/><Relationship Id="rId1" Type="http://schemas.openxmlformats.org/officeDocument/2006/relationships/vmlDrawing" Target="../drawings/vmlDrawing9.vml"/><Relationship Id="rId6" Type="http://schemas.openxmlformats.org/officeDocument/2006/relationships/oleObject" Target="../embeddings/oleObject19.bin"/><Relationship Id="rId11" Type="http://schemas.openxmlformats.org/officeDocument/2006/relationships/image" Target="../media/image46.png"/><Relationship Id="rId5" Type="http://schemas.openxmlformats.org/officeDocument/2006/relationships/notesSlide" Target="../notesSlides/notesSlide10.xml"/><Relationship Id="rId10" Type="http://schemas.openxmlformats.org/officeDocument/2006/relationships/image" Target="../media/image44.png"/><Relationship Id="rId4" Type="http://schemas.openxmlformats.org/officeDocument/2006/relationships/slideLayout" Target="../slideLayouts/slideLayout2.xml"/><Relationship Id="rId9" Type="http://schemas.openxmlformats.org/officeDocument/2006/relationships/oleObject" Target="../embeddings/oleObject20.bin"/></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2.xml"/><Relationship Id="rId7"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49.png"/><Relationship Id="rId11" Type="http://schemas.openxmlformats.org/officeDocument/2006/relationships/image" Target="../media/image48.wmf"/><Relationship Id="rId5" Type="http://schemas.openxmlformats.org/officeDocument/2006/relationships/image" Target="../media/image47.wmf"/><Relationship Id="rId10" Type="http://schemas.openxmlformats.org/officeDocument/2006/relationships/oleObject" Target="../embeddings/oleObject22.bin"/><Relationship Id="rId4" Type="http://schemas.openxmlformats.org/officeDocument/2006/relationships/oleObject" Target="../embeddings/oleObject21.bin"/><Relationship Id="rId9" Type="http://schemas.openxmlformats.org/officeDocument/2006/relationships/image" Target="../media/image52.png"/></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13.xml"/><Relationship Id="rId7"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4.bin"/><Relationship Id="rId11" Type="http://schemas.openxmlformats.org/officeDocument/2006/relationships/image" Target="../media/image56.wmf"/><Relationship Id="rId5" Type="http://schemas.openxmlformats.org/officeDocument/2006/relationships/image" Target="../media/image53.wmf"/><Relationship Id="rId10" Type="http://schemas.openxmlformats.org/officeDocument/2006/relationships/oleObject" Target="../embeddings/oleObject26.bin"/><Relationship Id="rId4" Type="http://schemas.openxmlformats.org/officeDocument/2006/relationships/oleObject" Target="../embeddings/oleObject23.bin"/><Relationship Id="rId9" Type="http://schemas.openxmlformats.org/officeDocument/2006/relationships/image" Target="../media/image55.wm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28.bin"/><Relationship Id="rId5" Type="http://schemas.openxmlformats.org/officeDocument/2006/relationships/image" Target="../media/image23.png"/><Relationship Id="rId4" Type="http://schemas.openxmlformats.org/officeDocument/2006/relationships/oleObject" Target="../embeddings/oleObject27.bin"/></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ieeexplore.ieee.org/xpls/abs_all.jsp?isnumber=4767846&amp;arnumber=4767851&amp;count=16&amp;index=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8.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5.xml"/><Relationship Id="rId5" Type="http://schemas.openxmlformats.org/officeDocument/2006/relationships/hyperlink" Target="http://en.wikipedia.org/wiki/Bilinear_interpolation" TargetMode="External"/><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5.xml"/><Relationship Id="rId5" Type="http://schemas.openxmlformats.org/officeDocument/2006/relationships/hyperlink" Target="http://en.wikipedia.org/wiki/Bicubic_interpolation" TargetMode="External"/><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en.wikipedia.org/wiki/JPEG" TargetMode="External"/><Relationship Id="rId2" Type="http://schemas.openxmlformats.org/officeDocument/2006/relationships/hyperlink" Target="http://en.wikipedia.org/wiki/YCbCr" TargetMode="External"/><Relationship Id="rId1" Type="http://schemas.openxmlformats.org/officeDocument/2006/relationships/slideLayout" Target="../slideLayouts/slideLayout68.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6.xml"/><Relationship Id="rId7" Type="http://schemas.openxmlformats.org/officeDocument/2006/relationships/image" Target="../media/image87.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notesSlide" Target="../notesSlides/notesSlide25.xml"/><Relationship Id="rId9" Type="http://schemas.openxmlformats.org/officeDocument/2006/relationships/image" Target="../media/image89.png"/></Relationships>
</file>

<file path=ppt/slides/_rels/slide6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hyperlink" Target="http://www.eecs.berkeley.edu/Research/Projects/CS/vision/grouping/segbench/" TargetMode="External"/><Relationship Id="rId7" Type="http://schemas.openxmlformats.org/officeDocument/2006/relationships/image" Target="../media/image9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jpeg"/><Relationship Id="rId9" Type="http://schemas.openxmlformats.org/officeDocument/2006/relationships/image" Target="../media/image95.jpeg"/></Relationships>
</file>

<file path=ppt/slides/_rels/slide6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hyperlink" Target="http://www.eecs.berkeley.edu/Research/Projects/CS/vision/grouping/papers/mfm-pami-boundary.pdf" TargetMode="External"/><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8.xm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46.xml"/><Relationship Id="rId4" Type="http://schemas.openxmlformats.org/officeDocument/2006/relationships/image" Target="../media/image102.png"/></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46.xml"/><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46.xml"/><Relationship Id="rId4" Type="http://schemas.openxmlformats.org/officeDocument/2006/relationships/image" Target="../media/image108.png"/></Relationships>
</file>

<file path=ppt/slides/_rels/slide7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46.xml"/><Relationship Id="rId5" Type="http://schemas.openxmlformats.org/officeDocument/2006/relationships/hyperlink" Target="http://www.eecs.berkeley.edu/Research/Projects/CS/vision/bsds/bench/html/108082-color.html" TargetMode="External"/><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hyperlink" Target="http://cvcl.mit.edu/hybridimage.htm" TargetMode="External"/><Relationship Id="rId2" Type="http://schemas.openxmlformats.org/officeDocument/2006/relationships/notesSlide" Target="../notesSlides/notesSlide1.xml"/><Relationship Id="rId1" Type="http://schemas.openxmlformats.org/officeDocument/2006/relationships/slideLayout" Target="../slideLayouts/slideLayout7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82595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458200" cy="2209800"/>
          </a:xfrm>
        </p:spPr>
        <p:txBody>
          <a:bodyPr/>
          <a:lstStyle/>
          <a:p>
            <a:r>
              <a:rPr lang="en-US" altLang="en-US" sz="2100" smtClean="0"/>
              <a:t>Early processing in humans filters for various orientations and scales of frequency</a:t>
            </a:r>
          </a:p>
          <a:p>
            <a:r>
              <a:rPr lang="en-US" altLang="en-US" sz="2100" smtClean="0"/>
              <a:t>Perceptual cues in the mid-high frequencies dominate perception</a:t>
            </a:r>
          </a:p>
          <a:p>
            <a:r>
              <a:rPr lang="en-US" altLang="en-US" sz="2100" smtClean="0"/>
              <a:t>When we see an image from far away, we are effectively subsampling it</a:t>
            </a:r>
          </a:p>
        </p:txBody>
      </p:sp>
      <p:pic>
        <p:nvPicPr>
          <p:cNvPr id="102403" name="Picture 2" descr="http://www.mathworks.co.kr/matlabcentral/fx_files/23253/1/gab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276600"/>
            <a:ext cx="6121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Box 5"/>
          <p:cNvSpPr txBox="1">
            <a:spLocks noChangeArrowheads="1"/>
          </p:cNvSpPr>
          <p:nvPr/>
        </p:nvSpPr>
        <p:spPr bwMode="auto">
          <a:xfrm>
            <a:off x="1447800" y="6248400"/>
            <a:ext cx="5976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Early Visual Processing: Multi-scale edge and blob filters</a:t>
            </a:r>
          </a:p>
        </p:txBody>
      </p:sp>
      <p:sp>
        <p:nvSpPr>
          <p:cNvPr id="102405" name="Title 6"/>
          <p:cNvSpPr>
            <a:spLocks noGrp="1"/>
          </p:cNvSpPr>
          <p:nvPr>
            <p:ph type="title"/>
          </p:nvPr>
        </p:nvSpPr>
        <p:spPr/>
        <p:txBody>
          <a:bodyPr/>
          <a:lstStyle/>
          <a:p>
            <a:r>
              <a:rPr lang="en-US" altLang="en-US" smtClean="0"/>
              <a:t>Clues from Human Perception</a:t>
            </a:r>
          </a:p>
        </p:txBody>
      </p:sp>
    </p:spTree>
    <p:extLst>
      <p:ext uri="{BB962C8B-B14F-4D97-AF65-F5344CB8AC3E}">
        <p14:creationId xmlns:p14="http://schemas.microsoft.com/office/powerpoint/2010/main" val="529427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SFchartPsl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1870075"/>
            <a:ext cx="5715000" cy="3810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4052" name="Rectangle 4"/>
          <p:cNvSpPr>
            <a:spLocks noGrp="1" noChangeArrowheads="1"/>
          </p:cNvSpPr>
          <p:nvPr>
            <p:ph type="title"/>
          </p:nvPr>
        </p:nvSpPr>
        <p:spPr/>
        <p:txBody>
          <a:bodyPr/>
          <a:lstStyle/>
          <a:p>
            <a:pPr>
              <a:defRPr/>
            </a:pPr>
            <a:r>
              <a:rPr lang="en-GB" sz="3000" smtClean="0">
                <a:solidFill>
                  <a:schemeClr val="tx1"/>
                </a:solidFill>
                <a:effectLst>
                  <a:outerShdw blurRad="38100" dist="38100" dir="2700000" algn="tl">
                    <a:srgbClr val="C0C0C0"/>
                  </a:outerShdw>
                </a:effectLst>
              </a:rPr>
              <a:t>Campbell-Robson contrast sensitivity curve</a:t>
            </a:r>
          </a:p>
        </p:txBody>
      </p:sp>
      <p:sp>
        <p:nvSpPr>
          <p:cNvPr id="514053" name="Freeform 5"/>
          <p:cNvSpPr>
            <a:spLocks/>
          </p:cNvSpPr>
          <p:nvPr/>
        </p:nvSpPr>
        <p:spPr bwMode="auto">
          <a:xfrm>
            <a:off x="1725613" y="1952625"/>
            <a:ext cx="5641975" cy="3600450"/>
          </a:xfrm>
          <a:custGeom>
            <a:avLst/>
            <a:gdLst>
              <a:gd name="T0" fmla="*/ 0 w 4344"/>
              <a:gd name="T1" fmla="*/ 2147483646 h 2806"/>
              <a:gd name="T2" fmla="*/ 2147483646 w 4344"/>
              <a:gd name="T3" fmla="*/ 2147483646 h 2806"/>
              <a:gd name="T4" fmla="*/ 2147483646 w 4344"/>
              <a:gd name="T5" fmla="*/ 2147483646 h 2806"/>
              <a:gd name="T6" fmla="*/ 2147483646 w 4344"/>
              <a:gd name="T7" fmla="*/ 2147483646 h 2806"/>
              <a:gd name="T8" fmla="*/ 2147483646 w 4344"/>
              <a:gd name="T9" fmla="*/ 2147483646 h 2806"/>
              <a:gd name="T10" fmla="*/ 0 60000 65536"/>
              <a:gd name="T11" fmla="*/ 0 60000 65536"/>
              <a:gd name="T12" fmla="*/ 0 60000 65536"/>
              <a:gd name="T13" fmla="*/ 0 60000 65536"/>
              <a:gd name="T14" fmla="*/ 0 60000 65536"/>
              <a:gd name="T15" fmla="*/ 0 w 4344"/>
              <a:gd name="T16" fmla="*/ 0 h 2806"/>
              <a:gd name="T17" fmla="*/ 4344 w 4344"/>
              <a:gd name="T18" fmla="*/ 2806 h 2806"/>
            </a:gdLst>
            <a:ahLst/>
            <a:cxnLst>
              <a:cxn ang="T10">
                <a:pos x="T0" y="T1"/>
              </a:cxn>
              <a:cxn ang="T11">
                <a:pos x="T2" y="T3"/>
              </a:cxn>
              <a:cxn ang="T12">
                <a:pos x="T4" y="T5"/>
              </a:cxn>
              <a:cxn ang="T13">
                <a:pos x="T6" y="T7"/>
              </a:cxn>
              <a:cxn ang="T14">
                <a:pos x="T8" y="T9"/>
              </a:cxn>
            </a:cxnLst>
            <a:rect l="T15" t="T16" r="T17" b="T18"/>
            <a:pathLst>
              <a:path w="4344" h="2806">
                <a:moveTo>
                  <a:pt x="0" y="2806"/>
                </a:moveTo>
                <a:cubicBezTo>
                  <a:pt x="409" y="2023"/>
                  <a:pt x="818" y="1240"/>
                  <a:pt x="1200" y="778"/>
                </a:cubicBezTo>
                <a:cubicBezTo>
                  <a:pt x="1582" y="316"/>
                  <a:pt x="1930" y="68"/>
                  <a:pt x="2292" y="34"/>
                </a:cubicBezTo>
                <a:cubicBezTo>
                  <a:pt x="2654" y="0"/>
                  <a:pt x="3030" y="288"/>
                  <a:pt x="3372" y="574"/>
                </a:cubicBezTo>
                <a:cubicBezTo>
                  <a:pt x="3714" y="860"/>
                  <a:pt x="4182" y="1554"/>
                  <a:pt x="4344" y="1750"/>
                </a:cubicBezTo>
              </a:path>
            </a:pathLst>
          </a:custGeom>
          <a:noFill/>
          <a:ln w="762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38756940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4053"/>
                                        </p:tgtEl>
                                        <p:attrNameLst>
                                          <p:attrName>style.visibility</p:attrName>
                                        </p:attrNameLst>
                                      </p:cBhvr>
                                      <p:to>
                                        <p:strVal val="visible"/>
                                      </p:to>
                                    </p:set>
                                    <p:animEffect transition="in" filter="dissolve">
                                      <p:cBhvr>
                                        <p:cTn id="7" dur="500"/>
                                        <p:tgtEl>
                                          <p:spTgt spid="514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altLang="en-US" smtClean="0"/>
              <a:t>Hybrid Image in FFT</a:t>
            </a:r>
          </a:p>
        </p:txBody>
      </p:sp>
      <p:pic>
        <p:nvPicPr>
          <p:cNvPr id="105475" name="Picture 2"/>
          <p:cNvPicPr>
            <a:picLocks noChangeAspect="1" noChangeArrowheads="1"/>
          </p:cNvPicPr>
          <p:nvPr/>
        </p:nvPicPr>
        <p:blipFill>
          <a:blip r:embed="rId2">
            <a:extLst>
              <a:ext uri="{28A0092B-C50C-407E-A947-70E740481C1C}">
                <a14:useLocalDpi xmlns:a14="http://schemas.microsoft.com/office/drawing/2010/main" val="0"/>
              </a:ext>
            </a:extLst>
          </a:blip>
          <a:srcRect t="14722" r="66875" b="10031"/>
          <a:stretch>
            <a:fillRect/>
          </a:stretch>
        </p:blipFill>
        <p:spPr bwMode="auto">
          <a:xfrm>
            <a:off x="228600" y="2209800"/>
            <a:ext cx="2743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2"/>
          <p:cNvPicPr>
            <a:picLocks noChangeAspect="1" noChangeArrowheads="1"/>
          </p:cNvPicPr>
          <p:nvPr/>
        </p:nvPicPr>
        <p:blipFill>
          <a:blip r:embed="rId2">
            <a:extLst>
              <a:ext uri="{28A0092B-C50C-407E-A947-70E740481C1C}">
                <a14:useLocalDpi xmlns:a14="http://schemas.microsoft.com/office/drawing/2010/main" val="0"/>
              </a:ext>
            </a:extLst>
          </a:blip>
          <a:srcRect l="34045" t="13086" r="626" b="10031"/>
          <a:stretch>
            <a:fillRect/>
          </a:stretch>
        </p:blipFill>
        <p:spPr bwMode="auto">
          <a:xfrm>
            <a:off x="3505200" y="2209800"/>
            <a:ext cx="5410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qual 5"/>
          <p:cNvSpPr/>
          <p:nvPr/>
        </p:nvSpPr>
        <p:spPr>
          <a:xfrm>
            <a:off x="3124200" y="3886200"/>
            <a:ext cx="304800" cy="381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black"/>
              </a:solidFill>
            </a:endParaRPr>
          </a:p>
        </p:txBody>
      </p:sp>
      <p:sp>
        <p:nvSpPr>
          <p:cNvPr id="105478" name="TextBox 6"/>
          <p:cNvSpPr txBox="1">
            <a:spLocks noChangeArrowheads="1"/>
          </p:cNvSpPr>
          <p:nvPr/>
        </p:nvSpPr>
        <p:spPr bwMode="auto">
          <a:xfrm>
            <a:off x="762000" y="1828800"/>
            <a:ext cx="155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Hybrid Image</a:t>
            </a:r>
          </a:p>
        </p:txBody>
      </p:sp>
      <p:sp>
        <p:nvSpPr>
          <p:cNvPr id="105479" name="TextBox 7"/>
          <p:cNvSpPr txBox="1">
            <a:spLocks noChangeArrowheads="1"/>
          </p:cNvSpPr>
          <p:nvPr/>
        </p:nvSpPr>
        <p:spPr bwMode="auto">
          <a:xfrm>
            <a:off x="3505200" y="18288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Low-passed Image</a:t>
            </a:r>
          </a:p>
        </p:txBody>
      </p:sp>
      <p:sp>
        <p:nvSpPr>
          <p:cNvPr id="105480" name="TextBox 8"/>
          <p:cNvSpPr txBox="1">
            <a:spLocks noChangeArrowheads="1"/>
          </p:cNvSpPr>
          <p:nvPr/>
        </p:nvSpPr>
        <p:spPr bwMode="auto">
          <a:xfrm>
            <a:off x="6248400" y="1828800"/>
            <a:ext cx="218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High-passed Image</a:t>
            </a:r>
          </a:p>
        </p:txBody>
      </p:sp>
      <p:sp>
        <p:nvSpPr>
          <p:cNvPr id="11" name="Plus 10"/>
          <p:cNvSpPr/>
          <p:nvPr/>
        </p:nvSpPr>
        <p:spPr>
          <a:xfrm>
            <a:off x="5715000" y="18288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1595834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3"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1247"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61371" name="Rectangle 251"/>
          <p:cNvSpPr>
            <a:spLocks noChangeArrowheads="1"/>
          </p:cNvSpPr>
          <p:nvPr/>
        </p:nvSpPr>
        <p:spPr bwMode="auto">
          <a:xfrm>
            <a:off x="5105400" y="2590800"/>
            <a:ext cx="365125"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graphicFrame>
        <p:nvGraphicFramePr>
          <p:cNvPr id="261500" name="Group 380"/>
          <p:cNvGraphicFramePr>
            <a:graphicFrameLocks noGrp="1"/>
          </p:cNvGraphicFramePr>
          <p:nvPr/>
        </p:nvGraphicFramePr>
        <p:xfrm>
          <a:off x="711200" y="2287588"/>
          <a:ext cx="3556000" cy="3471863"/>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261495" name="Rectangle 375"/>
          <p:cNvSpPr>
            <a:spLocks noChangeArrowheads="1"/>
          </p:cNvSpPr>
          <p:nvPr/>
        </p:nvSpPr>
        <p:spPr bwMode="auto">
          <a:xfrm>
            <a:off x="6858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89461"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prstClr val="black"/>
                </a:solidFill>
                <a:latin typeface="Arial" panose="020B0604020202020204" pitchFamily="34" charset="0"/>
              </a:rPr>
              <a:t>Credit: S. Seitz</a:t>
            </a:r>
          </a:p>
        </p:txBody>
      </p:sp>
      <p:sp>
        <p:nvSpPr>
          <p:cNvPr id="261499" name="Rectangle 379"/>
          <p:cNvSpPr>
            <a:spLocks noChangeArrowheads="1"/>
          </p:cNvSpPr>
          <p:nvPr/>
        </p:nvSpPr>
        <p:spPr bwMode="auto">
          <a:xfrm>
            <a:off x="5181600" y="2667000"/>
            <a:ext cx="152400" cy="228600"/>
          </a:xfrm>
          <a:prstGeom prst="rect">
            <a:avLst/>
          </a:prstGeom>
          <a:solidFill>
            <a:schemeClr val="bg1"/>
          </a:solidFill>
          <a:ln>
            <a:noFill/>
          </a:ln>
          <a:extLst>
            <a:ext uri="{91240B29-F687-4F45-9708-019B960494DF}">
              <a14:hiddenLine xmlns:a14="http://schemas.microsoft.com/office/drawing/2010/main" w="635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graphicFrame>
        <p:nvGraphicFramePr>
          <p:cNvPr id="89463"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79214" name="Equation" r:id="rId5" imgW="2070100" imgH="355600" progId="Equation.3">
                  <p:embed/>
                </p:oleObj>
              </mc:Choice>
              <mc:Fallback>
                <p:oleObj name="Equation" r:id="rId5" imgW="20701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464" name="Object 3"/>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79215" name="Equation" r:id="rId7" imgW="330057" imgH="203112" progId="Equation.3">
                  <p:embed/>
                </p:oleObj>
              </mc:Choice>
              <mc:Fallback>
                <p:oleObj name="Equation" r:id="rId7" imgW="330057" imgH="203112"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465" name="Object 4"/>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79216" name="Equation" r:id="rId9" imgW="355292" imgH="203024" progId="Equation.3">
                  <p:embed/>
                </p:oleObj>
              </mc:Choice>
              <mc:Fallback>
                <p:oleObj name="Equation" r:id="rId9" imgW="355292" imgH="203024"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Rectangle 16"/>
          <p:cNvSpPr txBox="1">
            <a:spLocks noChangeArrowheads="1"/>
          </p:cNvSpPr>
          <p:nvPr/>
        </p:nvSpPr>
        <p:spPr>
          <a:xfrm>
            <a:off x="457200" y="0"/>
            <a:ext cx="8229600" cy="1143000"/>
          </a:xfrm>
          <a:prstGeom prst="rect">
            <a:avLst/>
          </a:prstGeom>
          <a:noFill/>
        </p:spPr>
        <p:txBody>
          <a:bodyPr/>
          <a:lstStyle/>
          <a:p>
            <a:pPr eaLnBrk="1" hangingPunct="1">
              <a:defRPr/>
            </a:pPr>
            <a:r>
              <a:rPr lang="en-US" sz="3600" dirty="0">
                <a:solidFill>
                  <a:prstClr val="black"/>
                </a:solidFill>
                <a:latin typeface="Calibri"/>
              </a:rPr>
              <a:t>Review: Image filtering</a:t>
            </a:r>
          </a:p>
        </p:txBody>
      </p:sp>
      <p:grpSp>
        <p:nvGrpSpPr>
          <p:cNvPr id="89467" name="Group 4"/>
          <p:cNvGrpSpPr>
            <a:grpSpLocks noChangeAspect="1"/>
          </p:cNvGrpSpPr>
          <p:nvPr/>
        </p:nvGrpSpPr>
        <p:grpSpPr bwMode="auto">
          <a:xfrm>
            <a:off x="7543800" y="304800"/>
            <a:ext cx="1143000" cy="973138"/>
            <a:chOff x="3799" y="2064"/>
            <a:chExt cx="1433" cy="1136"/>
          </a:xfrm>
        </p:grpSpPr>
        <p:grpSp>
          <p:nvGrpSpPr>
            <p:cNvPr id="89469" name="Group 5"/>
            <p:cNvGrpSpPr>
              <a:grpSpLocks/>
            </p:cNvGrpSpPr>
            <p:nvPr/>
          </p:nvGrpSpPr>
          <p:grpSpPr bwMode="auto">
            <a:xfrm>
              <a:off x="4080" y="2064"/>
              <a:ext cx="1152" cy="1136"/>
              <a:chOff x="144" y="144"/>
              <a:chExt cx="1152" cy="1136"/>
            </a:xfrm>
          </p:grpSpPr>
          <p:sp>
            <p:nvSpPr>
              <p:cNvPr id="89471"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89472"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89473"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89474"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89475"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89476"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89477"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89478"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89479"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89480"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89481"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89482"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89483"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89484"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89485"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89486"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89487"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grpSp>
        <p:pic>
          <p:nvPicPr>
            <p:cNvPr id="89470" name="Picture 23" descr="txp_fig"/>
            <p:cNvPicPr>
              <a:picLocks noChangeAspect="1" noChangeArrowheads="1"/>
            </p:cNvPicPr>
            <p:nvPr>
              <p:custDataLst>
                <p:tags r:id="rId2"/>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89468"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79217" name="Equation" r:id="rId12" imgW="368140" imgH="203112" progId="Equation.3">
                  <p:embed/>
                </p:oleObj>
              </mc:Choice>
              <mc:Fallback>
                <p:oleObj name="Equation" r:id="rId12" imgW="368140" imgH="203112"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24199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4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137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614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371" grpId="0" animBg="1"/>
      <p:bldP spid="261495" grpId="0" animBg="1"/>
      <p:bldP spid="26149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71"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3295"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1384" name="Rectangle 251"/>
          <p:cNvSpPr>
            <a:spLocks noChangeArrowheads="1"/>
          </p:cNvSpPr>
          <p:nvPr/>
        </p:nvSpPr>
        <p:spPr bwMode="auto">
          <a:xfrm>
            <a:off x="5410200" y="25908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graphicFrame>
        <p:nvGraphicFramePr>
          <p:cNvPr id="263420"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91508" name="Rectangle 375"/>
          <p:cNvSpPr>
            <a:spLocks noChangeArrowheads="1"/>
          </p:cNvSpPr>
          <p:nvPr/>
        </p:nvSpPr>
        <p:spPr bwMode="auto">
          <a:xfrm>
            <a:off x="10668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graphicFrame>
        <p:nvGraphicFramePr>
          <p:cNvPr id="91509"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80238" name="Equation" r:id="rId5" imgW="2070100" imgH="355600" progId="Equation.3">
                  <p:embed/>
                </p:oleObj>
              </mc:Choice>
              <mc:Fallback>
                <p:oleObj name="Equation" r:id="rId5" imgW="20701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510" name="Object 3"/>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80239" name="Equation" r:id="rId7" imgW="330057" imgH="203112" progId="Equation.3">
                  <p:embed/>
                </p:oleObj>
              </mc:Choice>
              <mc:Fallback>
                <p:oleObj name="Equation" r:id="rId7" imgW="330057" imgH="203112"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511" name="Object 4"/>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80240" name="Equation" r:id="rId9" imgW="355292" imgH="203024" progId="Equation.3">
                  <p:embed/>
                </p:oleObj>
              </mc:Choice>
              <mc:Fallback>
                <p:oleObj name="Equation" r:id="rId9" imgW="355292" imgH="203024"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1512"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Image filtering</a:t>
            </a:r>
          </a:p>
        </p:txBody>
      </p:sp>
      <p:grpSp>
        <p:nvGrpSpPr>
          <p:cNvPr id="91513" name="Group 4"/>
          <p:cNvGrpSpPr>
            <a:grpSpLocks noChangeAspect="1"/>
          </p:cNvGrpSpPr>
          <p:nvPr/>
        </p:nvGrpSpPr>
        <p:grpSpPr bwMode="auto">
          <a:xfrm>
            <a:off x="7543800" y="304800"/>
            <a:ext cx="1143000" cy="973138"/>
            <a:chOff x="3799" y="2064"/>
            <a:chExt cx="1433" cy="1136"/>
          </a:xfrm>
        </p:grpSpPr>
        <p:grpSp>
          <p:nvGrpSpPr>
            <p:cNvPr id="91516" name="Group 5"/>
            <p:cNvGrpSpPr>
              <a:grpSpLocks/>
            </p:cNvGrpSpPr>
            <p:nvPr/>
          </p:nvGrpSpPr>
          <p:grpSpPr bwMode="auto">
            <a:xfrm>
              <a:off x="4080" y="2064"/>
              <a:ext cx="1152" cy="1136"/>
              <a:chOff x="144" y="144"/>
              <a:chExt cx="1152" cy="1136"/>
            </a:xfrm>
          </p:grpSpPr>
          <p:sp>
            <p:nvSpPr>
              <p:cNvPr id="91518"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1519"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1520"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1521"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1522"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1523"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1524"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1525"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1526"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1527"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1528"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1529"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1530"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1531"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1532"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1533"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1534"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grpSp>
        <p:pic>
          <p:nvPicPr>
            <p:cNvPr id="91517" name="Picture 23" descr="txp_fig"/>
            <p:cNvPicPr>
              <a:picLocks noChangeAspect="1" noChangeArrowheads="1"/>
            </p:cNvPicPr>
            <p:nvPr>
              <p:custDataLst>
                <p:tags r:id="rId2"/>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91514"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80241" name="Equation" r:id="rId12" imgW="368140" imgH="203112" progId="Equation.3">
                  <p:embed/>
                </p:oleObj>
              </mc:Choice>
              <mc:Fallback>
                <p:oleObj name="Equation" r:id="rId12" imgW="368140" imgH="203112"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1515"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prstClr val="black"/>
                </a:solidFill>
                <a:latin typeface="Arial" panose="020B0604020202020204" pitchFamily="34" charset="0"/>
              </a:rPr>
              <a:t>Credit: S. Seitz</a:t>
            </a:r>
          </a:p>
        </p:txBody>
      </p:sp>
    </p:spTree>
    <p:extLst>
      <p:ext uri="{BB962C8B-B14F-4D97-AF65-F5344CB8AC3E}">
        <p14:creationId xmlns:p14="http://schemas.microsoft.com/office/powerpoint/2010/main" val="1513475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219"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5343"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3432" name="Rectangle 251"/>
          <p:cNvSpPr>
            <a:spLocks noChangeArrowheads="1"/>
          </p:cNvSpPr>
          <p:nvPr/>
        </p:nvSpPr>
        <p:spPr bwMode="auto">
          <a:xfrm>
            <a:off x="5791200" y="25908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graphicFrame>
        <p:nvGraphicFramePr>
          <p:cNvPr id="265468"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93556" name="Rectangle 375"/>
          <p:cNvSpPr>
            <a:spLocks noChangeArrowheads="1"/>
          </p:cNvSpPr>
          <p:nvPr/>
        </p:nvSpPr>
        <p:spPr bwMode="auto">
          <a:xfrm>
            <a:off x="14478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graphicFrame>
        <p:nvGraphicFramePr>
          <p:cNvPr id="93557"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81262" name="Equation" r:id="rId5" imgW="2070100" imgH="355600" progId="Equation.3">
                  <p:embed/>
                </p:oleObj>
              </mc:Choice>
              <mc:Fallback>
                <p:oleObj name="Equation" r:id="rId5" imgW="20701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3558" name="Object 3"/>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81263" name="Equation" r:id="rId7" imgW="330057" imgH="203112" progId="Equation.3">
                  <p:embed/>
                </p:oleObj>
              </mc:Choice>
              <mc:Fallback>
                <p:oleObj name="Equation" r:id="rId7" imgW="330057" imgH="203112"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3559" name="Object 4"/>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81264" name="Equation" r:id="rId9" imgW="355292" imgH="203024" progId="Equation.3">
                  <p:embed/>
                </p:oleObj>
              </mc:Choice>
              <mc:Fallback>
                <p:oleObj name="Equation" r:id="rId9" imgW="355292" imgH="203024"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3560"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Image filtering</a:t>
            </a:r>
          </a:p>
        </p:txBody>
      </p:sp>
      <p:grpSp>
        <p:nvGrpSpPr>
          <p:cNvPr id="93561" name="Group 4"/>
          <p:cNvGrpSpPr>
            <a:grpSpLocks noChangeAspect="1"/>
          </p:cNvGrpSpPr>
          <p:nvPr/>
        </p:nvGrpSpPr>
        <p:grpSpPr bwMode="auto">
          <a:xfrm>
            <a:off x="7543800" y="304800"/>
            <a:ext cx="1143000" cy="973138"/>
            <a:chOff x="3799" y="2064"/>
            <a:chExt cx="1433" cy="1136"/>
          </a:xfrm>
        </p:grpSpPr>
        <p:grpSp>
          <p:nvGrpSpPr>
            <p:cNvPr id="93564" name="Group 5"/>
            <p:cNvGrpSpPr>
              <a:grpSpLocks/>
            </p:cNvGrpSpPr>
            <p:nvPr/>
          </p:nvGrpSpPr>
          <p:grpSpPr bwMode="auto">
            <a:xfrm>
              <a:off x="4080" y="2064"/>
              <a:ext cx="1152" cy="1136"/>
              <a:chOff x="144" y="144"/>
              <a:chExt cx="1152" cy="1136"/>
            </a:xfrm>
          </p:grpSpPr>
          <p:sp>
            <p:nvSpPr>
              <p:cNvPr id="93566"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3567"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3568"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3569"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3570"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3571"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3572"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3573"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3574"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3575"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3576"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3577"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3578"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3579"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3580"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3581"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3582"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grpSp>
        <p:pic>
          <p:nvPicPr>
            <p:cNvPr id="93565" name="Picture 23" descr="txp_fig"/>
            <p:cNvPicPr>
              <a:picLocks noChangeAspect="1" noChangeArrowheads="1"/>
            </p:cNvPicPr>
            <p:nvPr>
              <p:custDataLst>
                <p:tags r:id="rId2"/>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93562"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81265" name="Equation" r:id="rId12" imgW="368140" imgH="203112" progId="Equation.3">
                  <p:embed/>
                </p:oleObj>
              </mc:Choice>
              <mc:Fallback>
                <p:oleObj name="Equation" r:id="rId12" imgW="368140" imgH="203112"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3563"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prstClr val="black"/>
                </a:solidFill>
                <a:latin typeface="Arial" panose="020B0604020202020204" pitchFamily="34" charset="0"/>
              </a:rPr>
              <a:t>Credit: S. Seitz</a:t>
            </a:r>
          </a:p>
        </p:txBody>
      </p:sp>
    </p:spTree>
    <p:extLst>
      <p:ext uri="{BB962C8B-B14F-4D97-AF65-F5344CB8AC3E}">
        <p14:creationId xmlns:p14="http://schemas.microsoft.com/office/powerpoint/2010/main" val="1224868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altLang="en-US" smtClean="0"/>
              <a:t>Filtering in spatial domain</a:t>
            </a:r>
          </a:p>
        </p:txBody>
      </p:sp>
      <p:pic>
        <p:nvPicPr>
          <p:cNvPr id="952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61539" t="12923" r="12308" b="45232"/>
          <a:stretch>
            <a:fillRect/>
          </a:stretch>
        </p:blipFill>
        <p:spPr bwMode="auto">
          <a:xfrm>
            <a:off x="3962400" y="3733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36" name="Group 5"/>
          <p:cNvGrpSpPr>
            <a:grpSpLocks noChangeAspect="1"/>
          </p:cNvGrpSpPr>
          <p:nvPr/>
        </p:nvGrpSpPr>
        <p:grpSpPr bwMode="auto">
          <a:xfrm>
            <a:off x="6858000" y="0"/>
            <a:ext cx="1390650" cy="1371600"/>
            <a:chOff x="144" y="144"/>
            <a:chExt cx="1152" cy="1136"/>
          </a:xfrm>
        </p:grpSpPr>
        <p:sp>
          <p:nvSpPr>
            <p:cNvPr id="95241"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solidFill>
                    <a:prstClr val="black"/>
                  </a:solidFill>
                  <a:latin typeface="Arial" panose="020B0604020202020204" pitchFamily="34" charset="0"/>
                </a:rPr>
                <a:t>-1</a:t>
              </a:r>
            </a:p>
          </p:txBody>
        </p:sp>
        <p:sp>
          <p:nvSpPr>
            <p:cNvPr id="95242"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solidFill>
                    <a:prstClr val="black"/>
                  </a:solidFill>
                  <a:latin typeface="Arial" panose="020B0604020202020204" pitchFamily="34" charset="0"/>
                </a:rPr>
                <a:t>0</a:t>
              </a:r>
            </a:p>
          </p:txBody>
        </p:sp>
        <p:sp>
          <p:nvSpPr>
            <p:cNvPr id="95243"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solidFill>
                    <a:prstClr val="black"/>
                  </a:solidFill>
                  <a:latin typeface="Arial" panose="020B0604020202020204" pitchFamily="34" charset="0"/>
                </a:rPr>
                <a:t>1</a:t>
              </a:r>
            </a:p>
          </p:txBody>
        </p:sp>
        <p:sp>
          <p:nvSpPr>
            <p:cNvPr id="95244"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solidFill>
                    <a:prstClr val="black"/>
                  </a:solidFill>
                  <a:latin typeface="Arial" panose="020B0604020202020204" pitchFamily="34" charset="0"/>
                </a:rPr>
                <a:t>-2</a:t>
              </a:r>
            </a:p>
          </p:txBody>
        </p:sp>
        <p:sp>
          <p:nvSpPr>
            <p:cNvPr id="95245"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solidFill>
                    <a:prstClr val="black"/>
                  </a:solidFill>
                  <a:latin typeface="Arial" panose="020B0604020202020204" pitchFamily="34" charset="0"/>
                </a:rPr>
                <a:t>0</a:t>
              </a:r>
            </a:p>
          </p:txBody>
        </p:sp>
        <p:sp>
          <p:nvSpPr>
            <p:cNvPr id="95246"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solidFill>
                    <a:prstClr val="black"/>
                  </a:solidFill>
                  <a:latin typeface="Arial" panose="020B0604020202020204" pitchFamily="34" charset="0"/>
                </a:rPr>
                <a:t>2</a:t>
              </a:r>
            </a:p>
          </p:txBody>
        </p:sp>
        <p:sp>
          <p:nvSpPr>
            <p:cNvPr id="95247"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solidFill>
                    <a:prstClr val="black"/>
                  </a:solidFill>
                  <a:latin typeface="Arial" panose="020B0604020202020204" pitchFamily="34" charset="0"/>
                </a:rPr>
                <a:t>-1</a:t>
              </a:r>
            </a:p>
          </p:txBody>
        </p:sp>
        <p:sp>
          <p:nvSpPr>
            <p:cNvPr id="95248"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solidFill>
                    <a:prstClr val="black"/>
                  </a:solidFill>
                  <a:latin typeface="Arial" panose="020B0604020202020204" pitchFamily="34" charset="0"/>
                </a:rPr>
                <a:t>0</a:t>
              </a:r>
            </a:p>
          </p:txBody>
        </p:sp>
        <p:sp>
          <p:nvSpPr>
            <p:cNvPr id="95249"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solidFill>
                    <a:prstClr val="black"/>
                  </a:solidFill>
                  <a:latin typeface="Arial" panose="020B0604020202020204" pitchFamily="34" charset="0"/>
                </a:rPr>
                <a:t>1</a:t>
              </a:r>
            </a:p>
          </p:txBody>
        </p:sp>
        <p:sp>
          <p:nvSpPr>
            <p:cNvPr id="95250"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5251"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5252"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5253"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5254"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5255"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5256"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5257"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grpSp>
      <p:pic>
        <p:nvPicPr>
          <p:cNvPr id="95237" name="Picture 3"/>
          <p:cNvPicPr>
            <a:picLocks noChangeAspect="1" noChangeArrowheads="1"/>
          </p:cNvPicPr>
          <p:nvPr/>
        </p:nvPicPr>
        <p:blipFill>
          <a:blip r:embed="rId3">
            <a:extLst>
              <a:ext uri="{28A0092B-C50C-407E-A947-70E740481C1C}">
                <a14:useLocalDpi xmlns:a14="http://schemas.microsoft.com/office/drawing/2010/main" val="0"/>
              </a:ext>
            </a:extLst>
          </a:blip>
          <a:srcRect l="24074" t="59259" r="44444" b="5185"/>
          <a:stretch>
            <a:fillRect/>
          </a:stretch>
        </p:blipFill>
        <p:spPr bwMode="auto">
          <a:xfrm>
            <a:off x="5473700" y="2743200"/>
            <a:ext cx="3670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3"/>
          <p:cNvPicPr>
            <a:picLocks noChangeAspect="1" noChangeArrowheads="1"/>
          </p:cNvPicPr>
          <p:nvPr/>
        </p:nvPicPr>
        <p:blipFill>
          <a:blip r:embed="rId3">
            <a:extLst>
              <a:ext uri="{28A0092B-C50C-407E-A947-70E740481C1C}">
                <a14:useLocalDpi xmlns:a14="http://schemas.microsoft.com/office/drawing/2010/main" val="0"/>
              </a:ext>
            </a:extLst>
          </a:blip>
          <a:srcRect l="22221" t="14815" r="44444" b="46667"/>
          <a:stretch>
            <a:fillRect/>
          </a:stretch>
        </p:blipFill>
        <p:spPr bwMode="auto">
          <a:xfrm>
            <a:off x="0" y="2667000"/>
            <a:ext cx="33528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3352800" y="3581400"/>
            <a:ext cx="623888" cy="1446213"/>
          </a:xfrm>
          <a:prstGeom prst="rect">
            <a:avLst/>
          </a:prstGeom>
          <a:noFill/>
        </p:spPr>
        <p:txBody>
          <a:bodyPr wrap="none">
            <a:spAutoFit/>
          </a:bodyPr>
          <a:lstStyle/>
          <a:p>
            <a:pPr eaLnBrk="1" hangingPunct="1">
              <a:defRPr/>
            </a:pPr>
            <a:r>
              <a:rPr lang="en-US" sz="8800" dirty="0">
                <a:solidFill>
                  <a:srgbClr val="4F81BD">
                    <a:lumMod val="75000"/>
                  </a:srgbClr>
                </a:solidFill>
                <a:latin typeface="Arial" charset="0"/>
              </a:rPr>
              <a:t>*</a:t>
            </a:r>
          </a:p>
        </p:txBody>
      </p:sp>
      <p:sp>
        <p:nvSpPr>
          <p:cNvPr id="31" name="TextBox 30"/>
          <p:cNvSpPr txBox="1"/>
          <p:nvPr/>
        </p:nvSpPr>
        <p:spPr>
          <a:xfrm>
            <a:off x="4800600" y="3632200"/>
            <a:ext cx="633413" cy="1016000"/>
          </a:xfrm>
          <a:prstGeom prst="rect">
            <a:avLst/>
          </a:prstGeom>
          <a:noFill/>
        </p:spPr>
        <p:txBody>
          <a:bodyPr wrap="none">
            <a:spAutoFit/>
          </a:bodyPr>
          <a:lstStyle/>
          <a:p>
            <a:pPr eaLnBrk="1" hangingPunct="1">
              <a:defRPr/>
            </a:pPr>
            <a:r>
              <a:rPr lang="en-US" sz="6000" dirty="0">
                <a:solidFill>
                  <a:srgbClr val="4F81BD">
                    <a:lumMod val="75000"/>
                  </a:srgbClr>
                </a:solidFill>
                <a:latin typeface="Arial" charset="0"/>
              </a:rPr>
              <a:t>=</a:t>
            </a:r>
          </a:p>
        </p:txBody>
      </p:sp>
    </p:spTree>
    <p:extLst>
      <p:ext uri="{BB962C8B-B14F-4D97-AF65-F5344CB8AC3E}">
        <p14:creationId xmlns:p14="http://schemas.microsoft.com/office/powerpoint/2010/main" val="5870202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smtClean="0"/>
              <a:t>Filtering in frequency domain</a:t>
            </a:r>
          </a:p>
        </p:txBody>
      </p:sp>
      <p:pic>
        <p:nvPicPr>
          <p:cNvPr id="9625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308" t="45232" r="61539" b="12923"/>
          <a:stretch>
            <a:fillRect/>
          </a:stretch>
        </p:blipFill>
        <p:spPr bwMode="auto">
          <a:xfrm>
            <a:off x="7543800" y="533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2"/>
          <p:cNvPicPr>
            <a:picLocks noChangeAspect="1" noChangeArrowheads="1"/>
          </p:cNvPicPr>
          <p:nvPr/>
        </p:nvPicPr>
        <p:blipFill>
          <a:blip r:embed="rId3">
            <a:extLst>
              <a:ext uri="{28A0092B-C50C-407E-A947-70E740481C1C}">
                <a14:useLocalDpi xmlns:a14="http://schemas.microsoft.com/office/drawing/2010/main" val="0"/>
              </a:ext>
            </a:extLst>
          </a:blip>
          <a:srcRect l="50603" t="52437" r="24097" b="18646"/>
          <a:stretch>
            <a:fillRect/>
          </a:stretch>
        </p:blipFill>
        <p:spPr bwMode="auto">
          <a:xfrm>
            <a:off x="6477000" y="2514600"/>
            <a:ext cx="22860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3"/>
          <p:cNvPicPr>
            <a:picLocks noChangeAspect="1" noChangeArrowheads="1"/>
          </p:cNvPicPr>
          <p:nvPr/>
        </p:nvPicPr>
        <p:blipFill>
          <a:blip r:embed="rId4">
            <a:extLst>
              <a:ext uri="{28A0092B-C50C-407E-A947-70E740481C1C}">
                <a14:useLocalDpi xmlns:a14="http://schemas.microsoft.com/office/drawing/2010/main" val="0"/>
              </a:ext>
            </a:extLst>
          </a:blip>
          <a:srcRect l="24074" t="59259" r="44444" b="5185"/>
          <a:stretch>
            <a:fillRect/>
          </a:stretch>
        </p:blipFill>
        <p:spPr bwMode="auto">
          <a:xfrm>
            <a:off x="0" y="4867275"/>
            <a:ext cx="28194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62222" r="14815" b="8148"/>
          <a:stretch>
            <a:fillRect/>
          </a:stretch>
        </p:blipFill>
        <p:spPr bwMode="auto">
          <a:xfrm>
            <a:off x="4724400" y="4789488"/>
            <a:ext cx="28956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14815" r="9259" b="46667"/>
          <a:stretch>
            <a:fillRect/>
          </a:stretch>
        </p:blipFill>
        <p:spPr bwMode="auto">
          <a:xfrm>
            <a:off x="3505200" y="2362200"/>
            <a:ext cx="24384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3"/>
          <p:cNvPicPr>
            <a:picLocks noChangeAspect="1" noChangeArrowheads="1"/>
          </p:cNvPicPr>
          <p:nvPr/>
        </p:nvPicPr>
        <p:blipFill>
          <a:blip r:embed="rId4">
            <a:extLst>
              <a:ext uri="{28A0092B-C50C-407E-A947-70E740481C1C}">
                <a14:useLocalDpi xmlns:a14="http://schemas.microsoft.com/office/drawing/2010/main" val="0"/>
              </a:ext>
            </a:extLst>
          </a:blip>
          <a:srcRect l="22221" t="14815" r="44444" b="46667"/>
          <a:stretch>
            <a:fillRect/>
          </a:stretch>
        </p:blipFill>
        <p:spPr bwMode="auto">
          <a:xfrm>
            <a:off x="0" y="2286000"/>
            <a:ext cx="28194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ight Arrow 28"/>
          <p:cNvSpPr/>
          <p:nvPr/>
        </p:nvSpPr>
        <p:spPr>
          <a:xfrm rot="5400000">
            <a:off x="7429500" y="1790700"/>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1" name="Right Arrow 30"/>
          <p:cNvSpPr/>
          <p:nvPr/>
        </p:nvSpPr>
        <p:spPr>
          <a:xfrm>
            <a:off x="2895600" y="3200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3" name="Multiply 32"/>
          <p:cNvSpPr/>
          <p:nvPr/>
        </p:nvSpPr>
        <p:spPr>
          <a:xfrm>
            <a:off x="6019800" y="3048000"/>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4" name="Right Arrow 33"/>
          <p:cNvSpPr/>
          <p:nvPr/>
        </p:nvSpPr>
        <p:spPr>
          <a:xfrm rot="10800000">
            <a:off x="32766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96269" name="TextBox 34"/>
          <p:cNvSpPr txBox="1">
            <a:spLocks noChangeArrowheads="1"/>
          </p:cNvSpPr>
          <p:nvPr/>
        </p:nvSpPr>
        <p:spPr bwMode="auto">
          <a:xfrm>
            <a:off x="2895600" y="27432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FFT</a:t>
            </a:r>
          </a:p>
        </p:txBody>
      </p:sp>
      <p:sp>
        <p:nvSpPr>
          <p:cNvPr id="96270" name="TextBox 35"/>
          <p:cNvSpPr txBox="1">
            <a:spLocks noChangeArrowheads="1"/>
          </p:cNvSpPr>
          <p:nvPr/>
        </p:nvSpPr>
        <p:spPr bwMode="auto">
          <a:xfrm>
            <a:off x="7315200" y="17526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FFT</a:t>
            </a:r>
          </a:p>
        </p:txBody>
      </p:sp>
      <p:sp>
        <p:nvSpPr>
          <p:cNvPr id="96271" name="TextBox 37"/>
          <p:cNvSpPr txBox="1">
            <a:spLocks noChangeArrowheads="1"/>
          </p:cNvSpPr>
          <p:nvPr/>
        </p:nvSpPr>
        <p:spPr bwMode="auto">
          <a:xfrm>
            <a:off x="3048000" y="533400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Inverse FFT</a:t>
            </a:r>
          </a:p>
        </p:txBody>
      </p:sp>
      <p:sp>
        <p:nvSpPr>
          <p:cNvPr id="39" name="TextBox 38"/>
          <p:cNvSpPr txBox="1"/>
          <p:nvPr/>
        </p:nvSpPr>
        <p:spPr>
          <a:xfrm rot="5400000">
            <a:off x="5906293" y="3923507"/>
            <a:ext cx="633413" cy="1016000"/>
          </a:xfrm>
          <a:prstGeom prst="rect">
            <a:avLst/>
          </a:prstGeom>
          <a:noFill/>
        </p:spPr>
        <p:txBody>
          <a:bodyPr wrap="none">
            <a:spAutoFit/>
          </a:bodyPr>
          <a:lstStyle/>
          <a:p>
            <a:pPr eaLnBrk="1" hangingPunct="1">
              <a:defRPr/>
            </a:pPr>
            <a:r>
              <a:rPr lang="en-US" sz="6000" dirty="0">
                <a:solidFill>
                  <a:srgbClr val="4F81BD">
                    <a:lumMod val="75000"/>
                  </a:srgbClr>
                </a:solidFill>
                <a:latin typeface="Arial" charset="0"/>
              </a:rPr>
              <a:t>=</a:t>
            </a:r>
          </a:p>
        </p:txBody>
      </p:sp>
    </p:spTree>
    <p:extLst>
      <p:ext uri="{BB962C8B-B14F-4D97-AF65-F5344CB8AC3E}">
        <p14:creationId xmlns:p14="http://schemas.microsoft.com/office/powerpoint/2010/main" val="4476587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altLang="en-US" dirty="0" smtClean="0"/>
              <a:t>Review of Filtering</a:t>
            </a:r>
          </a:p>
        </p:txBody>
      </p:sp>
      <p:sp>
        <p:nvSpPr>
          <p:cNvPr id="97283" name="Content Placeholder 2"/>
          <p:cNvSpPr>
            <a:spLocks noGrp="1"/>
          </p:cNvSpPr>
          <p:nvPr>
            <p:ph idx="1"/>
          </p:nvPr>
        </p:nvSpPr>
        <p:spPr/>
        <p:txBody>
          <a:bodyPr/>
          <a:lstStyle/>
          <a:p>
            <a:r>
              <a:rPr lang="en-US" altLang="en-US" smtClean="0"/>
              <a:t>Filtering in spatial domain</a:t>
            </a:r>
          </a:p>
          <a:p>
            <a:pPr lvl="1"/>
            <a:r>
              <a:rPr lang="en-US" altLang="en-US" smtClean="0"/>
              <a:t>Slide filter over image and take dot product at each position</a:t>
            </a:r>
          </a:p>
          <a:p>
            <a:pPr lvl="1"/>
            <a:r>
              <a:rPr lang="en-US" altLang="en-US" smtClean="0"/>
              <a:t>Remember linearity (for linear filters)</a:t>
            </a:r>
          </a:p>
          <a:p>
            <a:pPr lvl="1"/>
            <a:r>
              <a:rPr lang="en-US" altLang="en-US" smtClean="0"/>
              <a:t>Examples</a:t>
            </a:r>
          </a:p>
          <a:p>
            <a:pPr lvl="2"/>
            <a:r>
              <a:rPr lang="en-US" altLang="en-US" smtClean="0"/>
              <a:t>1D: [-1 0 1], [0 0 0 0 0.5 1 1 1 0.5 0 0 0]</a:t>
            </a:r>
          </a:p>
          <a:p>
            <a:pPr lvl="2"/>
            <a:r>
              <a:rPr lang="en-US" altLang="en-US" smtClean="0"/>
              <a:t>1D: [0.25 0.5 0.25], [0 0 0 0 0.5 1 1 1 0.5 0 0 0]</a:t>
            </a:r>
          </a:p>
          <a:p>
            <a:pPr lvl="2"/>
            <a:r>
              <a:rPr lang="en-US" altLang="en-US" smtClean="0"/>
              <a:t>2D: [1 0 0 ; 0 2 0 ; 0 0 1]/4</a:t>
            </a:r>
          </a:p>
          <a:p>
            <a:pPr lvl="1"/>
            <a:endParaRPr lang="en-US" altLang="en-US" sz="3200" smtClean="0"/>
          </a:p>
        </p:txBody>
      </p:sp>
    </p:spTree>
    <p:extLst>
      <p:ext uri="{BB962C8B-B14F-4D97-AF65-F5344CB8AC3E}">
        <p14:creationId xmlns:p14="http://schemas.microsoft.com/office/powerpoint/2010/main" val="338874301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tLang="en-US" dirty="0" smtClean="0"/>
              <a:t>Review of Filtering</a:t>
            </a:r>
          </a:p>
        </p:txBody>
      </p:sp>
      <p:sp>
        <p:nvSpPr>
          <p:cNvPr id="98307" name="Content Placeholder 2"/>
          <p:cNvSpPr>
            <a:spLocks noGrp="1"/>
          </p:cNvSpPr>
          <p:nvPr>
            <p:ph idx="1"/>
          </p:nvPr>
        </p:nvSpPr>
        <p:spPr/>
        <p:txBody>
          <a:bodyPr/>
          <a:lstStyle/>
          <a:p>
            <a:r>
              <a:rPr lang="en-US" altLang="en-US" smtClean="0"/>
              <a:t>Filtering in frequency domain</a:t>
            </a:r>
          </a:p>
          <a:p>
            <a:pPr lvl="1"/>
            <a:r>
              <a:rPr lang="en-US" altLang="en-US" smtClean="0"/>
              <a:t>Can be faster than filtering in spatial domain (for large filters)</a:t>
            </a:r>
          </a:p>
          <a:p>
            <a:pPr lvl="1"/>
            <a:r>
              <a:rPr lang="en-US" altLang="en-US" smtClean="0"/>
              <a:t>Can help understand effect of filter</a:t>
            </a:r>
          </a:p>
          <a:p>
            <a:pPr lvl="1"/>
            <a:r>
              <a:rPr lang="en-US" altLang="en-US" smtClean="0"/>
              <a:t>Algorithm:</a:t>
            </a:r>
          </a:p>
          <a:p>
            <a:pPr marL="1371600" lvl="2" indent="-514350">
              <a:buFont typeface="Calibri" panose="020F0502020204030204" pitchFamily="34" charset="0"/>
              <a:buAutoNum type="arabicPeriod"/>
            </a:pPr>
            <a:r>
              <a:rPr lang="en-US" altLang="en-US" smtClean="0"/>
              <a:t>Convert image and filter to fft (fft2 in matlab)</a:t>
            </a:r>
          </a:p>
          <a:p>
            <a:pPr marL="1371600" lvl="2" indent="-514350">
              <a:buFont typeface="Calibri" panose="020F0502020204030204" pitchFamily="34" charset="0"/>
              <a:buAutoNum type="arabicPeriod"/>
            </a:pPr>
            <a:r>
              <a:rPr lang="en-US" altLang="en-US" smtClean="0"/>
              <a:t>Pointwise-multiply ffts</a:t>
            </a:r>
          </a:p>
          <a:p>
            <a:pPr marL="1371600" lvl="2" indent="-514350">
              <a:buFont typeface="Calibri" panose="020F0502020204030204" pitchFamily="34" charset="0"/>
              <a:buAutoNum type="arabicPeriod"/>
            </a:pPr>
            <a:r>
              <a:rPr lang="en-US" altLang="en-US" smtClean="0"/>
              <a:t>Convert result to spatial domain with ifft2</a:t>
            </a:r>
          </a:p>
        </p:txBody>
      </p:sp>
    </p:spTree>
    <p:extLst>
      <p:ext uri="{BB962C8B-B14F-4D97-AF65-F5344CB8AC3E}">
        <p14:creationId xmlns:p14="http://schemas.microsoft.com/office/powerpoint/2010/main" val="420901826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373563"/>
          </a:xfrm>
        </p:spPr>
        <p:txBody>
          <a:bodyPr/>
          <a:lstStyle/>
          <a:p>
            <a:pPr marL="0" eaLnBrk="1" hangingPunct="1">
              <a:buFont typeface="Arial" charset="0"/>
              <a:buNone/>
              <a:defRPr/>
            </a:pPr>
            <a:r>
              <a:rPr lang="en-US" b="1" dirty="0" smtClean="0">
                <a:solidFill>
                  <a:schemeClr val="tx2">
                    <a:lumMod val="75000"/>
                  </a:schemeClr>
                </a:solidFill>
              </a:rPr>
              <a:t>How is it that a 4MP image can be compressed to a few hundred KB without a noticeable change?</a:t>
            </a:r>
            <a:endParaRPr lang="en-US" b="1" dirty="0">
              <a:solidFill>
                <a:schemeClr val="tx2">
                  <a:lumMod val="75000"/>
                </a:schemeClr>
              </a:solidFill>
            </a:endParaRPr>
          </a:p>
        </p:txBody>
      </p:sp>
      <p:sp>
        <p:nvSpPr>
          <p:cNvPr id="67587" name="Title 4"/>
          <p:cNvSpPr>
            <a:spLocks noGrp="1"/>
          </p:cNvSpPr>
          <p:nvPr>
            <p:ph type="title"/>
          </p:nvPr>
        </p:nvSpPr>
        <p:spPr/>
        <p:txBody>
          <a:bodyPr/>
          <a:lstStyle/>
          <a:p>
            <a:pPr eaLnBrk="1" hangingPunct="1"/>
            <a:endParaRPr lang="en-US" altLang="en-US" smtClean="0"/>
          </a:p>
        </p:txBody>
      </p:sp>
      <p:sp>
        <p:nvSpPr>
          <p:cNvPr id="67588" name="TextBox 5"/>
          <p:cNvSpPr txBox="1">
            <a:spLocks noChangeArrowheads="1"/>
          </p:cNvSpPr>
          <p:nvPr/>
        </p:nvSpPr>
        <p:spPr bwMode="auto">
          <a:xfrm>
            <a:off x="3352800" y="0"/>
            <a:ext cx="2598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200">
                <a:solidFill>
                  <a:prstClr val="black"/>
                </a:solidFill>
                <a:latin typeface="Arial" panose="020B0604020202020204" pitchFamily="34" charset="0"/>
              </a:rPr>
              <a:t>Compression</a:t>
            </a:r>
          </a:p>
        </p:txBody>
      </p:sp>
    </p:spTree>
    <p:extLst>
      <p:ext uri="{BB962C8B-B14F-4D97-AF65-F5344CB8AC3E}">
        <p14:creationId xmlns:p14="http://schemas.microsoft.com/office/powerpoint/2010/main" val="232981880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tLang="en-US" dirty="0"/>
              <a:t>Review of Filtering</a:t>
            </a:r>
            <a:endParaRPr lang="en-US" altLang="en-US" dirty="0" smtClean="0"/>
          </a:p>
        </p:txBody>
      </p:sp>
      <p:sp>
        <p:nvSpPr>
          <p:cNvPr id="99331" name="Content Placeholder 2"/>
          <p:cNvSpPr>
            <a:spLocks noGrp="1"/>
          </p:cNvSpPr>
          <p:nvPr>
            <p:ph idx="1"/>
          </p:nvPr>
        </p:nvSpPr>
        <p:spPr/>
        <p:txBody>
          <a:bodyPr/>
          <a:lstStyle/>
          <a:p>
            <a:r>
              <a:rPr lang="en-US" altLang="en-US" smtClean="0"/>
              <a:t>Linear filters for basic processing</a:t>
            </a:r>
          </a:p>
          <a:p>
            <a:pPr lvl="1"/>
            <a:r>
              <a:rPr lang="en-US" altLang="en-US" sz="3200" smtClean="0"/>
              <a:t>Edge filter (high-pass)</a:t>
            </a:r>
          </a:p>
          <a:p>
            <a:pPr lvl="1"/>
            <a:r>
              <a:rPr lang="en-US" altLang="en-US" sz="3200" smtClean="0"/>
              <a:t>Gaussian filter (low-pass)</a:t>
            </a:r>
          </a:p>
          <a:p>
            <a:pPr lvl="1"/>
            <a:endParaRPr lang="en-US" altLang="en-US" sz="3200" smtClean="0"/>
          </a:p>
        </p:txBody>
      </p:sp>
      <p:graphicFrame>
        <p:nvGraphicFramePr>
          <p:cNvPr id="99332" name="Object 3"/>
          <p:cNvGraphicFramePr>
            <a:graphicFrameLocks noChangeAspect="1"/>
          </p:cNvGraphicFramePr>
          <p:nvPr/>
        </p:nvGraphicFramePr>
        <p:xfrm>
          <a:off x="7315200" y="4495800"/>
          <a:ext cx="1314450" cy="923925"/>
        </p:xfrm>
        <a:graphic>
          <a:graphicData uri="http://schemas.openxmlformats.org/presentationml/2006/ole">
            <mc:AlternateContent xmlns:mc="http://schemas.openxmlformats.org/markup-compatibility/2006">
              <mc:Choice xmlns:v="urn:schemas-microsoft-com:vml" Requires="v">
                <p:oleObj spid="_x0000_s182277" name="Photo Editor Photo" r:id="rId3" imgW="4133333" imgH="2905531" progId="">
                  <p:embed/>
                </p:oleObj>
              </mc:Choice>
              <mc:Fallback>
                <p:oleObj name="Photo Editor Photo" r:id="rId3" imgW="4133333" imgH="290553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495800"/>
                        <a:ext cx="13144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9333" name="Text Box 6"/>
          <p:cNvSpPr txBox="1">
            <a:spLocks noChangeArrowheads="1"/>
          </p:cNvSpPr>
          <p:nvPr/>
        </p:nvSpPr>
        <p:spPr bwMode="auto">
          <a:xfrm>
            <a:off x="4789488" y="6300788"/>
            <a:ext cx="189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prstClr val="black"/>
                </a:solidFill>
                <a:latin typeface="Arial" panose="020B0604020202020204" pitchFamily="34" charset="0"/>
              </a:rPr>
              <a:t>FFT of Gaussian</a:t>
            </a:r>
          </a:p>
        </p:txBody>
      </p:sp>
      <p:sp>
        <p:nvSpPr>
          <p:cNvPr id="99334" name="TextBox 19"/>
          <p:cNvSpPr txBox="1">
            <a:spLocks noChangeArrowheads="1"/>
          </p:cNvSpPr>
          <p:nvPr/>
        </p:nvSpPr>
        <p:spPr bwMode="auto">
          <a:xfrm>
            <a:off x="1600200" y="2752725"/>
            <a:ext cx="1003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prstClr val="black"/>
                </a:solidFill>
                <a:latin typeface="Arial" panose="020B0604020202020204" pitchFamily="34" charset="0"/>
              </a:rPr>
              <a:t>[-1 1]</a:t>
            </a:r>
          </a:p>
        </p:txBody>
      </p:sp>
      <p:pic>
        <p:nvPicPr>
          <p:cNvPr id="99335" name="Picture 3"/>
          <p:cNvPicPr>
            <a:picLocks noChangeAspect="1" noChangeArrowheads="1"/>
          </p:cNvPicPr>
          <p:nvPr/>
        </p:nvPicPr>
        <p:blipFill>
          <a:blip r:embed="rId5">
            <a:extLst>
              <a:ext uri="{28A0092B-C50C-407E-A947-70E740481C1C}">
                <a14:useLocalDpi xmlns:a14="http://schemas.microsoft.com/office/drawing/2010/main" val="0"/>
              </a:ext>
            </a:extLst>
          </a:blip>
          <a:srcRect l="39873" t="14542" r="38863" b="47655"/>
          <a:stretch>
            <a:fillRect/>
          </a:stretch>
        </p:blipFill>
        <p:spPr bwMode="auto">
          <a:xfrm>
            <a:off x="685800" y="32766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6" name="TextBox 21"/>
          <p:cNvSpPr txBox="1">
            <a:spLocks noChangeArrowheads="1"/>
          </p:cNvSpPr>
          <p:nvPr/>
        </p:nvSpPr>
        <p:spPr bwMode="auto">
          <a:xfrm>
            <a:off x="990600" y="6259513"/>
            <a:ext cx="2386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FFT of Gradient Filter</a:t>
            </a:r>
          </a:p>
        </p:txBody>
      </p:sp>
      <p:pic>
        <p:nvPicPr>
          <p:cNvPr id="99337" name="Picture 4"/>
          <p:cNvPicPr>
            <a:picLocks noChangeAspect="1" noChangeArrowheads="1"/>
          </p:cNvPicPr>
          <p:nvPr/>
        </p:nvPicPr>
        <p:blipFill>
          <a:blip r:embed="rId6">
            <a:extLst>
              <a:ext uri="{28A0092B-C50C-407E-A947-70E740481C1C}">
                <a14:useLocalDpi xmlns:a14="http://schemas.microsoft.com/office/drawing/2010/main" val="0"/>
              </a:ext>
            </a:extLst>
          </a:blip>
          <a:srcRect l="40083" t="14822" r="38849" b="47720"/>
          <a:stretch>
            <a:fillRect/>
          </a:stretch>
        </p:blipFill>
        <p:spPr bwMode="auto">
          <a:xfrm>
            <a:off x="4114800" y="33528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8" name="Text Box 6"/>
          <p:cNvSpPr txBox="1">
            <a:spLocks noChangeArrowheads="1"/>
          </p:cNvSpPr>
          <p:nvPr/>
        </p:nvSpPr>
        <p:spPr bwMode="auto">
          <a:xfrm>
            <a:off x="7391400" y="5410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prstClr val="black"/>
                </a:solidFill>
                <a:latin typeface="Arial" panose="020B0604020202020204" pitchFamily="34" charset="0"/>
              </a:rPr>
              <a:t>Gaussian</a:t>
            </a:r>
          </a:p>
        </p:txBody>
      </p:sp>
    </p:spTree>
    <p:extLst>
      <p:ext uri="{BB962C8B-B14F-4D97-AF65-F5344CB8AC3E}">
        <p14:creationId xmlns:p14="http://schemas.microsoft.com/office/powerpoint/2010/main" val="22244126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ltLang="en-US" dirty="0"/>
              <a:t>Review of Filtering</a:t>
            </a:r>
            <a:endParaRPr lang="en-US" altLang="en-US" dirty="0" smtClean="0"/>
          </a:p>
        </p:txBody>
      </p:sp>
      <p:sp>
        <p:nvSpPr>
          <p:cNvPr id="100355" name="Content Placeholder 2"/>
          <p:cNvSpPr>
            <a:spLocks noGrp="1"/>
          </p:cNvSpPr>
          <p:nvPr>
            <p:ph idx="1"/>
          </p:nvPr>
        </p:nvSpPr>
        <p:spPr/>
        <p:txBody>
          <a:bodyPr/>
          <a:lstStyle/>
          <a:p>
            <a:r>
              <a:rPr lang="en-US" altLang="en-US" smtClean="0"/>
              <a:t>Derivative of Gaussian</a:t>
            </a:r>
          </a:p>
        </p:txBody>
      </p:sp>
      <p:pic>
        <p:nvPicPr>
          <p:cNvPr id="100356" name="Picture 2"/>
          <p:cNvPicPr>
            <a:picLocks noChangeAspect="1" noChangeArrowheads="1"/>
          </p:cNvPicPr>
          <p:nvPr/>
        </p:nvPicPr>
        <p:blipFill>
          <a:blip r:embed="rId2">
            <a:extLst>
              <a:ext uri="{28A0092B-C50C-407E-A947-70E740481C1C}">
                <a14:useLocalDpi xmlns:a14="http://schemas.microsoft.com/office/drawing/2010/main" val="0"/>
              </a:ext>
            </a:extLst>
          </a:blip>
          <a:srcRect l="31744" t="4907" r="32370" b="41333"/>
          <a:stretch>
            <a:fillRect/>
          </a:stretch>
        </p:blipFill>
        <p:spPr bwMode="auto">
          <a:xfrm>
            <a:off x="2057400" y="1752600"/>
            <a:ext cx="50641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6252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altLang="en-US" smtClean="0"/>
              <a:t>Review of Last 3 Days</a:t>
            </a:r>
          </a:p>
        </p:txBody>
      </p:sp>
      <p:sp>
        <p:nvSpPr>
          <p:cNvPr id="45059" name="Content Placeholder 2"/>
          <p:cNvSpPr>
            <a:spLocks noGrp="1"/>
          </p:cNvSpPr>
          <p:nvPr>
            <p:ph idx="1"/>
          </p:nvPr>
        </p:nvSpPr>
        <p:spPr/>
        <p:txBody>
          <a:bodyPr>
            <a:normAutofit lnSpcReduction="10000"/>
          </a:bodyPr>
          <a:lstStyle/>
          <a:p>
            <a:pPr>
              <a:buFont typeface="Arial" charset="0"/>
              <a:buChar char="•"/>
              <a:defRPr/>
            </a:pPr>
            <a:r>
              <a:rPr lang="en-US" dirty="0" smtClean="0"/>
              <a:t>Applications of filters</a:t>
            </a:r>
          </a:p>
          <a:p>
            <a:pPr lvl="1">
              <a:buFont typeface="Arial" charset="0"/>
              <a:buChar char="–"/>
              <a:defRPr/>
            </a:pPr>
            <a:r>
              <a:rPr lang="en-US" dirty="0" smtClean="0"/>
              <a:t>Template matching (SSD or Normxcorr2)</a:t>
            </a:r>
          </a:p>
          <a:p>
            <a:pPr lvl="2">
              <a:buFont typeface="Arial" charset="0"/>
              <a:buChar char="•"/>
              <a:defRPr/>
            </a:pPr>
            <a:r>
              <a:rPr lang="en-US" dirty="0" smtClean="0"/>
              <a:t>SSD can be done with linear filters, is sensitive to overall intensity</a:t>
            </a:r>
          </a:p>
          <a:p>
            <a:pPr lvl="1">
              <a:buFont typeface="Arial" charset="0"/>
              <a:buChar char="–"/>
              <a:defRPr/>
            </a:pPr>
            <a:r>
              <a:rPr lang="en-US" dirty="0" smtClean="0"/>
              <a:t>Gaussian pyramid</a:t>
            </a:r>
          </a:p>
          <a:p>
            <a:pPr lvl="2">
              <a:buFont typeface="Arial" charset="0"/>
              <a:buChar char="•"/>
              <a:defRPr/>
            </a:pPr>
            <a:r>
              <a:rPr lang="en-US" dirty="0" smtClean="0"/>
              <a:t>Coarse-to-fine search, multi-scale detection</a:t>
            </a:r>
          </a:p>
          <a:p>
            <a:pPr lvl="1">
              <a:buFont typeface="Arial" charset="0"/>
              <a:buChar char="–"/>
              <a:defRPr/>
            </a:pPr>
            <a:r>
              <a:rPr lang="en-US" dirty="0" err="1" smtClean="0"/>
              <a:t>Laplacian</a:t>
            </a:r>
            <a:r>
              <a:rPr lang="en-US" dirty="0" smtClean="0"/>
              <a:t> pyramid</a:t>
            </a:r>
          </a:p>
          <a:p>
            <a:pPr lvl="2">
              <a:buFont typeface="Arial" charset="0"/>
              <a:buChar char="•"/>
              <a:defRPr/>
            </a:pPr>
            <a:r>
              <a:rPr lang="en-US" dirty="0" smtClean="0"/>
              <a:t>Teases apart different frequency bands while keeping spatial information</a:t>
            </a:r>
          </a:p>
          <a:p>
            <a:pPr lvl="2">
              <a:buFont typeface="Arial" charset="0"/>
              <a:buChar char="•"/>
              <a:defRPr/>
            </a:pPr>
            <a:r>
              <a:rPr lang="en-US" dirty="0" smtClean="0"/>
              <a:t>Can be used for compositing in graphics</a:t>
            </a:r>
          </a:p>
          <a:p>
            <a:pPr lvl="1">
              <a:buFont typeface="Arial" charset="0"/>
              <a:buChar char="–"/>
              <a:defRPr/>
            </a:pPr>
            <a:r>
              <a:rPr lang="en-US" dirty="0" err="1" smtClean="0"/>
              <a:t>Downsampling</a:t>
            </a:r>
            <a:endParaRPr lang="en-US" dirty="0" smtClean="0"/>
          </a:p>
          <a:p>
            <a:pPr lvl="2">
              <a:buFont typeface="Arial" charset="0"/>
              <a:buChar char="•"/>
              <a:defRPr/>
            </a:pPr>
            <a:r>
              <a:rPr lang="en-US" dirty="0" smtClean="0"/>
              <a:t>Need to sufficiently low-pass before </a:t>
            </a:r>
            <a:r>
              <a:rPr lang="en-US" dirty="0" err="1" smtClean="0"/>
              <a:t>downsampling</a:t>
            </a:r>
            <a:endParaRPr lang="en-US" dirty="0" smtClean="0"/>
          </a:p>
          <a:p>
            <a:pPr lvl="2">
              <a:buFont typeface="Arial" charset="0"/>
              <a:buNone/>
              <a:defRPr/>
            </a:pPr>
            <a:endParaRPr lang="en-US" dirty="0" smtClean="0"/>
          </a:p>
        </p:txBody>
      </p:sp>
    </p:spTree>
    <p:extLst>
      <p:ext uri="{BB962C8B-B14F-4D97-AF65-F5344CB8AC3E}">
        <p14:creationId xmlns:p14="http://schemas.microsoft.com/office/powerpoint/2010/main" val="1204693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altLang="en-US" smtClean="0"/>
              <a:t>Things to Remember</a:t>
            </a:r>
          </a:p>
        </p:txBody>
      </p:sp>
      <p:sp>
        <p:nvSpPr>
          <p:cNvPr id="70659" name="Content Placeholder 2"/>
          <p:cNvSpPr>
            <a:spLocks noGrp="1"/>
          </p:cNvSpPr>
          <p:nvPr>
            <p:ph idx="1"/>
          </p:nvPr>
        </p:nvSpPr>
        <p:spPr>
          <a:xfrm>
            <a:off x="457200" y="990600"/>
            <a:ext cx="6096000" cy="5135563"/>
          </a:xfrm>
        </p:spPr>
        <p:txBody>
          <a:bodyPr>
            <a:normAutofit fontScale="85000" lnSpcReduction="20000"/>
          </a:bodyPr>
          <a:lstStyle/>
          <a:p>
            <a:pPr>
              <a:buFont typeface="Arial" charset="0"/>
              <a:buChar char="•"/>
              <a:defRPr/>
            </a:pPr>
            <a:r>
              <a:rPr lang="en-US" dirty="0" smtClean="0"/>
              <a:t>Sometimes it makes sense to think of images and filtering in the frequency domain</a:t>
            </a:r>
          </a:p>
          <a:p>
            <a:pPr lvl="1">
              <a:buFont typeface="Arial" charset="0"/>
              <a:buChar char="–"/>
              <a:defRPr/>
            </a:pPr>
            <a:r>
              <a:rPr lang="en-US" dirty="0" smtClean="0"/>
              <a:t>Fourier analysis</a:t>
            </a:r>
          </a:p>
          <a:p>
            <a:pPr>
              <a:buFont typeface="Arial" charset="0"/>
              <a:buChar char="•"/>
              <a:defRPr/>
            </a:pPr>
            <a:endParaRPr lang="en-US" dirty="0" smtClean="0"/>
          </a:p>
          <a:p>
            <a:pPr>
              <a:buFont typeface="Arial" charset="0"/>
              <a:buChar char="•"/>
              <a:defRPr/>
            </a:pPr>
            <a:r>
              <a:rPr lang="en-US" dirty="0" smtClean="0"/>
              <a:t>Can be faster to filter using FFT for large images (N </a:t>
            </a:r>
            <a:r>
              <a:rPr lang="en-US" dirty="0" err="1" smtClean="0"/>
              <a:t>logN</a:t>
            </a:r>
            <a:r>
              <a:rPr lang="en-US" dirty="0" smtClean="0"/>
              <a:t> vs. N</a:t>
            </a:r>
            <a:r>
              <a:rPr lang="en-US" baseline="30000" dirty="0" smtClean="0"/>
              <a:t>2</a:t>
            </a:r>
            <a:r>
              <a:rPr lang="en-US" dirty="0" smtClean="0"/>
              <a:t> for auto-correlation)</a:t>
            </a:r>
          </a:p>
          <a:p>
            <a:pPr>
              <a:buFont typeface="Arial" charset="0"/>
              <a:buChar char="•"/>
              <a:defRPr/>
            </a:pPr>
            <a:endParaRPr lang="en-US" dirty="0" smtClean="0"/>
          </a:p>
          <a:p>
            <a:pPr>
              <a:buFont typeface="Arial" charset="0"/>
              <a:buChar char="•"/>
              <a:defRPr/>
            </a:pPr>
            <a:r>
              <a:rPr lang="en-US" dirty="0" smtClean="0"/>
              <a:t>Images are mostly smooth</a:t>
            </a:r>
          </a:p>
          <a:p>
            <a:pPr lvl="1">
              <a:buFont typeface="Arial" charset="0"/>
              <a:buChar char="–"/>
              <a:defRPr/>
            </a:pPr>
            <a:r>
              <a:rPr lang="en-US" dirty="0" smtClean="0"/>
              <a:t>Basis for compression</a:t>
            </a:r>
          </a:p>
          <a:p>
            <a:pPr>
              <a:buFont typeface="Arial" charset="0"/>
              <a:buChar char="•"/>
              <a:defRPr/>
            </a:pPr>
            <a:endParaRPr lang="en-US" dirty="0" smtClean="0"/>
          </a:p>
          <a:p>
            <a:pPr>
              <a:buFont typeface="Arial" charset="0"/>
              <a:buChar char="•"/>
              <a:defRPr/>
            </a:pPr>
            <a:r>
              <a:rPr lang="en-US" dirty="0" smtClean="0"/>
              <a:t>Remember to low-pass before sampling</a:t>
            </a:r>
          </a:p>
          <a:p>
            <a:pPr>
              <a:buFont typeface="Arial" charset="0"/>
              <a:buChar char="•"/>
              <a:defRPr/>
            </a:pPr>
            <a:endParaRPr lang="en-US" dirty="0" smtClean="0"/>
          </a:p>
          <a:p>
            <a:pPr>
              <a:buFont typeface="Arial" charset="0"/>
              <a:buChar char="•"/>
              <a:defRPr/>
            </a:pPr>
            <a:endParaRPr lang="en-US" dirty="0" smtClean="0"/>
          </a:p>
        </p:txBody>
      </p:sp>
      <p:pic>
        <p:nvPicPr>
          <p:cNvPr id="107524" name="Picture 3"/>
          <p:cNvPicPr>
            <a:picLocks noChangeAspect="1" noChangeArrowheads="1"/>
          </p:cNvPicPr>
          <p:nvPr/>
        </p:nvPicPr>
        <p:blipFill>
          <a:blip r:embed="rId2">
            <a:extLst>
              <a:ext uri="{28A0092B-C50C-407E-A947-70E740481C1C}">
                <a14:useLocalDpi xmlns:a14="http://schemas.microsoft.com/office/drawing/2010/main" val="0"/>
              </a:ext>
            </a:extLst>
          </a:blip>
          <a:srcRect l="38501" t="61481" r="40927" b="5122"/>
          <a:stretch>
            <a:fillRect/>
          </a:stretch>
        </p:blipFill>
        <p:spPr bwMode="auto">
          <a:xfrm>
            <a:off x="6977063" y="1111250"/>
            <a:ext cx="15859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76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wn Arrow 6"/>
          <p:cNvSpPr/>
          <p:nvPr/>
        </p:nvSpPr>
        <p:spPr>
          <a:xfrm>
            <a:off x="7664450" y="7620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pic>
        <p:nvPicPr>
          <p:cNvPr id="8" name="Picture 2" descr="C:\Users\Hoiem\Documents\Classes\Computational Photography - Fall 2010\lectures\demos\fftims\flowers_fft.png"/>
          <p:cNvPicPr>
            <a:picLocks noChangeArrowheads="1"/>
          </p:cNvPicPr>
          <p:nvPr/>
        </p:nvPicPr>
        <p:blipFill>
          <a:blip r:embed="rId4" cstate="print">
            <a:extLst>
              <a:ext uri="{28A0092B-C50C-407E-A947-70E740481C1C}">
                <a14:useLocalDpi xmlns:a14="http://schemas.microsoft.com/office/drawing/2010/main" val="0"/>
              </a:ext>
            </a:extLst>
          </a:blip>
          <a:srcRect l="29167" t="8333" r="26042" b="12500"/>
          <a:stretch>
            <a:fillRect/>
          </a:stretch>
        </p:blipFill>
        <p:spPr bwMode="auto">
          <a:xfrm>
            <a:off x="7239000" y="40386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sine-sample-5"/>
          <p:cNvPicPr>
            <a:picLocks noChangeAspect="1" noChangeArrowheads="1"/>
          </p:cNvPicPr>
          <p:nvPr/>
        </p:nvPicPr>
        <p:blipFill>
          <a:blip r:embed="rId5">
            <a:extLst>
              <a:ext uri="{28A0092B-C50C-407E-A947-70E740481C1C}">
                <a14:useLocalDpi xmlns:a14="http://schemas.microsoft.com/office/drawing/2010/main" val="0"/>
              </a:ext>
            </a:extLst>
          </a:blip>
          <a:srcRect l="41235"/>
          <a:stretch>
            <a:fillRect/>
          </a:stretch>
        </p:blipFill>
        <p:spPr bwMode="auto">
          <a:xfrm>
            <a:off x="6629400" y="5334000"/>
            <a:ext cx="2286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2010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65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065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C:\Users\hays\Desktop\143 Computer Vision\slides\07\color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3"/>
          <p:cNvSpPr txBox="1">
            <a:spLocks noChangeArrowheads="1"/>
          </p:cNvSpPr>
          <p:nvPr/>
        </p:nvSpPr>
        <p:spPr bwMode="auto">
          <a:xfrm>
            <a:off x="2819400" y="6477000"/>
            <a:ext cx="3667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rPr>
              <a:t>The blue and green colors are actually the same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hays\Desktop\143 Computer Vision\slides\07\Q2NMx.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663" y="76200"/>
            <a:ext cx="6248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3"/>
          <p:cNvSpPr txBox="1">
            <a:spLocks noChangeArrowheads="1"/>
          </p:cNvSpPr>
          <p:nvPr/>
        </p:nvSpPr>
        <p:spPr bwMode="auto">
          <a:xfrm>
            <a:off x="1143000" y="6400800"/>
            <a:ext cx="6689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rPr>
              <a:t>http://blogs.discovermagazine.com/badastronomy/2009/06/24/the-blue-and-the-green/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Previous Lectures</a:t>
            </a:r>
          </a:p>
        </p:txBody>
      </p:sp>
      <p:sp>
        <p:nvSpPr>
          <p:cNvPr id="13315" name="Content Placeholder 2"/>
          <p:cNvSpPr>
            <a:spLocks noGrp="1"/>
          </p:cNvSpPr>
          <p:nvPr>
            <p:ph idx="1"/>
          </p:nvPr>
        </p:nvSpPr>
        <p:spPr/>
        <p:txBody>
          <a:bodyPr/>
          <a:lstStyle/>
          <a:p>
            <a:r>
              <a:rPr lang="en-US" altLang="en-US" smtClean="0"/>
              <a:t>We’ve now touched on the first three chapters of Szeliski.</a:t>
            </a:r>
          </a:p>
          <a:p>
            <a:pPr lvl="1"/>
            <a:r>
              <a:rPr lang="en-US" altLang="en-US" smtClean="0"/>
              <a:t>1. Introduction</a:t>
            </a:r>
          </a:p>
          <a:p>
            <a:pPr lvl="1"/>
            <a:r>
              <a:rPr lang="en-US" altLang="en-US" smtClean="0"/>
              <a:t>2. Image Formation</a:t>
            </a:r>
          </a:p>
          <a:p>
            <a:pPr lvl="1"/>
            <a:r>
              <a:rPr lang="en-US" altLang="en-US" smtClean="0"/>
              <a:t>3. Image Processing</a:t>
            </a:r>
          </a:p>
          <a:p>
            <a:r>
              <a:rPr lang="en-US" altLang="en-US" smtClean="0"/>
              <a:t>Now we’re moving on to</a:t>
            </a:r>
          </a:p>
          <a:p>
            <a:pPr lvl="1"/>
            <a:r>
              <a:rPr lang="en-US" altLang="en-US" smtClean="0"/>
              <a:t>4. Feature Detection and Matching</a:t>
            </a:r>
          </a:p>
          <a:p>
            <a:pPr lvl="1"/>
            <a:r>
              <a:rPr lang="en-US" altLang="en-US" smtClean="0"/>
              <a:t>Multiple views and motion (7, 8, 11)</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lstStyle/>
          <a:p>
            <a:pPr eaLnBrk="1" hangingPunct="1"/>
            <a:r>
              <a:rPr lang="en-US" altLang="en-US" smtClean="0"/>
              <a:t>Edge / Boundary Detection</a:t>
            </a:r>
          </a:p>
        </p:txBody>
      </p:sp>
      <p:sp>
        <p:nvSpPr>
          <p:cNvPr id="14339" name="Subtitle 2"/>
          <p:cNvSpPr>
            <a:spLocks noGrp="1"/>
          </p:cNvSpPr>
          <p:nvPr>
            <p:ph type="subTitle" idx="1"/>
          </p:nvPr>
        </p:nvSpPr>
        <p:spPr>
          <a:xfrm>
            <a:off x="1447800" y="3352800"/>
            <a:ext cx="6400800" cy="2971800"/>
          </a:xfrm>
        </p:spPr>
        <p:txBody>
          <a:bodyPr/>
          <a:lstStyle/>
          <a:p>
            <a:pPr eaLnBrk="1" hangingPunct="1"/>
            <a:r>
              <a:rPr lang="en-US" altLang="en-US" dirty="0" smtClean="0">
                <a:solidFill>
                  <a:schemeClr val="tx1"/>
                </a:solidFill>
              </a:rPr>
              <a:t>Computer Vision</a:t>
            </a:r>
          </a:p>
          <a:p>
            <a:pPr eaLnBrk="1" hangingPunct="1"/>
            <a:endParaRPr lang="en-US" altLang="en-US" dirty="0" smtClean="0">
              <a:solidFill>
                <a:schemeClr val="tx1"/>
              </a:solidFill>
            </a:endParaRPr>
          </a:p>
          <a:p>
            <a:pPr eaLnBrk="1" hangingPunct="1"/>
            <a:r>
              <a:rPr lang="en-US" altLang="en-US" dirty="0" smtClean="0">
                <a:solidFill>
                  <a:schemeClr val="tx1"/>
                </a:solidFill>
              </a:rPr>
              <a:t>James Hays</a:t>
            </a:r>
          </a:p>
        </p:txBody>
      </p:sp>
      <p:sp>
        <p:nvSpPr>
          <p:cNvPr id="5" name="TextBox 4"/>
          <p:cNvSpPr txBox="1"/>
          <p:nvPr/>
        </p:nvSpPr>
        <p:spPr>
          <a:xfrm>
            <a:off x="1981200" y="6581775"/>
            <a:ext cx="7173913" cy="276225"/>
          </a:xfrm>
          <a:prstGeom prst="rect">
            <a:avLst/>
          </a:prstGeom>
          <a:noFill/>
        </p:spPr>
        <p:txBody>
          <a:bodyPr wrap="none">
            <a:spAutoFit/>
          </a:bodyPr>
          <a:lstStyle/>
          <a:p>
            <a:pPr eaLnBrk="1" hangingPunct="1">
              <a:defRPr/>
            </a:pPr>
            <a:r>
              <a:rPr lang="en-US" sz="1200" dirty="0">
                <a:solidFill>
                  <a:schemeClr val="bg1">
                    <a:lumMod val="65000"/>
                  </a:schemeClr>
                </a:solidFill>
                <a:latin typeface="Arial" charset="0"/>
                <a:cs typeface="+mn-cs"/>
              </a:rPr>
              <a:t>Many slides from Lana Lazebnik, Steve Seitz, David Forsyth, David Lowe, </a:t>
            </a:r>
            <a:r>
              <a:rPr lang="en-US" sz="1200" dirty="0" err="1">
                <a:solidFill>
                  <a:schemeClr val="bg1">
                    <a:lumMod val="65000"/>
                  </a:schemeClr>
                </a:solidFill>
                <a:latin typeface="Arial" charset="0"/>
                <a:cs typeface="+mn-cs"/>
              </a:rPr>
              <a:t>Fei-Fei</a:t>
            </a:r>
            <a:r>
              <a:rPr lang="en-US" sz="1200" dirty="0">
                <a:solidFill>
                  <a:schemeClr val="bg1">
                    <a:lumMod val="65000"/>
                  </a:schemeClr>
                </a:solidFill>
                <a:latin typeface="Arial" charset="0"/>
                <a:cs typeface="+mn-cs"/>
              </a:rPr>
              <a:t> Li, and Derek </a:t>
            </a:r>
            <a:r>
              <a:rPr lang="en-US" sz="1200" dirty="0" err="1">
                <a:solidFill>
                  <a:schemeClr val="bg1">
                    <a:lumMod val="65000"/>
                  </a:schemeClr>
                </a:solidFill>
                <a:latin typeface="Arial" charset="0"/>
                <a:cs typeface="+mn-cs"/>
              </a:rPr>
              <a:t>Hoiem</a:t>
            </a:r>
            <a:endParaRPr lang="en-US" sz="1200" dirty="0">
              <a:solidFill>
                <a:schemeClr val="bg1">
                  <a:lumMod val="65000"/>
                </a:schemeClr>
              </a:solidFill>
              <a:latin typeface="Arial" charset="0"/>
              <a:cs typeface="+mn-cs"/>
            </a:endParaRPr>
          </a:p>
        </p:txBody>
      </p:sp>
      <p:sp>
        <p:nvSpPr>
          <p:cNvPr id="14341" name="TextBox 1"/>
          <p:cNvSpPr txBox="1">
            <a:spLocks noChangeArrowheads="1"/>
          </p:cNvSpPr>
          <p:nvPr/>
        </p:nvSpPr>
        <p:spPr bwMode="auto">
          <a:xfrm>
            <a:off x="7162800" y="32004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Szeliski 4.2</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4"/>
          <p:cNvGraphicFramePr>
            <a:graphicFrameLocks noGrp="1" noChangeAspect="1"/>
          </p:cNvGraphicFramePr>
          <p:nvPr>
            <p:ph idx="4294967295"/>
          </p:nvPr>
        </p:nvGraphicFramePr>
        <p:xfrm>
          <a:off x="5486400" y="1905000"/>
          <a:ext cx="3332163" cy="3581400"/>
        </p:xfrm>
        <a:graphic>
          <a:graphicData uri="http://schemas.openxmlformats.org/presentationml/2006/ole">
            <mc:AlternateContent xmlns:mc="http://schemas.openxmlformats.org/markup-compatibility/2006">
              <mc:Choice xmlns:v="urn:schemas-microsoft-com:vml" Requires="v">
                <p:oleObj spid="_x0000_s15371" name="Bitmap Image" r:id="rId4" imgW="2161905" imgH="2324424" progId="PBrush">
                  <p:embed/>
                </p:oleObj>
              </mc:Choice>
              <mc:Fallback>
                <p:oleObj name="Bitmap Image" r:id="rId4" imgW="2161905" imgH="2324424"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905000"/>
                        <a:ext cx="3332163"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3" name="Rectangle 5"/>
          <p:cNvSpPr>
            <a:spLocks noGrp="1" noChangeArrowheads="1"/>
          </p:cNvSpPr>
          <p:nvPr>
            <p:ph type="title"/>
          </p:nvPr>
        </p:nvSpPr>
        <p:spPr/>
        <p:txBody>
          <a:bodyPr/>
          <a:lstStyle/>
          <a:p>
            <a:r>
              <a:rPr lang="en-US" altLang="en-US" smtClean="0"/>
              <a:t>Edge detection</a:t>
            </a:r>
          </a:p>
        </p:txBody>
      </p:sp>
      <p:sp>
        <p:nvSpPr>
          <p:cNvPr id="1028" name="Rectangle 7"/>
          <p:cNvSpPr>
            <a:spLocks noGrp="1" noChangeArrowheads="1"/>
          </p:cNvSpPr>
          <p:nvPr>
            <p:ph type="body" idx="1"/>
          </p:nvPr>
        </p:nvSpPr>
        <p:spPr>
          <a:xfrm>
            <a:off x="685800" y="1143000"/>
            <a:ext cx="5105400" cy="5257800"/>
          </a:xfrm>
        </p:spPr>
        <p:txBody>
          <a:bodyPr>
            <a:normAutofit fontScale="92500" lnSpcReduction="10000"/>
          </a:bodyPr>
          <a:lstStyle/>
          <a:p>
            <a:pPr>
              <a:buFontTx/>
              <a:buChar char="•"/>
              <a:defRPr/>
            </a:pPr>
            <a:r>
              <a:rPr lang="en-US" b="1" smtClean="0"/>
              <a:t>Goal:  </a:t>
            </a:r>
            <a:r>
              <a:rPr lang="en-US" smtClean="0"/>
              <a:t>Identify sudden changes (discontinuities) in an image</a:t>
            </a:r>
          </a:p>
          <a:p>
            <a:pPr lvl="1">
              <a:defRPr/>
            </a:pPr>
            <a:r>
              <a:rPr lang="en-US" smtClean="0"/>
              <a:t>Intuitively, most semantic and shape information from the image can be encoded in the edges</a:t>
            </a:r>
          </a:p>
          <a:p>
            <a:pPr lvl="1">
              <a:defRPr/>
            </a:pPr>
            <a:r>
              <a:rPr lang="en-US" smtClean="0"/>
              <a:t>More compact than pixels</a:t>
            </a:r>
            <a:br>
              <a:rPr lang="en-US" smtClean="0"/>
            </a:br>
            <a:endParaRPr lang="en-US" smtClean="0"/>
          </a:p>
          <a:p>
            <a:pPr>
              <a:buFontTx/>
              <a:buChar char="•"/>
              <a:defRPr/>
            </a:pPr>
            <a:r>
              <a:rPr lang="en-US" b="1" smtClean="0"/>
              <a:t>Ideal:</a:t>
            </a:r>
            <a:r>
              <a:rPr lang="en-US" smtClean="0"/>
              <a:t> artist’s line drawing (but artist is also using object-level knowledge)</a:t>
            </a:r>
            <a:endParaRPr lang="en-US" sz="2400" smtClean="0"/>
          </a:p>
        </p:txBody>
      </p:sp>
      <p:sp>
        <p:nvSpPr>
          <p:cNvPr id="15365" name="Text Box 8"/>
          <p:cNvSpPr txBox="1">
            <a:spLocks noChangeArrowheads="1"/>
          </p:cNvSpPr>
          <p:nvPr/>
        </p:nvSpPr>
        <p:spPr bwMode="auto">
          <a:xfrm>
            <a:off x="7315200" y="6477000"/>
            <a:ext cx="17653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latin typeface="Arial" panose="020B0604020202020204" pitchFamily="34" charset="0"/>
              </a:rPr>
              <a:t>Source: D. Lowe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Why do we care about edges?</a:t>
            </a:r>
          </a:p>
        </p:txBody>
      </p:sp>
      <p:sp>
        <p:nvSpPr>
          <p:cNvPr id="17411" name="Content Placeholder 2"/>
          <p:cNvSpPr>
            <a:spLocks noGrp="1"/>
          </p:cNvSpPr>
          <p:nvPr>
            <p:ph idx="1"/>
          </p:nvPr>
        </p:nvSpPr>
        <p:spPr>
          <a:xfrm>
            <a:off x="457200" y="990600"/>
            <a:ext cx="5105400" cy="5135563"/>
          </a:xfrm>
        </p:spPr>
        <p:txBody>
          <a:bodyPr/>
          <a:lstStyle/>
          <a:p>
            <a:endParaRPr lang="en-US" altLang="en-US" smtClean="0"/>
          </a:p>
          <a:p>
            <a:r>
              <a:rPr lang="en-US" altLang="en-US" smtClean="0"/>
              <a:t>Extract information, recognize objects</a:t>
            </a:r>
          </a:p>
          <a:p>
            <a:endParaRPr lang="en-US" altLang="en-US" smtClean="0"/>
          </a:p>
          <a:p>
            <a:endParaRPr lang="en-US" altLang="en-US" smtClean="0"/>
          </a:p>
          <a:p>
            <a:endParaRPr lang="en-US" altLang="en-US" smtClean="0"/>
          </a:p>
          <a:p>
            <a:endParaRPr lang="en-US" altLang="en-US" smtClean="0"/>
          </a:p>
          <a:p>
            <a:r>
              <a:rPr lang="en-US" altLang="en-US" smtClean="0"/>
              <a:t>Recover geometry and viewpoint</a:t>
            </a:r>
          </a:p>
          <a:p>
            <a:endParaRPr lang="en-US" altLang="en-US" smtClean="0"/>
          </a:p>
          <a:p>
            <a:endParaRPr lang="en-US" altLang="en-US" smtClean="0"/>
          </a:p>
        </p:txBody>
      </p:sp>
      <p:graphicFrame>
        <p:nvGraphicFramePr>
          <p:cNvPr id="17412" name="Object 4"/>
          <p:cNvGraphicFramePr>
            <a:graphicFrameLocks noChangeAspect="1"/>
          </p:cNvGraphicFramePr>
          <p:nvPr/>
        </p:nvGraphicFramePr>
        <p:xfrm>
          <a:off x="5715000" y="1143000"/>
          <a:ext cx="2481263" cy="2667000"/>
        </p:xfrm>
        <a:graphic>
          <a:graphicData uri="http://schemas.openxmlformats.org/presentationml/2006/ole">
            <mc:AlternateContent xmlns:mc="http://schemas.openxmlformats.org/markup-compatibility/2006">
              <mc:Choice xmlns:v="urn:schemas-microsoft-com:vml" Requires="v">
                <p:oleObj spid="_x0000_s17456" name="Bitmap Image" r:id="rId3" imgW="2161905" imgH="2324424" progId="PBrush">
                  <p:embed/>
                </p:oleObj>
              </mc:Choice>
              <mc:Fallback>
                <p:oleObj name="Bitmap Image" r:id="rId3" imgW="2161905" imgH="2324424"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143000"/>
                        <a:ext cx="248126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413" name="Group 36"/>
          <p:cNvGrpSpPr>
            <a:grpSpLocks/>
          </p:cNvGrpSpPr>
          <p:nvPr/>
        </p:nvGrpSpPr>
        <p:grpSpPr bwMode="auto">
          <a:xfrm>
            <a:off x="4800600" y="4495800"/>
            <a:ext cx="4116388" cy="1862138"/>
            <a:chOff x="-28575" y="1676401"/>
            <a:chExt cx="9296400" cy="4754564"/>
          </a:xfrm>
        </p:grpSpPr>
        <p:graphicFrame>
          <p:nvGraphicFramePr>
            <p:cNvPr id="17414" name="Object 5"/>
            <p:cNvGraphicFramePr>
              <a:graphicFrameLocks noChangeAspect="1"/>
            </p:cNvGraphicFramePr>
            <p:nvPr/>
          </p:nvGraphicFramePr>
          <p:xfrm>
            <a:off x="1743074" y="2590800"/>
            <a:ext cx="4962526" cy="3721100"/>
          </p:xfrm>
          <a:graphic>
            <a:graphicData uri="http://schemas.openxmlformats.org/presentationml/2006/ole">
              <mc:AlternateContent xmlns:mc="http://schemas.openxmlformats.org/markup-compatibility/2006">
                <mc:Choice xmlns:v="urn:schemas-microsoft-com:vml" Requires="v">
                  <p:oleObj spid="_x0000_s17457" name="Photo Editor Photo" r:id="rId5" imgW="9752381" imgH="7314286" progId="">
                    <p:embed/>
                  </p:oleObj>
                </mc:Choice>
                <mc:Fallback>
                  <p:oleObj name="Photo Editor Photo" r:id="rId5" imgW="9752381" imgH="7314286"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3074" y="2590800"/>
                          <a:ext cx="4962526"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5" name="Line 3"/>
            <p:cNvSpPr>
              <a:spLocks noChangeShapeType="1"/>
            </p:cNvSpPr>
            <p:nvPr/>
          </p:nvSpPr>
          <p:spPr bwMode="auto">
            <a:xfrm flipH="1">
              <a:off x="76200" y="3200400"/>
              <a:ext cx="5029200" cy="1295400"/>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16" name="Line 4"/>
            <p:cNvSpPr>
              <a:spLocks noChangeShapeType="1"/>
            </p:cNvSpPr>
            <p:nvPr/>
          </p:nvSpPr>
          <p:spPr bwMode="auto">
            <a:xfrm flipH="1" flipV="1">
              <a:off x="76200" y="4495800"/>
              <a:ext cx="3962400" cy="990600"/>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17" name="Line 5"/>
            <p:cNvSpPr>
              <a:spLocks noChangeShapeType="1"/>
            </p:cNvSpPr>
            <p:nvPr/>
          </p:nvSpPr>
          <p:spPr bwMode="auto">
            <a:xfrm flipH="1">
              <a:off x="76200" y="4114800"/>
              <a:ext cx="4038600" cy="381000"/>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18" name="Line 6"/>
            <p:cNvSpPr>
              <a:spLocks noChangeShapeType="1"/>
            </p:cNvSpPr>
            <p:nvPr/>
          </p:nvSpPr>
          <p:spPr bwMode="auto">
            <a:xfrm>
              <a:off x="76200" y="4495800"/>
              <a:ext cx="4419600" cy="304800"/>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19" name="Line 7"/>
            <p:cNvSpPr>
              <a:spLocks noChangeShapeType="1"/>
            </p:cNvSpPr>
            <p:nvPr/>
          </p:nvSpPr>
          <p:spPr bwMode="auto">
            <a:xfrm flipV="1">
              <a:off x="76200" y="4267200"/>
              <a:ext cx="4419600" cy="228600"/>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20" name="Line 8"/>
            <p:cNvSpPr>
              <a:spLocks noChangeShapeType="1"/>
            </p:cNvSpPr>
            <p:nvPr/>
          </p:nvSpPr>
          <p:spPr bwMode="auto">
            <a:xfrm flipV="1">
              <a:off x="4800600" y="4648200"/>
              <a:ext cx="4267200" cy="685800"/>
            </a:xfrm>
            <a:prstGeom prst="line">
              <a:avLst/>
            </a:prstGeom>
            <a:noFill/>
            <a:ln w="28575">
              <a:solidFill>
                <a:srgbClr val="CC99FF"/>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21" name="Line 9"/>
            <p:cNvSpPr>
              <a:spLocks noChangeShapeType="1"/>
            </p:cNvSpPr>
            <p:nvPr/>
          </p:nvSpPr>
          <p:spPr bwMode="auto">
            <a:xfrm>
              <a:off x="4800600" y="3581400"/>
              <a:ext cx="4267200" cy="685800"/>
            </a:xfrm>
            <a:prstGeom prst="line">
              <a:avLst/>
            </a:prstGeom>
            <a:noFill/>
            <a:ln w="28575">
              <a:solidFill>
                <a:srgbClr val="CC99FF"/>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22" name="Line 10"/>
            <p:cNvSpPr>
              <a:spLocks noChangeShapeType="1"/>
            </p:cNvSpPr>
            <p:nvPr/>
          </p:nvSpPr>
          <p:spPr bwMode="auto">
            <a:xfrm>
              <a:off x="4800600" y="4343400"/>
              <a:ext cx="4267200" cy="76200"/>
            </a:xfrm>
            <a:prstGeom prst="line">
              <a:avLst/>
            </a:prstGeom>
            <a:noFill/>
            <a:ln w="28575">
              <a:solidFill>
                <a:srgbClr val="CC99FF"/>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23" name="Line 11"/>
            <p:cNvSpPr>
              <a:spLocks noChangeShapeType="1"/>
            </p:cNvSpPr>
            <p:nvPr/>
          </p:nvSpPr>
          <p:spPr bwMode="auto">
            <a:xfrm flipV="1">
              <a:off x="4800600" y="4572000"/>
              <a:ext cx="4267200" cy="533400"/>
            </a:xfrm>
            <a:prstGeom prst="line">
              <a:avLst/>
            </a:prstGeom>
            <a:noFill/>
            <a:ln w="28575">
              <a:solidFill>
                <a:srgbClr val="CC99FF"/>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24" name="Line 12"/>
            <p:cNvSpPr>
              <a:spLocks noChangeShapeType="1"/>
            </p:cNvSpPr>
            <p:nvPr/>
          </p:nvSpPr>
          <p:spPr bwMode="auto">
            <a:xfrm>
              <a:off x="4800600" y="4038600"/>
              <a:ext cx="4267200" cy="304800"/>
            </a:xfrm>
            <a:prstGeom prst="line">
              <a:avLst/>
            </a:prstGeom>
            <a:noFill/>
            <a:ln w="28575">
              <a:solidFill>
                <a:srgbClr val="CC99FF"/>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17425" name="Group 16"/>
            <p:cNvGrpSpPr>
              <a:grpSpLocks/>
            </p:cNvGrpSpPr>
            <p:nvPr/>
          </p:nvGrpSpPr>
          <p:grpSpPr bwMode="auto">
            <a:xfrm>
              <a:off x="7058029" y="4953002"/>
              <a:ext cx="1857376" cy="1477963"/>
              <a:chOff x="4446" y="3120"/>
              <a:chExt cx="1170" cy="931"/>
            </a:xfrm>
          </p:grpSpPr>
          <p:sp>
            <p:nvSpPr>
              <p:cNvPr id="17444" name="Text Box 14"/>
              <p:cNvSpPr txBox="1">
                <a:spLocks noChangeArrowheads="1"/>
              </p:cNvSpPr>
              <p:nvPr/>
            </p:nvSpPr>
            <p:spPr bwMode="auto">
              <a:xfrm>
                <a:off x="4446" y="3408"/>
                <a:ext cx="1161"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000" b="1">
                    <a:solidFill>
                      <a:srgbClr val="FF6600"/>
                    </a:solidFill>
                    <a:latin typeface="Tahoma" panose="020B0604030504040204" pitchFamily="34" charset="0"/>
                  </a:rPr>
                  <a:t>Vanishing</a:t>
                </a:r>
              </a:p>
              <a:p>
                <a:pPr algn="ctr" eaLnBrk="1" hangingPunct="1">
                  <a:spcBef>
                    <a:spcPct val="0"/>
                  </a:spcBef>
                  <a:buFontTx/>
                  <a:buNone/>
                </a:pPr>
                <a:r>
                  <a:rPr lang="en-US" altLang="en-US" sz="1000" b="1">
                    <a:solidFill>
                      <a:srgbClr val="FF6600"/>
                    </a:solidFill>
                    <a:latin typeface="Tahoma" panose="020B0604030504040204" pitchFamily="34" charset="0"/>
                  </a:rPr>
                  <a:t> point</a:t>
                </a:r>
              </a:p>
            </p:txBody>
          </p:sp>
          <p:sp>
            <p:nvSpPr>
              <p:cNvPr id="17445" name="Line 15"/>
              <p:cNvSpPr>
                <a:spLocks noChangeShapeType="1"/>
              </p:cNvSpPr>
              <p:nvPr/>
            </p:nvSpPr>
            <p:spPr bwMode="auto">
              <a:xfrm flipV="1">
                <a:off x="4848" y="3120"/>
                <a:ext cx="768" cy="2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sp>
          <p:nvSpPr>
            <p:cNvPr id="17426" name="Line 16"/>
            <p:cNvSpPr>
              <a:spLocks noChangeShapeType="1"/>
            </p:cNvSpPr>
            <p:nvPr/>
          </p:nvSpPr>
          <p:spPr bwMode="auto">
            <a:xfrm>
              <a:off x="0" y="4495800"/>
              <a:ext cx="9144000" cy="0"/>
            </a:xfrm>
            <a:prstGeom prst="line">
              <a:avLst/>
            </a:prstGeom>
            <a:noFill/>
            <a:ln w="57150">
              <a:solidFill>
                <a:srgbClr val="00FFFF"/>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17427" name="Group 17"/>
            <p:cNvGrpSpPr>
              <a:grpSpLocks/>
            </p:cNvGrpSpPr>
            <p:nvPr/>
          </p:nvGrpSpPr>
          <p:grpSpPr bwMode="auto">
            <a:xfrm>
              <a:off x="0" y="2743201"/>
              <a:ext cx="1828800" cy="1600201"/>
              <a:chOff x="0" y="1728"/>
              <a:chExt cx="1152" cy="1008"/>
            </a:xfrm>
          </p:grpSpPr>
          <p:sp>
            <p:nvSpPr>
              <p:cNvPr id="17442" name="Text Box 18"/>
              <p:cNvSpPr txBox="1">
                <a:spLocks noChangeArrowheads="1"/>
              </p:cNvSpPr>
              <p:nvPr/>
            </p:nvSpPr>
            <p:spPr bwMode="auto">
              <a:xfrm>
                <a:off x="0" y="1728"/>
                <a:ext cx="1152"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000" b="1">
                    <a:solidFill>
                      <a:schemeClr val="hlink"/>
                    </a:solidFill>
                    <a:latin typeface="Tahoma" panose="020B0604030504040204" pitchFamily="34" charset="0"/>
                  </a:rPr>
                  <a:t>Vanishing</a:t>
                </a:r>
              </a:p>
              <a:p>
                <a:pPr algn="ctr" eaLnBrk="1" hangingPunct="1">
                  <a:spcBef>
                    <a:spcPct val="0"/>
                  </a:spcBef>
                  <a:buFontTx/>
                  <a:buNone/>
                </a:pPr>
                <a:r>
                  <a:rPr lang="en-US" altLang="en-US" sz="1000" b="1">
                    <a:solidFill>
                      <a:srgbClr val="333399"/>
                    </a:solidFill>
                    <a:latin typeface="Tahoma" panose="020B0604030504040204" pitchFamily="34" charset="0"/>
                  </a:rPr>
                  <a:t> </a:t>
                </a:r>
                <a:r>
                  <a:rPr lang="en-US" altLang="en-US" sz="1000" b="1">
                    <a:solidFill>
                      <a:schemeClr val="hlink"/>
                    </a:solidFill>
                    <a:latin typeface="Tahoma" panose="020B0604030504040204" pitchFamily="34" charset="0"/>
                  </a:rPr>
                  <a:t>line</a:t>
                </a:r>
              </a:p>
            </p:txBody>
          </p:sp>
          <p:sp>
            <p:nvSpPr>
              <p:cNvPr id="17443" name="Line 19"/>
              <p:cNvSpPr>
                <a:spLocks noChangeShapeType="1"/>
              </p:cNvSpPr>
              <p:nvPr/>
            </p:nvSpPr>
            <p:spPr bwMode="auto">
              <a:xfrm>
                <a:off x="528" y="2208"/>
                <a:ext cx="192" cy="528"/>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grpSp>
          <p:nvGrpSpPr>
            <p:cNvPr id="17428" name="Group 20"/>
            <p:cNvGrpSpPr>
              <a:grpSpLocks/>
            </p:cNvGrpSpPr>
            <p:nvPr/>
          </p:nvGrpSpPr>
          <p:grpSpPr bwMode="auto">
            <a:xfrm>
              <a:off x="-28575" y="4451373"/>
              <a:ext cx="1843097" cy="1843097"/>
              <a:chOff x="-18" y="2804"/>
              <a:chExt cx="1161" cy="1161"/>
            </a:xfrm>
          </p:grpSpPr>
          <p:sp>
            <p:nvSpPr>
              <p:cNvPr id="17439" name="Oval 21"/>
              <p:cNvSpPr>
                <a:spLocks noChangeAspect="1" noChangeArrowheads="1"/>
              </p:cNvSpPr>
              <p:nvPr/>
            </p:nvSpPr>
            <p:spPr bwMode="auto">
              <a:xfrm>
                <a:off x="28" y="2804"/>
                <a:ext cx="63" cy="63"/>
              </a:xfrm>
              <a:prstGeom prst="ellipse">
                <a:avLst/>
              </a:prstGeom>
              <a:solidFill>
                <a:srgbClr val="FF0000"/>
              </a:solidFill>
              <a:ln w="9525">
                <a:solidFill>
                  <a:srgbClr val="990000"/>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000">
                  <a:latin typeface="Arial" panose="020B0604020202020204" pitchFamily="34" charset="0"/>
                </a:endParaRPr>
              </a:p>
            </p:txBody>
          </p:sp>
          <p:sp>
            <p:nvSpPr>
              <p:cNvPr id="17440" name="Text Box 22"/>
              <p:cNvSpPr txBox="1">
                <a:spLocks noChangeArrowheads="1"/>
              </p:cNvSpPr>
              <p:nvPr/>
            </p:nvSpPr>
            <p:spPr bwMode="auto">
              <a:xfrm>
                <a:off x="-18" y="3322"/>
                <a:ext cx="1161"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000" b="1">
                    <a:solidFill>
                      <a:srgbClr val="FF6600"/>
                    </a:solidFill>
                    <a:latin typeface="Tahoma" panose="020B0604030504040204" pitchFamily="34" charset="0"/>
                  </a:rPr>
                  <a:t>Vanishing</a:t>
                </a:r>
              </a:p>
              <a:p>
                <a:pPr algn="ctr" eaLnBrk="1" hangingPunct="1">
                  <a:spcBef>
                    <a:spcPct val="0"/>
                  </a:spcBef>
                  <a:buFontTx/>
                  <a:buNone/>
                </a:pPr>
                <a:r>
                  <a:rPr lang="en-US" altLang="en-US" sz="1000" b="1">
                    <a:solidFill>
                      <a:srgbClr val="FF6600"/>
                    </a:solidFill>
                    <a:latin typeface="Tahoma" panose="020B0604030504040204" pitchFamily="34" charset="0"/>
                  </a:rPr>
                  <a:t> point</a:t>
                </a:r>
              </a:p>
            </p:txBody>
          </p:sp>
          <p:sp>
            <p:nvSpPr>
              <p:cNvPr id="17441" name="Line 23"/>
              <p:cNvSpPr>
                <a:spLocks noChangeShapeType="1"/>
              </p:cNvSpPr>
              <p:nvPr/>
            </p:nvSpPr>
            <p:spPr bwMode="auto">
              <a:xfrm flipH="1" flipV="1">
                <a:off x="96" y="2928"/>
                <a:ext cx="240" cy="43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sp>
          <p:nvSpPr>
            <p:cNvPr id="17429" name="Line 24"/>
            <p:cNvSpPr>
              <a:spLocks noChangeShapeType="1"/>
            </p:cNvSpPr>
            <p:nvPr/>
          </p:nvSpPr>
          <p:spPr bwMode="auto">
            <a:xfrm flipV="1">
              <a:off x="2438400" y="1981200"/>
              <a:ext cx="0" cy="31242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30" name="Line 25"/>
            <p:cNvSpPr>
              <a:spLocks noChangeShapeType="1"/>
            </p:cNvSpPr>
            <p:nvPr/>
          </p:nvSpPr>
          <p:spPr bwMode="auto">
            <a:xfrm flipV="1">
              <a:off x="2805113" y="1981200"/>
              <a:ext cx="0" cy="32004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31" name="Line 26"/>
            <p:cNvSpPr>
              <a:spLocks noChangeShapeType="1"/>
            </p:cNvSpPr>
            <p:nvPr/>
          </p:nvSpPr>
          <p:spPr bwMode="auto">
            <a:xfrm flipV="1">
              <a:off x="3325813" y="1981200"/>
              <a:ext cx="0" cy="33528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32" name="Line 27"/>
            <p:cNvSpPr>
              <a:spLocks noChangeShapeType="1"/>
            </p:cNvSpPr>
            <p:nvPr/>
          </p:nvSpPr>
          <p:spPr bwMode="auto">
            <a:xfrm flipV="1">
              <a:off x="4114800" y="1981200"/>
              <a:ext cx="0" cy="35052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33" name="Line 28"/>
            <p:cNvSpPr>
              <a:spLocks noChangeShapeType="1"/>
            </p:cNvSpPr>
            <p:nvPr/>
          </p:nvSpPr>
          <p:spPr bwMode="auto">
            <a:xfrm flipV="1">
              <a:off x="4724400" y="1981200"/>
              <a:ext cx="0" cy="34290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34" name="Line 29"/>
            <p:cNvSpPr>
              <a:spLocks noChangeShapeType="1"/>
            </p:cNvSpPr>
            <p:nvPr/>
          </p:nvSpPr>
          <p:spPr bwMode="auto">
            <a:xfrm flipV="1">
              <a:off x="5943600" y="1981200"/>
              <a:ext cx="0" cy="32766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35" name="Line 30"/>
            <p:cNvSpPr>
              <a:spLocks noChangeShapeType="1"/>
            </p:cNvSpPr>
            <p:nvPr/>
          </p:nvSpPr>
          <p:spPr bwMode="auto">
            <a:xfrm flipV="1">
              <a:off x="5181600" y="1981200"/>
              <a:ext cx="0" cy="20574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17436" name="Group 31"/>
            <p:cNvGrpSpPr>
              <a:grpSpLocks/>
            </p:cNvGrpSpPr>
            <p:nvPr/>
          </p:nvGrpSpPr>
          <p:grpSpPr bwMode="auto">
            <a:xfrm>
              <a:off x="6172200" y="1676401"/>
              <a:ext cx="3095625" cy="1414463"/>
              <a:chOff x="4011" y="1248"/>
              <a:chExt cx="1950" cy="891"/>
            </a:xfrm>
          </p:grpSpPr>
          <p:sp>
            <p:nvSpPr>
              <p:cNvPr id="17437" name="Text Box 32"/>
              <p:cNvSpPr txBox="1">
                <a:spLocks noChangeArrowheads="1"/>
              </p:cNvSpPr>
              <p:nvPr/>
            </p:nvSpPr>
            <p:spPr bwMode="auto">
              <a:xfrm>
                <a:off x="4011" y="1248"/>
                <a:ext cx="1950" cy="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000" b="1">
                    <a:solidFill>
                      <a:srgbClr val="FF6600"/>
                    </a:solidFill>
                    <a:latin typeface="Tahoma" panose="020B0604030504040204" pitchFamily="34" charset="0"/>
                  </a:rPr>
                  <a:t> Vertical vanishing</a:t>
                </a:r>
              </a:p>
              <a:p>
                <a:pPr algn="ctr" eaLnBrk="1" hangingPunct="1">
                  <a:spcBef>
                    <a:spcPct val="0"/>
                  </a:spcBef>
                  <a:buFontTx/>
                  <a:buNone/>
                </a:pPr>
                <a:r>
                  <a:rPr lang="en-US" altLang="en-US" sz="1000" b="1">
                    <a:solidFill>
                      <a:srgbClr val="FF6600"/>
                    </a:solidFill>
                    <a:latin typeface="Tahoma" panose="020B0604030504040204" pitchFamily="34" charset="0"/>
                  </a:rPr>
                  <a:t> point</a:t>
                </a:r>
              </a:p>
              <a:p>
                <a:pPr algn="ctr" eaLnBrk="1" hangingPunct="1">
                  <a:spcBef>
                    <a:spcPct val="0"/>
                  </a:spcBef>
                  <a:buFontTx/>
                  <a:buNone/>
                </a:pPr>
                <a:r>
                  <a:rPr lang="en-US" altLang="en-US" sz="1000" b="1">
                    <a:solidFill>
                      <a:srgbClr val="FF6600"/>
                    </a:solidFill>
                    <a:latin typeface="Tahoma" panose="020B0604030504040204" pitchFamily="34" charset="0"/>
                  </a:rPr>
                  <a:t>(at infinity)</a:t>
                </a:r>
              </a:p>
            </p:txBody>
          </p:sp>
          <p:sp>
            <p:nvSpPr>
              <p:cNvPr id="17438" name="Line 33"/>
              <p:cNvSpPr>
                <a:spLocks noChangeShapeType="1"/>
              </p:cNvSpPr>
              <p:nvPr/>
            </p:nvSpPr>
            <p:spPr bwMode="auto">
              <a:xfrm flipH="1" flipV="1">
                <a:off x="4080" y="1248"/>
                <a:ext cx="0" cy="2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76200"/>
            <a:ext cx="8229600" cy="838200"/>
          </a:xfrm>
        </p:spPr>
        <p:txBody>
          <a:bodyPr/>
          <a:lstStyle/>
          <a:p>
            <a:pPr eaLnBrk="1" hangingPunct="1"/>
            <a:r>
              <a:rPr lang="en-US" altLang="en-US" smtClean="0"/>
              <a:t>Lossy Image Compression (JPEG)</a:t>
            </a:r>
          </a:p>
        </p:txBody>
      </p:sp>
      <p:graphicFrame>
        <p:nvGraphicFramePr>
          <p:cNvPr id="68611" name="Object 4"/>
          <p:cNvGraphicFramePr>
            <a:graphicFrameLocks noChangeAspect="1"/>
          </p:cNvGraphicFramePr>
          <p:nvPr/>
        </p:nvGraphicFramePr>
        <p:xfrm>
          <a:off x="3606800" y="1511300"/>
          <a:ext cx="4572000" cy="4529138"/>
        </p:xfrm>
        <a:graphic>
          <a:graphicData uri="http://schemas.openxmlformats.org/presentationml/2006/ole">
            <mc:AlternateContent xmlns:mc="http://schemas.openxmlformats.org/markup-compatibility/2006">
              <mc:Choice xmlns:v="urn:schemas-microsoft-com:vml" Requires="v">
                <p:oleObj spid="_x0000_s178182" name="Bitmap Image" r:id="rId3" imgW="4990476" imgH="4944165" progId="PBrush">
                  <p:embed/>
                </p:oleObj>
              </mc:Choice>
              <mc:Fallback>
                <p:oleObj name="Bitmap Image" r:id="rId3" imgW="4990476" imgH="4944165"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800" y="1511300"/>
                        <a:ext cx="4572000" cy="452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8612" name="Picture 5" descr="d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75" y="2397125"/>
            <a:ext cx="25336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6"/>
          <p:cNvSpPr>
            <a:spLocks noChangeArrowheads="1"/>
          </p:cNvSpPr>
          <p:nvPr/>
        </p:nvSpPr>
        <p:spPr bwMode="auto">
          <a:xfrm>
            <a:off x="1066800" y="6096000"/>
            <a:ext cx="648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1F497D"/>
                </a:solidFill>
                <a:latin typeface="Arial" panose="020B0604020202020204" pitchFamily="34" charset="0"/>
              </a:rPr>
              <a:t>Block-based Discrete Cosine Transform (DCT)</a:t>
            </a:r>
          </a:p>
        </p:txBody>
      </p:sp>
      <p:sp>
        <p:nvSpPr>
          <p:cNvPr id="6" name="TextBox 5"/>
          <p:cNvSpPr txBox="1"/>
          <p:nvPr/>
        </p:nvSpPr>
        <p:spPr>
          <a:xfrm>
            <a:off x="7664450" y="6488113"/>
            <a:ext cx="1479550" cy="369887"/>
          </a:xfrm>
          <a:prstGeom prst="rect">
            <a:avLst/>
          </a:prstGeom>
          <a:noFill/>
        </p:spPr>
        <p:txBody>
          <a:bodyPr wrap="none">
            <a:spAutoFit/>
          </a:bodyPr>
          <a:lstStyle/>
          <a:p>
            <a:pPr eaLnBrk="1" hangingPunct="1">
              <a:defRPr/>
            </a:pPr>
            <a:r>
              <a:rPr lang="en-US" dirty="0">
                <a:solidFill>
                  <a:prstClr val="white">
                    <a:lumMod val="50000"/>
                  </a:prstClr>
                </a:solidFill>
                <a:latin typeface="Arial" charset="0"/>
              </a:rPr>
              <a:t>Slides: Efros</a:t>
            </a:r>
          </a:p>
        </p:txBody>
      </p:sp>
    </p:spTree>
    <p:extLst>
      <p:ext uri="{BB962C8B-B14F-4D97-AF65-F5344CB8AC3E}">
        <p14:creationId xmlns:p14="http://schemas.microsoft.com/office/powerpoint/2010/main" val="358517752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smtClean="0"/>
              <a:t>Origin of Edges</a:t>
            </a:r>
          </a:p>
        </p:txBody>
      </p:sp>
      <p:sp>
        <p:nvSpPr>
          <p:cNvPr id="18435" name="Rectangle 3"/>
          <p:cNvSpPr>
            <a:spLocks noGrp="1" noChangeArrowheads="1"/>
          </p:cNvSpPr>
          <p:nvPr>
            <p:ph type="body" idx="1"/>
          </p:nvPr>
        </p:nvSpPr>
        <p:spPr>
          <a:xfrm>
            <a:off x="685800" y="4800600"/>
            <a:ext cx="7772400" cy="1371600"/>
          </a:xfrm>
        </p:spPr>
        <p:txBody>
          <a:bodyPr/>
          <a:lstStyle/>
          <a:p>
            <a:r>
              <a:rPr lang="en-US" altLang="en-US" smtClean="0"/>
              <a:t>Edges are caused by a variety of factors</a:t>
            </a:r>
          </a:p>
        </p:txBody>
      </p:sp>
      <p:sp>
        <p:nvSpPr>
          <p:cNvPr id="18436" name="Rectangle 4"/>
          <p:cNvSpPr>
            <a:spLocks noChangeArrowheads="1"/>
          </p:cNvSpPr>
          <p:nvPr/>
        </p:nvSpPr>
        <p:spPr bwMode="auto">
          <a:xfrm>
            <a:off x="1588" y="92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aphicFrame>
        <p:nvGraphicFramePr>
          <p:cNvPr id="18437" name="Object 5"/>
          <p:cNvGraphicFramePr>
            <a:graphicFrameLocks noChangeAspect="1"/>
          </p:cNvGraphicFramePr>
          <p:nvPr/>
        </p:nvGraphicFramePr>
        <p:xfrm>
          <a:off x="2667000" y="1447800"/>
          <a:ext cx="2990850" cy="2857500"/>
        </p:xfrm>
        <a:graphic>
          <a:graphicData uri="http://schemas.openxmlformats.org/presentationml/2006/ole">
            <mc:AlternateContent xmlns:mc="http://schemas.openxmlformats.org/markup-compatibility/2006">
              <mc:Choice xmlns:v="urn:schemas-microsoft-com:vml" Requires="v">
                <p:oleObj spid="_x0000_s18448" name="Photo Editor Photo" r:id="rId4" imgW="2991268" imgH="2857899" progId="">
                  <p:embed/>
                </p:oleObj>
              </mc:Choice>
              <mc:Fallback>
                <p:oleObj name="Photo Editor Photo" r:id="rId4" imgW="2991268" imgH="2857899"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447800"/>
                        <a:ext cx="29908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8" name="Text Box 6"/>
          <p:cNvSpPr txBox="1">
            <a:spLocks noChangeArrowheads="1"/>
          </p:cNvSpPr>
          <p:nvPr/>
        </p:nvSpPr>
        <p:spPr bwMode="auto">
          <a:xfrm>
            <a:off x="5638800" y="2330450"/>
            <a:ext cx="1865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depth discontinuity</a:t>
            </a:r>
          </a:p>
        </p:txBody>
      </p:sp>
      <p:sp>
        <p:nvSpPr>
          <p:cNvPr id="18439" name="Text Box 7"/>
          <p:cNvSpPr txBox="1">
            <a:spLocks noChangeArrowheads="1"/>
          </p:cNvSpPr>
          <p:nvPr/>
        </p:nvSpPr>
        <p:spPr bwMode="auto">
          <a:xfrm>
            <a:off x="5638800" y="2971800"/>
            <a:ext cx="2520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surface color discontinuity</a:t>
            </a:r>
          </a:p>
        </p:txBody>
      </p:sp>
      <p:sp>
        <p:nvSpPr>
          <p:cNvPr id="18440" name="Text Box 8"/>
          <p:cNvSpPr txBox="1">
            <a:spLocks noChangeArrowheads="1"/>
          </p:cNvSpPr>
          <p:nvPr/>
        </p:nvSpPr>
        <p:spPr bwMode="auto">
          <a:xfrm>
            <a:off x="5638800" y="3625850"/>
            <a:ext cx="23701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illumination discontinuity</a:t>
            </a:r>
          </a:p>
        </p:txBody>
      </p:sp>
      <p:sp>
        <p:nvSpPr>
          <p:cNvPr id="18441" name="Text Box 9"/>
          <p:cNvSpPr txBox="1">
            <a:spLocks noChangeArrowheads="1"/>
          </p:cNvSpPr>
          <p:nvPr/>
        </p:nvSpPr>
        <p:spPr bwMode="auto">
          <a:xfrm>
            <a:off x="5638800" y="1676400"/>
            <a:ext cx="2701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surface normal discontinuity</a:t>
            </a:r>
          </a:p>
        </p:txBody>
      </p:sp>
      <p:sp>
        <p:nvSpPr>
          <p:cNvPr id="18442" name="Text Box 12"/>
          <p:cNvSpPr txBox="1">
            <a:spLocks noChangeArrowheads="1"/>
          </p:cNvSpPr>
          <p:nvPr/>
        </p:nvSpPr>
        <p:spPr bwMode="auto">
          <a:xfrm>
            <a:off x="7239000" y="6477000"/>
            <a:ext cx="18415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latin typeface="Arial" panose="020B0604020202020204" pitchFamily="34" charset="0"/>
              </a:rPr>
              <a:t>Source: Steve Seitz</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Closeup of edges</a:t>
            </a:r>
          </a:p>
        </p:txBody>
      </p:sp>
      <p:sp>
        <p:nvSpPr>
          <p:cNvPr id="20483" name="Content Placeholder 2"/>
          <p:cNvSpPr>
            <a:spLocks noGrp="1"/>
          </p:cNvSpPr>
          <p:nvPr>
            <p:ph idx="1"/>
          </p:nvPr>
        </p:nvSpPr>
        <p:spPr/>
        <p:txBody>
          <a:bodyPr/>
          <a:lstStyle/>
          <a:p>
            <a:endParaRPr lang="en-US" altLang="en-US" smtClean="0"/>
          </a:p>
        </p:txBody>
      </p:sp>
      <p:pic>
        <p:nvPicPr>
          <p:cNvPr id="20484"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41163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7315200" y="6477000"/>
            <a:ext cx="1765300" cy="274638"/>
          </a:xfrm>
          <a:prstGeom prst="rect">
            <a:avLst/>
          </a:prstGeom>
          <a:solidFill>
            <a:schemeClr val="bg1"/>
          </a:solidFill>
          <a:ln w="9525">
            <a:noFill/>
            <a:miter lim="800000"/>
            <a:headEnd/>
            <a:tailEnd/>
          </a:ln>
        </p:spPr>
        <p:txBody>
          <a:bodyPr>
            <a:spAutoFit/>
          </a:bodyPr>
          <a:lstStyle/>
          <a:p>
            <a:pPr eaLnBrk="1" hangingPunct="1">
              <a:defRPr/>
            </a:pPr>
            <a:r>
              <a:rPr lang="en-US" sz="1200" dirty="0">
                <a:solidFill>
                  <a:schemeClr val="bg1">
                    <a:lumMod val="65000"/>
                  </a:schemeClr>
                </a:solidFill>
                <a:latin typeface="Arial" charset="0"/>
                <a:cs typeface="Arial" charset="0"/>
              </a:rPr>
              <a:t>Source: D. </a:t>
            </a:r>
            <a:r>
              <a:rPr lang="en-US" sz="1200" dirty="0" err="1">
                <a:solidFill>
                  <a:schemeClr val="bg1">
                    <a:lumMod val="65000"/>
                  </a:schemeClr>
                </a:solidFill>
                <a:latin typeface="Arial" charset="0"/>
                <a:cs typeface="Arial" charset="0"/>
              </a:rPr>
              <a:t>Hoiem</a:t>
            </a:r>
            <a:endParaRPr lang="en-US" sz="1200" dirty="0">
              <a:solidFill>
                <a:schemeClr val="bg1">
                  <a:lumMod val="65000"/>
                </a:schemeClr>
              </a:solidFill>
              <a:latin typeface="Arial" charset="0"/>
              <a:cs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mtClean="0"/>
              <a:t>Closeup of edges</a:t>
            </a:r>
          </a:p>
        </p:txBody>
      </p:sp>
      <p:sp>
        <p:nvSpPr>
          <p:cNvPr id="21507" name="Content Placeholder 2"/>
          <p:cNvSpPr>
            <a:spLocks noGrp="1"/>
          </p:cNvSpPr>
          <p:nvPr>
            <p:ph idx="1"/>
          </p:nvPr>
        </p:nvSpPr>
        <p:spPr/>
        <p:txBody>
          <a:bodyPr/>
          <a:lstStyle/>
          <a:p>
            <a:endParaRPr lang="en-US" altLang="en-US" smtClean="0"/>
          </a:p>
        </p:txBody>
      </p:sp>
      <p:pic>
        <p:nvPicPr>
          <p:cNvPr id="21508"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41163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12254" t="59148" r="79703" b="36111"/>
          <a:stretch>
            <a:fillRect/>
          </a:stretch>
        </p:blipFill>
        <p:spPr bwMode="auto">
          <a:xfrm>
            <a:off x="5943600" y="2819400"/>
            <a:ext cx="1550988" cy="1219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62000" y="44958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8" name="Straight Arrow Connector 7"/>
          <p:cNvCxnSpPr/>
          <p:nvPr/>
        </p:nvCxnSpPr>
        <p:spPr>
          <a:xfrm rot="5400000" flipH="1" flipV="1">
            <a:off x="5448300" y="4229100"/>
            <a:ext cx="10668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flipV="1">
            <a:off x="5829300" y="4229100"/>
            <a:ext cx="1066800" cy="5334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6057900" y="4229100"/>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38100" y="5143500"/>
            <a:ext cx="10668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 Box 8"/>
          <p:cNvSpPr txBox="1">
            <a:spLocks noChangeArrowheads="1"/>
          </p:cNvSpPr>
          <p:nvPr/>
        </p:nvSpPr>
        <p:spPr bwMode="auto">
          <a:xfrm>
            <a:off x="7315200" y="6477000"/>
            <a:ext cx="1765300" cy="274638"/>
          </a:xfrm>
          <a:prstGeom prst="rect">
            <a:avLst/>
          </a:prstGeom>
          <a:solidFill>
            <a:schemeClr val="bg1"/>
          </a:solidFill>
          <a:ln w="9525">
            <a:noFill/>
            <a:miter lim="800000"/>
            <a:headEnd/>
            <a:tailEnd/>
          </a:ln>
        </p:spPr>
        <p:txBody>
          <a:bodyPr>
            <a:spAutoFit/>
          </a:bodyPr>
          <a:lstStyle/>
          <a:p>
            <a:pPr eaLnBrk="1" hangingPunct="1">
              <a:defRPr/>
            </a:pPr>
            <a:r>
              <a:rPr lang="en-US" sz="1200" dirty="0">
                <a:solidFill>
                  <a:schemeClr val="bg1">
                    <a:lumMod val="65000"/>
                  </a:schemeClr>
                </a:solidFill>
                <a:latin typeface="Arial" charset="0"/>
                <a:cs typeface="Arial" charset="0"/>
              </a:rPr>
              <a:t>Source: D. </a:t>
            </a:r>
            <a:r>
              <a:rPr lang="en-US" sz="1200" dirty="0" err="1">
                <a:solidFill>
                  <a:schemeClr val="bg1">
                    <a:lumMod val="65000"/>
                  </a:schemeClr>
                </a:solidFill>
                <a:latin typeface="Arial" charset="0"/>
                <a:cs typeface="Arial" charset="0"/>
              </a:rPr>
              <a:t>Hoiem</a:t>
            </a:r>
            <a:endParaRPr lang="en-US" sz="1200" dirty="0">
              <a:solidFill>
                <a:schemeClr val="bg1">
                  <a:lumMod val="65000"/>
                </a:schemeClr>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Closeup of edges</a:t>
            </a:r>
          </a:p>
        </p:txBody>
      </p:sp>
      <p:sp>
        <p:nvSpPr>
          <p:cNvPr id="22531" name="Content Placeholder 2"/>
          <p:cNvSpPr>
            <a:spLocks noGrp="1"/>
          </p:cNvSpPr>
          <p:nvPr>
            <p:ph idx="1"/>
          </p:nvPr>
        </p:nvSpPr>
        <p:spPr/>
        <p:txBody>
          <a:bodyPr/>
          <a:lstStyle/>
          <a:p>
            <a:endParaRPr lang="en-US" altLang="en-US" smtClean="0"/>
          </a:p>
        </p:txBody>
      </p:sp>
      <p:pic>
        <p:nvPicPr>
          <p:cNvPr id="22532"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41163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657600" y="45720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8" name="Straight Arrow Connector 7"/>
          <p:cNvCxnSpPr/>
          <p:nvPr/>
        </p:nvCxnSpPr>
        <p:spPr>
          <a:xfrm rot="5400000" flipH="1" flipV="1">
            <a:off x="5753100" y="4610100"/>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22535"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81447" t="62500" r="7446" b="31944"/>
          <a:stretch>
            <a:fillRect/>
          </a:stretch>
        </p:blipFill>
        <p:spPr bwMode="auto">
          <a:xfrm>
            <a:off x="5638800" y="2895600"/>
            <a:ext cx="2057400" cy="1371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rot="5400000" flipH="1" flipV="1">
            <a:off x="3086100" y="5143500"/>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Text Box 8"/>
          <p:cNvSpPr txBox="1">
            <a:spLocks noChangeArrowheads="1"/>
          </p:cNvSpPr>
          <p:nvPr/>
        </p:nvSpPr>
        <p:spPr bwMode="auto">
          <a:xfrm>
            <a:off x="7315200" y="6477000"/>
            <a:ext cx="1765300" cy="274638"/>
          </a:xfrm>
          <a:prstGeom prst="rect">
            <a:avLst/>
          </a:prstGeom>
          <a:solidFill>
            <a:schemeClr val="bg1"/>
          </a:solidFill>
          <a:ln w="9525">
            <a:noFill/>
            <a:miter lim="800000"/>
            <a:headEnd/>
            <a:tailEnd/>
          </a:ln>
        </p:spPr>
        <p:txBody>
          <a:bodyPr>
            <a:spAutoFit/>
          </a:bodyPr>
          <a:lstStyle/>
          <a:p>
            <a:pPr eaLnBrk="1" hangingPunct="1">
              <a:defRPr/>
            </a:pPr>
            <a:r>
              <a:rPr lang="en-US" sz="1200" dirty="0">
                <a:solidFill>
                  <a:schemeClr val="bg1">
                    <a:lumMod val="65000"/>
                  </a:schemeClr>
                </a:solidFill>
                <a:latin typeface="Arial" charset="0"/>
                <a:cs typeface="Arial" charset="0"/>
              </a:rPr>
              <a:t>Source: D. </a:t>
            </a:r>
            <a:r>
              <a:rPr lang="en-US" sz="1200" dirty="0" err="1">
                <a:solidFill>
                  <a:schemeClr val="bg1">
                    <a:lumMod val="65000"/>
                  </a:schemeClr>
                </a:solidFill>
                <a:latin typeface="Arial" charset="0"/>
                <a:cs typeface="Arial" charset="0"/>
              </a:rPr>
              <a:t>Hoiem</a:t>
            </a:r>
            <a:endParaRPr lang="en-US" sz="1200" dirty="0">
              <a:solidFill>
                <a:schemeClr val="bg1">
                  <a:lumMod val="65000"/>
                </a:schemeClr>
              </a:solidFill>
              <a:latin typeface="Arial" charset="0"/>
              <a:cs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Closeup of edges</a:t>
            </a:r>
          </a:p>
        </p:txBody>
      </p:sp>
      <p:sp>
        <p:nvSpPr>
          <p:cNvPr id="23555" name="Content Placeholder 2"/>
          <p:cNvSpPr>
            <a:spLocks noGrp="1"/>
          </p:cNvSpPr>
          <p:nvPr>
            <p:ph idx="1"/>
          </p:nvPr>
        </p:nvSpPr>
        <p:spPr/>
        <p:txBody>
          <a:bodyPr/>
          <a:lstStyle/>
          <a:p>
            <a:endParaRPr lang="en-US" altLang="en-US" smtClean="0"/>
          </a:p>
        </p:txBody>
      </p:sp>
      <p:pic>
        <p:nvPicPr>
          <p:cNvPr id="23556"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41163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828800" y="52578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23558"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37022" t="73611" r="53723" b="19444"/>
          <a:stretch>
            <a:fillRect/>
          </a:stretch>
        </p:blipFill>
        <p:spPr bwMode="auto">
          <a:xfrm>
            <a:off x="5638800" y="24384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7315200" y="6477000"/>
            <a:ext cx="1765300" cy="274638"/>
          </a:xfrm>
          <a:prstGeom prst="rect">
            <a:avLst/>
          </a:prstGeom>
          <a:solidFill>
            <a:schemeClr val="bg1"/>
          </a:solidFill>
          <a:ln w="9525">
            <a:noFill/>
            <a:miter lim="800000"/>
            <a:headEnd/>
            <a:tailEnd/>
          </a:ln>
        </p:spPr>
        <p:txBody>
          <a:bodyPr>
            <a:spAutoFit/>
          </a:bodyPr>
          <a:lstStyle/>
          <a:p>
            <a:pPr eaLnBrk="1" hangingPunct="1">
              <a:defRPr/>
            </a:pPr>
            <a:r>
              <a:rPr lang="en-US" sz="1200" dirty="0">
                <a:solidFill>
                  <a:schemeClr val="bg1">
                    <a:lumMod val="65000"/>
                  </a:schemeClr>
                </a:solidFill>
                <a:latin typeface="Arial" charset="0"/>
                <a:cs typeface="Arial" charset="0"/>
              </a:rPr>
              <a:t>Source: D. </a:t>
            </a:r>
            <a:r>
              <a:rPr lang="en-US" sz="1200" dirty="0" err="1">
                <a:solidFill>
                  <a:schemeClr val="bg1">
                    <a:lumMod val="65000"/>
                  </a:schemeClr>
                </a:solidFill>
                <a:latin typeface="Arial" charset="0"/>
                <a:cs typeface="Arial" charset="0"/>
              </a:rPr>
              <a:t>Hoiem</a:t>
            </a:r>
            <a:endParaRPr lang="en-US" sz="1200" dirty="0">
              <a:solidFill>
                <a:schemeClr val="bg1">
                  <a:lumMod val="65000"/>
                </a:schemeClr>
              </a:solidFill>
              <a:latin typeface="Arial" charset="0"/>
              <a:cs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smtClean="0"/>
              <a:t>Characterizing edges</a:t>
            </a:r>
          </a:p>
        </p:txBody>
      </p:sp>
      <p:sp>
        <p:nvSpPr>
          <p:cNvPr id="24579" name="Rectangle 26"/>
          <p:cNvSpPr>
            <a:spLocks noGrp="1" noChangeArrowheads="1"/>
          </p:cNvSpPr>
          <p:nvPr>
            <p:ph type="body" idx="1"/>
          </p:nvPr>
        </p:nvSpPr>
        <p:spPr/>
        <p:txBody>
          <a:bodyPr/>
          <a:lstStyle/>
          <a:p>
            <a:pPr>
              <a:buFontTx/>
              <a:buChar char="•"/>
            </a:pPr>
            <a:r>
              <a:rPr lang="en-US" altLang="en-US" smtClean="0"/>
              <a:t>An edge is a place of rapid change in the image intensity function</a:t>
            </a:r>
          </a:p>
        </p:txBody>
      </p:sp>
      <p:pic>
        <p:nvPicPr>
          <p:cNvPr id="24580" name="Picture 10" descr="step_ed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95600"/>
            <a:ext cx="2743200" cy="208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1" name="Line 21"/>
          <p:cNvSpPr>
            <a:spLocks noChangeShapeType="1"/>
          </p:cNvSpPr>
          <p:nvPr/>
        </p:nvSpPr>
        <p:spPr bwMode="auto">
          <a:xfrm>
            <a:off x="228600" y="3962400"/>
            <a:ext cx="2743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2" name="Text Box 22"/>
          <p:cNvSpPr txBox="1">
            <a:spLocks noChangeArrowheads="1"/>
          </p:cNvSpPr>
          <p:nvPr/>
        </p:nvSpPr>
        <p:spPr bwMode="auto">
          <a:xfrm>
            <a:off x="1174750" y="2514600"/>
            <a:ext cx="80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image</a:t>
            </a:r>
          </a:p>
        </p:txBody>
      </p:sp>
      <p:grpSp>
        <p:nvGrpSpPr>
          <p:cNvPr id="2" name="Group 31"/>
          <p:cNvGrpSpPr>
            <a:grpSpLocks/>
          </p:cNvGrpSpPr>
          <p:nvPr/>
        </p:nvGrpSpPr>
        <p:grpSpPr bwMode="auto">
          <a:xfrm>
            <a:off x="3124200" y="2254250"/>
            <a:ext cx="2851150" cy="2725738"/>
            <a:chOff x="1968" y="1420"/>
            <a:chExt cx="1796" cy="1717"/>
          </a:xfrm>
        </p:grpSpPr>
        <p:sp>
          <p:nvSpPr>
            <p:cNvPr id="24594" name="Rectangle 11"/>
            <p:cNvSpPr>
              <a:spLocks noChangeArrowheads="1"/>
            </p:cNvSpPr>
            <p:nvPr/>
          </p:nvSpPr>
          <p:spPr bwMode="auto">
            <a:xfrm>
              <a:off x="2016" y="1824"/>
              <a:ext cx="1727" cy="1313"/>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4595" name="Freeform 12"/>
            <p:cNvSpPr>
              <a:spLocks/>
            </p:cNvSpPr>
            <p:nvPr/>
          </p:nvSpPr>
          <p:spPr bwMode="auto">
            <a:xfrm>
              <a:off x="2016"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6" name="Freeform 15"/>
            <p:cNvSpPr>
              <a:spLocks/>
            </p:cNvSpPr>
            <p:nvPr/>
          </p:nvSpPr>
          <p:spPr bwMode="auto">
            <a:xfrm flipH="1">
              <a:off x="2832"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7" name="Text Box 24"/>
            <p:cNvSpPr txBox="1">
              <a:spLocks noChangeArrowheads="1"/>
            </p:cNvSpPr>
            <p:nvPr/>
          </p:nvSpPr>
          <p:spPr bwMode="auto">
            <a:xfrm>
              <a:off x="1968" y="1420"/>
              <a:ext cx="179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intensity function</a:t>
              </a:r>
              <a:br>
                <a:rPr lang="en-US" altLang="en-US" sz="1800">
                  <a:latin typeface="Arial" panose="020B0604020202020204" pitchFamily="34" charset="0"/>
                </a:rPr>
              </a:br>
              <a:r>
                <a:rPr lang="en-US" altLang="en-US" sz="1800">
                  <a:latin typeface="Arial" panose="020B0604020202020204" pitchFamily="34" charset="0"/>
                </a:rPr>
                <a:t>(along horizontal scanline)</a:t>
              </a:r>
            </a:p>
          </p:txBody>
        </p:sp>
      </p:grpSp>
      <p:grpSp>
        <p:nvGrpSpPr>
          <p:cNvPr id="3" name="Group 32"/>
          <p:cNvGrpSpPr>
            <a:grpSpLocks/>
          </p:cNvGrpSpPr>
          <p:nvPr/>
        </p:nvGrpSpPr>
        <p:grpSpPr bwMode="auto">
          <a:xfrm>
            <a:off x="6172200" y="2528888"/>
            <a:ext cx="2743200" cy="2451100"/>
            <a:chOff x="3888" y="1593"/>
            <a:chExt cx="1728" cy="1544"/>
          </a:xfrm>
        </p:grpSpPr>
        <p:sp>
          <p:nvSpPr>
            <p:cNvPr id="24589" name="Rectangle 16"/>
            <p:cNvSpPr>
              <a:spLocks noChangeArrowheads="1"/>
            </p:cNvSpPr>
            <p:nvPr/>
          </p:nvSpPr>
          <p:spPr bwMode="auto">
            <a:xfrm>
              <a:off x="3888" y="1824"/>
              <a:ext cx="1727" cy="1313"/>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24590" name="Group 19"/>
            <p:cNvGrpSpPr>
              <a:grpSpLocks/>
            </p:cNvGrpSpPr>
            <p:nvPr/>
          </p:nvGrpSpPr>
          <p:grpSpPr bwMode="auto">
            <a:xfrm>
              <a:off x="3888" y="1854"/>
              <a:ext cx="1728" cy="1248"/>
              <a:chOff x="3888" y="2640"/>
              <a:chExt cx="1728" cy="1248"/>
            </a:xfrm>
          </p:grpSpPr>
          <p:sp>
            <p:nvSpPr>
              <p:cNvPr id="24592" name="Freeform 17"/>
              <p:cNvSpPr>
                <a:spLocks/>
              </p:cNvSpPr>
              <p:nvPr/>
            </p:nvSpPr>
            <p:spPr bwMode="auto">
              <a:xfrm>
                <a:off x="3888" y="3264"/>
                <a:ext cx="909" cy="624"/>
              </a:xfrm>
              <a:custGeom>
                <a:avLst/>
                <a:gdLst>
                  <a:gd name="T0" fmla="*/ 0 w 909"/>
                  <a:gd name="T1" fmla="*/ 0 h 630"/>
                  <a:gd name="T2" fmla="*/ 288 w 909"/>
                  <a:gd name="T3" fmla="*/ 6 h 630"/>
                  <a:gd name="T4" fmla="*/ 354 w 909"/>
                  <a:gd name="T5" fmla="*/ 71 h 630"/>
                  <a:gd name="T6" fmla="*/ 399 w 909"/>
                  <a:gd name="T7" fmla="*/ 377 h 630"/>
                  <a:gd name="T8" fmla="*/ 459 w 909"/>
                  <a:gd name="T9" fmla="*/ 556 h 630"/>
                  <a:gd name="T10" fmla="*/ 528 w 909"/>
                  <a:gd name="T11" fmla="*/ 380 h 630"/>
                  <a:gd name="T12" fmla="*/ 564 w 909"/>
                  <a:gd name="T13" fmla="*/ 83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3" name="Freeform 18"/>
              <p:cNvSpPr>
                <a:spLocks/>
              </p:cNvSpPr>
              <p:nvPr/>
            </p:nvSpPr>
            <p:spPr bwMode="auto">
              <a:xfrm flipV="1">
                <a:off x="4707" y="2640"/>
                <a:ext cx="909" cy="624"/>
              </a:xfrm>
              <a:custGeom>
                <a:avLst/>
                <a:gdLst>
                  <a:gd name="T0" fmla="*/ 0 w 909"/>
                  <a:gd name="T1" fmla="*/ 0 h 630"/>
                  <a:gd name="T2" fmla="*/ 288 w 909"/>
                  <a:gd name="T3" fmla="*/ 6 h 630"/>
                  <a:gd name="T4" fmla="*/ 354 w 909"/>
                  <a:gd name="T5" fmla="*/ 71 h 630"/>
                  <a:gd name="T6" fmla="*/ 399 w 909"/>
                  <a:gd name="T7" fmla="*/ 377 h 630"/>
                  <a:gd name="T8" fmla="*/ 459 w 909"/>
                  <a:gd name="T9" fmla="*/ 556 h 630"/>
                  <a:gd name="T10" fmla="*/ 528 w 909"/>
                  <a:gd name="T11" fmla="*/ 380 h 630"/>
                  <a:gd name="T12" fmla="*/ 564 w 909"/>
                  <a:gd name="T13" fmla="*/ 83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4591" name="Text Box 25"/>
            <p:cNvSpPr txBox="1">
              <a:spLocks noChangeArrowheads="1"/>
            </p:cNvSpPr>
            <p:nvPr/>
          </p:nvSpPr>
          <p:spPr bwMode="auto">
            <a:xfrm>
              <a:off x="4216" y="1593"/>
              <a:ext cx="10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first derivative</a:t>
              </a:r>
            </a:p>
          </p:txBody>
        </p:sp>
      </p:grpSp>
      <p:grpSp>
        <p:nvGrpSpPr>
          <p:cNvPr id="5" name="Group 33"/>
          <p:cNvGrpSpPr>
            <a:grpSpLocks/>
          </p:cNvGrpSpPr>
          <p:nvPr/>
        </p:nvGrpSpPr>
        <p:grpSpPr bwMode="auto">
          <a:xfrm>
            <a:off x="6489700" y="3276600"/>
            <a:ext cx="2305050" cy="3200400"/>
            <a:chOff x="4088" y="2064"/>
            <a:chExt cx="1452" cy="2016"/>
          </a:xfrm>
        </p:grpSpPr>
        <p:sp>
          <p:nvSpPr>
            <p:cNvPr id="24586" name="Line 28"/>
            <p:cNvSpPr>
              <a:spLocks noChangeShapeType="1"/>
            </p:cNvSpPr>
            <p:nvPr/>
          </p:nvSpPr>
          <p:spPr bwMode="auto">
            <a:xfrm flipH="1" flipV="1">
              <a:off x="4368" y="3168"/>
              <a:ext cx="144" cy="5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7" name="Line 29"/>
            <p:cNvSpPr>
              <a:spLocks noChangeShapeType="1"/>
            </p:cNvSpPr>
            <p:nvPr/>
          </p:nvSpPr>
          <p:spPr bwMode="auto">
            <a:xfrm flipV="1">
              <a:off x="5040" y="2064"/>
              <a:ext cx="144" cy="16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8" name="Text Box 30"/>
            <p:cNvSpPr txBox="1">
              <a:spLocks noChangeArrowheads="1"/>
            </p:cNvSpPr>
            <p:nvPr/>
          </p:nvSpPr>
          <p:spPr bwMode="auto">
            <a:xfrm>
              <a:off x="4088" y="3676"/>
              <a:ext cx="145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edges correspond to</a:t>
              </a:r>
              <a:br>
                <a:rPr lang="en-US" altLang="en-US" sz="1800">
                  <a:latin typeface="Arial" panose="020B0604020202020204" pitchFamily="34" charset="0"/>
                </a:rPr>
              </a:br>
              <a:r>
                <a:rPr lang="en-US" altLang="en-US" sz="1800">
                  <a:latin typeface="Arial" panose="020B0604020202020204" pitchFamily="34" charset="0"/>
                </a:rPr>
                <a:t>extrema of derivative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Intensity profile</a:t>
            </a:r>
          </a:p>
        </p:txBody>
      </p:sp>
      <p:pic>
        <p:nvPicPr>
          <p:cNvPr id="26627" name="Picture 3" descr="C:\Documents and Settings\Derek Hoiem\My Documents\Classes\Spring10 - Computer Vision\figs\7\monaco_500.png"/>
          <p:cNvPicPr>
            <a:picLocks noChangeAspect="1" noChangeArrowheads="1"/>
          </p:cNvPicPr>
          <p:nvPr/>
        </p:nvPicPr>
        <p:blipFill>
          <a:blip r:embed="rId2">
            <a:extLst>
              <a:ext uri="{28A0092B-C50C-407E-A947-70E740481C1C}">
                <a14:useLocalDpi xmlns:a14="http://schemas.microsoft.com/office/drawing/2010/main" val="0"/>
              </a:ext>
            </a:extLst>
          </a:blip>
          <a:srcRect l="7143" t="2380" r="7143"/>
          <a:stretch>
            <a:fillRect/>
          </a:stretch>
        </p:blipFill>
        <p:spPr bwMode="auto">
          <a:xfrm>
            <a:off x="4572000" y="0"/>
            <a:ext cx="45720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8" name="Group 12"/>
          <p:cNvGrpSpPr>
            <a:grpSpLocks noChangeAspect="1"/>
          </p:cNvGrpSpPr>
          <p:nvPr/>
        </p:nvGrpSpPr>
        <p:grpSpPr bwMode="auto">
          <a:xfrm>
            <a:off x="228600" y="1524000"/>
            <a:ext cx="3438525" cy="4267200"/>
            <a:chOff x="0" y="1143000"/>
            <a:chExt cx="4421326" cy="5486400"/>
          </a:xfrm>
        </p:grpSpPr>
        <p:pic>
          <p:nvPicPr>
            <p:cNvPr id="26633" name="Picture 2" descr="C:\Documents and Settings\Derek Hoiem\My Documents\My Pictures\monte carlo\monaco03.jp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04800" y="1143000"/>
              <a:ext cx="4116526"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304145" y="4572000"/>
              <a:ext cx="4115140" cy="20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0" y="3886200"/>
              <a:ext cx="838950" cy="53272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a:off x="5029200" y="457200"/>
            <a:ext cx="381000" cy="762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73733" name="Picture 5" descr="C:\Documents and Settings\Derek Hoiem\My Documents\Classes\Spring10 - Computer Vision\figs\7\monaco_500_gx.png"/>
          <p:cNvPicPr>
            <a:picLocks noChangeAspect="1" noChangeArrowheads="1"/>
          </p:cNvPicPr>
          <p:nvPr/>
        </p:nvPicPr>
        <p:blipFill>
          <a:blip r:embed="rId4">
            <a:extLst>
              <a:ext uri="{28A0092B-C50C-407E-A947-70E740481C1C}">
                <a14:useLocalDpi xmlns:a14="http://schemas.microsoft.com/office/drawing/2010/main" val="0"/>
              </a:ext>
            </a:extLst>
          </a:blip>
          <a:srcRect l="7307" t="2856" r="7130" b="5714"/>
          <a:stretch>
            <a:fillRect/>
          </a:stretch>
        </p:blipFill>
        <p:spPr bwMode="auto">
          <a:xfrm>
            <a:off x="4572000" y="2971800"/>
            <a:ext cx="4572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4953000" y="4572000"/>
            <a:ext cx="381000" cy="1524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 Box 8"/>
          <p:cNvSpPr txBox="1">
            <a:spLocks noChangeArrowheads="1"/>
          </p:cNvSpPr>
          <p:nvPr/>
        </p:nvSpPr>
        <p:spPr bwMode="auto">
          <a:xfrm>
            <a:off x="7315200" y="6477000"/>
            <a:ext cx="1765300" cy="274638"/>
          </a:xfrm>
          <a:prstGeom prst="rect">
            <a:avLst/>
          </a:prstGeom>
          <a:solidFill>
            <a:schemeClr val="bg1"/>
          </a:solidFill>
          <a:ln w="9525">
            <a:noFill/>
            <a:miter lim="800000"/>
            <a:headEnd/>
            <a:tailEnd/>
          </a:ln>
        </p:spPr>
        <p:txBody>
          <a:bodyPr>
            <a:spAutoFit/>
          </a:bodyPr>
          <a:lstStyle/>
          <a:p>
            <a:pPr eaLnBrk="1" hangingPunct="1">
              <a:defRPr/>
            </a:pPr>
            <a:r>
              <a:rPr lang="en-US" sz="1200" dirty="0">
                <a:solidFill>
                  <a:schemeClr val="bg1">
                    <a:lumMod val="65000"/>
                  </a:schemeClr>
                </a:solidFill>
                <a:latin typeface="Arial" charset="0"/>
                <a:cs typeface="Arial" charset="0"/>
              </a:rPr>
              <a:t>Source: D. </a:t>
            </a:r>
            <a:r>
              <a:rPr lang="en-US" sz="1200" dirty="0" err="1">
                <a:solidFill>
                  <a:schemeClr val="bg1">
                    <a:lumMod val="65000"/>
                  </a:schemeClr>
                </a:solidFill>
                <a:latin typeface="Arial" charset="0"/>
                <a:cs typeface="Arial" charset="0"/>
              </a:rPr>
              <a:t>Hoiem</a:t>
            </a:r>
            <a:endParaRPr lang="en-US" sz="1200" dirty="0">
              <a:solidFill>
                <a:schemeClr val="bg1">
                  <a:lumMod val="65000"/>
                </a:schemeClr>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With a little Gaussian noise</a:t>
            </a:r>
          </a:p>
        </p:txBody>
      </p:sp>
      <p:pic>
        <p:nvPicPr>
          <p:cNvPr id="27651" name="Picture 2" descr="C:\Documents and Settings\Derek Hoiem\My Documents\Classes\Spring10 - Computer Vision\figs\7\monaco_500_gx_noise.png"/>
          <p:cNvPicPr>
            <a:picLocks noChangeAspect="1" noChangeArrowheads="1"/>
          </p:cNvPicPr>
          <p:nvPr/>
        </p:nvPicPr>
        <p:blipFill>
          <a:blip r:embed="rId2">
            <a:extLst>
              <a:ext uri="{28A0092B-C50C-407E-A947-70E740481C1C}">
                <a14:useLocalDpi xmlns:a14="http://schemas.microsoft.com/office/drawing/2010/main" val="0"/>
              </a:ext>
            </a:extLst>
          </a:blip>
          <a:srcRect l="7143" t="3810" r="7143"/>
          <a:stretch>
            <a:fillRect/>
          </a:stretch>
        </p:blipFill>
        <p:spPr bwMode="auto">
          <a:xfrm>
            <a:off x="4572000" y="2209800"/>
            <a:ext cx="4572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descr="C:\Documents and Settings\Derek Hoiem\My Documents\Classes\Spring10 - Computer Vision\figs\7\monaco_noi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411956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5"/>
          <p:cNvSpPr txBox="1">
            <a:spLocks noChangeArrowheads="1"/>
          </p:cNvSpPr>
          <p:nvPr/>
        </p:nvSpPr>
        <p:spPr bwMode="auto">
          <a:xfrm>
            <a:off x="6477000" y="5791200"/>
            <a:ext cx="106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Gradient</a:t>
            </a:r>
          </a:p>
        </p:txBody>
      </p:sp>
      <p:cxnSp>
        <p:nvCxnSpPr>
          <p:cNvPr id="6" name="Straight Connector 5"/>
          <p:cNvCxnSpPr/>
          <p:nvPr/>
        </p:nvCxnSpPr>
        <p:spPr bwMode="auto">
          <a:xfrm>
            <a:off x="228600" y="4572000"/>
            <a:ext cx="4114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 Box 8"/>
          <p:cNvSpPr txBox="1">
            <a:spLocks noChangeArrowheads="1"/>
          </p:cNvSpPr>
          <p:nvPr/>
        </p:nvSpPr>
        <p:spPr bwMode="auto">
          <a:xfrm>
            <a:off x="7315200" y="6477000"/>
            <a:ext cx="1765300" cy="274638"/>
          </a:xfrm>
          <a:prstGeom prst="rect">
            <a:avLst/>
          </a:prstGeom>
          <a:solidFill>
            <a:schemeClr val="bg1"/>
          </a:solidFill>
          <a:ln w="9525">
            <a:noFill/>
            <a:miter lim="800000"/>
            <a:headEnd/>
            <a:tailEnd/>
          </a:ln>
        </p:spPr>
        <p:txBody>
          <a:bodyPr>
            <a:spAutoFit/>
          </a:bodyPr>
          <a:lstStyle/>
          <a:p>
            <a:pPr eaLnBrk="1" hangingPunct="1">
              <a:defRPr/>
            </a:pPr>
            <a:r>
              <a:rPr lang="en-US" sz="1200" dirty="0">
                <a:solidFill>
                  <a:schemeClr val="bg1">
                    <a:lumMod val="65000"/>
                  </a:schemeClr>
                </a:solidFill>
                <a:latin typeface="Arial" charset="0"/>
                <a:cs typeface="Arial" charset="0"/>
              </a:rPr>
              <a:t>Source: D. </a:t>
            </a:r>
            <a:r>
              <a:rPr lang="en-US" sz="1200" dirty="0" err="1">
                <a:solidFill>
                  <a:schemeClr val="bg1">
                    <a:lumMod val="65000"/>
                  </a:schemeClr>
                </a:solidFill>
                <a:latin typeface="Arial" charset="0"/>
                <a:cs typeface="Arial" charset="0"/>
              </a:rPr>
              <a:t>Hoiem</a:t>
            </a:r>
            <a:endParaRPr lang="en-US" sz="1200" dirty="0">
              <a:solidFill>
                <a:schemeClr val="bg1">
                  <a:lumMod val="65000"/>
                </a:schemeClr>
              </a:solidFill>
              <a:latin typeface="Arial" charset="0"/>
              <a:cs typeface="Arial"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smtClean="0"/>
              <a:t>Effects of noise</a:t>
            </a:r>
          </a:p>
        </p:txBody>
      </p:sp>
      <p:sp>
        <p:nvSpPr>
          <p:cNvPr id="3077" name="Rectangle 3"/>
          <p:cNvSpPr>
            <a:spLocks noGrp="1" noChangeArrowheads="1"/>
          </p:cNvSpPr>
          <p:nvPr>
            <p:ph type="body" idx="1"/>
          </p:nvPr>
        </p:nvSpPr>
        <p:spPr>
          <a:xfrm>
            <a:off x="685800" y="914400"/>
            <a:ext cx="7772400" cy="914400"/>
          </a:xfrm>
        </p:spPr>
        <p:txBody>
          <a:bodyPr>
            <a:normAutofit fontScale="85000" lnSpcReduction="10000"/>
          </a:bodyPr>
          <a:lstStyle/>
          <a:p>
            <a:pPr>
              <a:defRPr/>
            </a:pPr>
            <a:r>
              <a:rPr lang="en-US" smtClean="0"/>
              <a:t>Consider a single row or column of the image</a:t>
            </a:r>
          </a:p>
          <a:p>
            <a:pPr lvl="1">
              <a:defRPr/>
            </a:pPr>
            <a:r>
              <a:rPr lang="en-US" smtClean="0"/>
              <a:t>Plotting intensity as a function of position gives a signal</a:t>
            </a:r>
          </a:p>
        </p:txBody>
      </p:sp>
      <p:graphicFrame>
        <p:nvGraphicFramePr>
          <p:cNvPr id="28676" name="Object 4"/>
          <p:cNvGraphicFramePr>
            <a:graphicFrameLocks noChangeAspect="1"/>
          </p:cNvGraphicFramePr>
          <p:nvPr/>
        </p:nvGraphicFramePr>
        <p:xfrm>
          <a:off x="1839913" y="1917700"/>
          <a:ext cx="5018087" cy="1892300"/>
        </p:xfrm>
        <a:graphic>
          <a:graphicData uri="http://schemas.openxmlformats.org/presentationml/2006/ole">
            <mc:AlternateContent xmlns:mc="http://schemas.openxmlformats.org/markup-compatibility/2006">
              <mc:Choice xmlns:v="urn:schemas-microsoft-com:vml" Requires="v">
                <p:oleObj spid="_x0000_s28693" name="Photo Editor Photo" r:id="rId6" imgW="5885714" imgH="2219635" progId="">
                  <p:embed/>
                </p:oleObj>
              </mc:Choice>
              <mc:Fallback>
                <p:oleObj name="Photo Editor Photo" r:id="rId6" imgW="5885714" imgH="2219635"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9913" y="1917700"/>
                        <a:ext cx="5018087"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677" name="Picture 5" descr="txp_fig"/>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101725" y="2520950"/>
            <a:ext cx="6508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685800" y="4038600"/>
            <a:ext cx="7772400" cy="2743200"/>
            <a:chOff x="432" y="2544"/>
            <a:chExt cx="4896" cy="1728"/>
          </a:xfrm>
        </p:grpSpPr>
        <p:graphicFrame>
          <p:nvGraphicFramePr>
            <p:cNvPr id="28680" name="Object 7"/>
            <p:cNvGraphicFramePr>
              <a:graphicFrameLocks noChangeAspect="1"/>
            </p:cNvGraphicFramePr>
            <p:nvPr/>
          </p:nvGraphicFramePr>
          <p:xfrm>
            <a:off x="1099" y="2544"/>
            <a:ext cx="3173" cy="1088"/>
          </p:xfrm>
          <a:graphic>
            <a:graphicData uri="http://schemas.openxmlformats.org/presentationml/2006/ole">
              <mc:AlternateContent xmlns:mc="http://schemas.openxmlformats.org/markup-compatibility/2006">
                <mc:Choice xmlns:v="urn:schemas-microsoft-com:vml" Requires="v">
                  <p:oleObj spid="_x0000_s28694" name="Photo Editor Photo" r:id="rId9" imgW="5915851" imgH="2029108" progId="">
                    <p:embed/>
                  </p:oleObj>
                </mc:Choice>
                <mc:Fallback>
                  <p:oleObj name="Photo Editor Photo" r:id="rId9" imgW="5915851" imgH="2029108" progId="">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9" y="2544"/>
                          <a:ext cx="3173" cy="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681" name="Picture 8" descr="txp_fig"/>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80" y="2888"/>
              <a:ext cx="622"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Rectangle 9"/>
            <p:cNvSpPr>
              <a:spLocks noChangeArrowheads="1"/>
            </p:cNvSpPr>
            <p:nvPr/>
          </p:nvSpPr>
          <p:spPr bwMode="auto">
            <a:xfrm>
              <a:off x="432" y="3840"/>
              <a:ext cx="489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a:latin typeface="Arial" panose="020B0604020202020204" pitchFamily="34" charset="0"/>
                </a:rPr>
                <a:t>Where is the edge?</a:t>
              </a:r>
              <a:endParaRPr lang="en-US" altLang="en-US" i="1">
                <a:latin typeface="Arial" panose="020B0604020202020204" pitchFamily="34" charset="0"/>
              </a:endParaRPr>
            </a:p>
          </p:txBody>
        </p:sp>
      </p:grpSp>
      <p:sp>
        <p:nvSpPr>
          <p:cNvPr id="28679" name="Text Box 10"/>
          <p:cNvSpPr txBox="1">
            <a:spLocks noChangeArrowheads="1"/>
          </p:cNvSpPr>
          <p:nvPr/>
        </p:nvSpPr>
        <p:spPr bwMode="auto">
          <a:xfrm>
            <a:off x="7442200" y="6477000"/>
            <a:ext cx="1457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S. Seitz</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smtClean="0"/>
              <a:t>Effects of noise</a:t>
            </a:r>
          </a:p>
        </p:txBody>
      </p:sp>
      <p:sp>
        <p:nvSpPr>
          <p:cNvPr id="976899" name="Rectangle 3"/>
          <p:cNvSpPr>
            <a:spLocks noGrp="1" noChangeArrowheads="1"/>
          </p:cNvSpPr>
          <p:nvPr>
            <p:ph type="body" idx="1"/>
          </p:nvPr>
        </p:nvSpPr>
        <p:spPr/>
        <p:txBody>
          <a:bodyPr/>
          <a:lstStyle/>
          <a:p>
            <a:pPr>
              <a:buFontTx/>
              <a:buChar char="•"/>
            </a:pPr>
            <a:r>
              <a:rPr lang="en-US" altLang="en-US" smtClean="0"/>
              <a:t>Difference filters respond strongly to noise</a:t>
            </a:r>
          </a:p>
          <a:p>
            <a:pPr lvl="1"/>
            <a:r>
              <a:rPr lang="en-US" altLang="en-US" smtClean="0"/>
              <a:t>Image noise results in pixels that look very different from their neighbors</a:t>
            </a:r>
          </a:p>
          <a:p>
            <a:pPr lvl="1"/>
            <a:r>
              <a:rPr lang="en-US" altLang="en-US" smtClean="0"/>
              <a:t>Generally, the larger the noise the stronger the response</a:t>
            </a:r>
          </a:p>
          <a:p>
            <a:pPr>
              <a:buFontTx/>
              <a:buChar char="•"/>
            </a:pPr>
            <a:r>
              <a:rPr lang="en-US" altLang="en-US" smtClean="0"/>
              <a:t>What can we do about it?</a:t>
            </a:r>
          </a:p>
        </p:txBody>
      </p:sp>
      <p:sp>
        <p:nvSpPr>
          <p:cNvPr id="30724" name="Text Box 6"/>
          <p:cNvSpPr txBox="1">
            <a:spLocks noChangeArrowheads="1"/>
          </p:cNvSpPr>
          <p:nvPr/>
        </p:nvSpPr>
        <p:spPr bwMode="auto">
          <a:xfrm>
            <a:off x="7339013" y="64770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Forsyth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68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89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mtClean="0"/>
              <a:t>Using DCT in JPEG </a:t>
            </a:r>
            <a:r>
              <a:rPr lang="en-US" altLang="en-US" smtClean="0">
                <a:solidFill>
                  <a:schemeClr val="accent2"/>
                </a:solidFill>
                <a:latin typeface="Comic Sans MS" panose="030F0702030302020204" pitchFamily="66" charset="0"/>
              </a:rPr>
              <a:t>  </a:t>
            </a:r>
          </a:p>
        </p:txBody>
      </p:sp>
      <p:sp>
        <p:nvSpPr>
          <p:cNvPr id="69635" name="Rectangle 3"/>
          <p:cNvSpPr>
            <a:spLocks noGrp="1" noChangeArrowheads="1"/>
          </p:cNvSpPr>
          <p:nvPr>
            <p:ph type="body" idx="1"/>
          </p:nvPr>
        </p:nvSpPr>
        <p:spPr/>
        <p:txBody>
          <a:bodyPr/>
          <a:lstStyle/>
          <a:p>
            <a:pPr eaLnBrk="1" hangingPunct="1"/>
            <a:r>
              <a:rPr lang="en-US" altLang="en-US" smtClean="0"/>
              <a:t>The first coefficient </a:t>
            </a:r>
            <a:r>
              <a:rPr lang="en-US" altLang="en-US" smtClean="0">
                <a:latin typeface="Times New Roman" panose="02020603050405020304" pitchFamily="18" charset="0"/>
                <a:cs typeface="Times New Roman" panose="02020603050405020304" pitchFamily="18" charset="0"/>
              </a:rPr>
              <a:t>B(0,0)</a:t>
            </a:r>
            <a:r>
              <a:rPr lang="en-US" altLang="en-US" smtClean="0"/>
              <a:t> is the DC component, the average intensity</a:t>
            </a:r>
          </a:p>
          <a:p>
            <a:pPr eaLnBrk="1" hangingPunct="1"/>
            <a:r>
              <a:rPr lang="en-US" altLang="en-US" smtClean="0"/>
              <a:t>The top-left coeffs represent low frequencies, the bottom right – high frequencies</a:t>
            </a:r>
          </a:p>
          <a:p>
            <a:pPr eaLnBrk="1" hangingPunct="1"/>
            <a:endParaRPr lang="en-US" altLang="en-US" smtClean="0"/>
          </a:p>
        </p:txBody>
      </p:sp>
      <p:pic>
        <p:nvPicPr>
          <p:cNvPr id="696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81400"/>
            <a:ext cx="26670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6963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05200"/>
            <a:ext cx="28194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99997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title"/>
          </p:nvPr>
        </p:nvSpPr>
        <p:spPr/>
        <p:txBody>
          <a:bodyPr/>
          <a:lstStyle/>
          <a:p>
            <a:r>
              <a:rPr lang="en-US" altLang="en-US" smtClean="0"/>
              <a:t>Solution: smooth first</a:t>
            </a:r>
          </a:p>
        </p:txBody>
      </p:sp>
      <p:grpSp>
        <p:nvGrpSpPr>
          <p:cNvPr id="2" name="Group 30"/>
          <p:cNvGrpSpPr>
            <a:grpSpLocks/>
          </p:cNvGrpSpPr>
          <p:nvPr/>
        </p:nvGrpSpPr>
        <p:grpSpPr bwMode="auto">
          <a:xfrm>
            <a:off x="304800" y="5943600"/>
            <a:ext cx="7772400" cy="771525"/>
            <a:chOff x="192" y="3744"/>
            <a:chExt cx="4896" cy="486"/>
          </a:xfrm>
        </p:grpSpPr>
        <p:sp>
          <p:nvSpPr>
            <p:cNvPr id="32784" name="Rectangle 2"/>
            <p:cNvSpPr>
              <a:spLocks noChangeArrowheads="1"/>
            </p:cNvSpPr>
            <p:nvPr/>
          </p:nvSpPr>
          <p:spPr bwMode="auto">
            <a:xfrm>
              <a:off x="192" y="3798"/>
              <a:ext cx="48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Char char="•"/>
              </a:pPr>
              <a:r>
                <a:rPr lang="en-US" altLang="en-US">
                  <a:latin typeface="Arial" panose="020B0604020202020204" pitchFamily="34" charset="0"/>
                </a:rPr>
                <a:t>To find edges, look for peaks in</a:t>
              </a:r>
              <a:endParaRPr lang="en-US" altLang="en-US" i="1">
                <a:latin typeface="Arial" panose="020B0604020202020204" pitchFamily="34" charset="0"/>
              </a:endParaRPr>
            </a:p>
          </p:txBody>
        </p:sp>
        <p:graphicFrame>
          <p:nvGraphicFramePr>
            <p:cNvPr id="32785" name="Object 21"/>
            <p:cNvGraphicFramePr>
              <a:graphicFrameLocks noChangeAspect="1"/>
            </p:cNvGraphicFramePr>
            <p:nvPr/>
          </p:nvGraphicFramePr>
          <p:xfrm>
            <a:off x="3696" y="3744"/>
            <a:ext cx="816" cy="486"/>
          </p:xfrm>
          <a:graphic>
            <a:graphicData uri="http://schemas.openxmlformats.org/presentationml/2006/ole">
              <mc:AlternateContent xmlns:mc="http://schemas.openxmlformats.org/markup-compatibility/2006">
                <mc:Choice xmlns:v="urn:schemas-microsoft-com:vml" Requires="v">
                  <p:oleObj spid="_x0000_s32796" name="Equation" r:id="rId4" imgW="660113" imgH="393529" progId="Equation.3">
                    <p:embed/>
                  </p:oleObj>
                </mc:Choice>
                <mc:Fallback>
                  <p:oleObj name="Equation" r:id="rId4" imgW="660113" imgH="393529" progId="Equation.3">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3744"/>
                          <a:ext cx="81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3277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5638" y="990600"/>
            <a:ext cx="5313362"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17"/>
          <p:cNvSpPr txBox="1">
            <a:spLocks noChangeArrowheads="1"/>
          </p:cNvSpPr>
          <p:nvPr/>
        </p:nvSpPr>
        <p:spPr bwMode="auto">
          <a:xfrm>
            <a:off x="1638300" y="1517650"/>
            <a:ext cx="26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Times New Roman" panose="02020603050405020304" pitchFamily="18" charset="0"/>
              </a:rPr>
              <a:t>f</a:t>
            </a:r>
          </a:p>
        </p:txBody>
      </p:sp>
      <p:grpSp>
        <p:nvGrpSpPr>
          <p:cNvPr id="3" name="Group 27"/>
          <p:cNvGrpSpPr>
            <a:grpSpLocks/>
          </p:cNvGrpSpPr>
          <p:nvPr/>
        </p:nvGrpSpPr>
        <p:grpSpPr bwMode="auto">
          <a:xfrm>
            <a:off x="1638300" y="2392363"/>
            <a:ext cx="5600700" cy="1120775"/>
            <a:chOff x="1032" y="1507"/>
            <a:chExt cx="3528" cy="706"/>
          </a:xfrm>
        </p:grpSpPr>
        <p:pic>
          <p:nvPicPr>
            <p:cNvPr id="327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3" y="1507"/>
              <a:ext cx="3347" cy="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Text Box 18"/>
            <p:cNvSpPr txBox="1">
              <a:spLocks noChangeArrowheads="1"/>
            </p:cNvSpPr>
            <p:nvPr/>
          </p:nvSpPr>
          <p:spPr bwMode="auto">
            <a:xfrm>
              <a:off x="1032" y="1684"/>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Times New Roman" panose="02020603050405020304" pitchFamily="18" charset="0"/>
                </a:rPr>
                <a:t>g</a:t>
              </a:r>
            </a:p>
          </p:txBody>
        </p:sp>
      </p:grpSp>
      <p:grpSp>
        <p:nvGrpSpPr>
          <p:cNvPr id="4" name="Group 28"/>
          <p:cNvGrpSpPr>
            <a:grpSpLocks/>
          </p:cNvGrpSpPr>
          <p:nvPr/>
        </p:nvGrpSpPr>
        <p:grpSpPr bwMode="auto">
          <a:xfrm>
            <a:off x="1292225" y="3530600"/>
            <a:ext cx="5946775" cy="1104900"/>
            <a:chOff x="814" y="2224"/>
            <a:chExt cx="3746" cy="696"/>
          </a:xfrm>
        </p:grpSpPr>
        <p:pic>
          <p:nvPicPr>
            <p:cNvPr id="32780"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3" y="2224"/>
              <a:ext cx="3347"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Text Box 19"/>
            <p:cNvSpPr txBox="1">
              <a:spLocks noChangeArrowheads="1"/>
            </p:cNvSpPr>
            <p:nvPr/>
          </p:nvSpPr>
          <p:spPr bwMode="auto">
            <a:xfrm>
              <a:off x="814" y="2346"/>
              <a:ext cx="4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Times New Roman" panose="02020603050405020304" pitchFamily="18" charset="0"/>
                </a:rPr>
                <a:t>f * g</a:t>
              </a:r>
            </a:p>
          </p:txBody>
        </p:sp>
      </p:grpSp>
      <p:grpSp>
        <p:nvGrpSpPr>
          <p:cNvPr id="5" name="Group 29"/>
          <p:cNvGrpSpPr>
            <a:grpSpLocks/>
          </p:cNvGrpSpPr>
          <p:nvPr/>
        </p:nvGrpSpPr>
        <p:grpSpPr bwMode="auto">
          <a:xfrm>
            <a:off x="914400" y="4635500"/>
            <a:ext cx="6324600" cy="1155700"/>
            <a:chOff x="576" y="2920"/>
            <a:chExt cx="3984" cy="728"/>
          </a:xfrm>
        </p:grpSpPr>
        <p:pic>
          <p:nvPicPr>
            <p:cNvPr id="32778"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3" y="2920"/>
              <a:ext cx="3347"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779" name="Object 23"/>
            <p:cNvGraphicFramePr>
              <a:graphicFrameLocks noChangeAspect="1"/>
            </p:cNvGraphicFramePr>
            <p:nvPr/>
          </p:nvGraphicFramePr>
          <p:xfrm>
            <a:off x="576" y="3008"/>
            <a:ext cx="636" cy="421"/>
          </p:xfrm>
          <a:graphic>
            <a:graphicData uri="http://schemas.openxmlformats.org/presentationml/2006/ole">
              <mc:AlternateContent xmlns:mc="http://schemas.openxmlformats.org/markup-compatibility/2006">
                <mc:Choice xmlns:v="urn:schemas-microsoft-com:vml" Requires="v">
                  <p:oleObj spid="_x0000_s32797" name="Equation" r:id="rId10" imgW="660113" imgH="393529" progId="Equation.3">
                    <p:embed/>
                  </p:oleObj>
                </mc:Choice>
                <mc:Fallback>
                  <p:oleObj name="Equation" r:id="rId10" imgW="660113" imgH="393529" progId="Equation.3">
                    <p:embed/>
                    <p:pic>
                      <p:nvPicPr>
                        <p:cNvPr id="0" name="Object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 y="3008"/>
                          <a:ext cx="636"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32777" name="Text Box 26"/>
          <p:cNvSpPr txBox="1">
            <a:spLocks noChangeArrowheads="1"/>
          </p:cNvSpPr>
          <p:nvPr/>
        </p:nvSpPr>
        <p:spPr bwMode="auto">
          <a:xfrm>
            <a:off x="7610475" y="6477000"/>
            <a:ext cx="1457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S. Seitz</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body" idx="1"/>
          </p:nvPr>
        </p:nvSpPr>
        <p:spPr/>
        <p:txBody>
          <a:bodyPr/>
          <a:lstStyle/>
          <a:p>
            <a:pPr>
              <a:buFontTx/>
              <a:buChar char="•"/>
            </a:pPr>
            <a:r>
              <a:rPr lang="en-US" altLang="en-US" sz="2800" smtClean="0"/>
              <a:t>Differentiation is convolution, and convolution is associative:</a:t>
            </a:r>
            <a:br>
              <a:rPr lang="en-US" altLang="en-US" sz="2800" smtClean="0"/>
            </a:br>
            <a:endParaRPr lang="en-US" altLang="en-US" sz="2800" smtClean="0"/>
          </a:p>
          <a:p>
            <a:pPr>
              <a:buFontTx/>
              <a:buChar char="•"/>
            </a:pPr>
            <a:r>
              <a:rPr lang="en-US" altLang="en-US" sz="2800" smtClean="0"/>
              <a:t>This saves us one operation:</a:t>
            </a:r>
            <a:endParaRPr lang="en-US" altLang="en-US" sz="2800" i="1" smtClean="0"/>
          </a:p>
        </p:txBody>
      </p:sp>
      <p:graphicFrame>
        <p:nvGraphicFramePr>
          <p:cNvPr id="34819" name="Object 2"/>
          <p:cNvGraphicFramePr>
            <a:graphicFrameLocks noChangeAspect="1"/>
          </p:cNvGraphicFramePr>
          <p:nvPr/>
        </p:nvGraphicFramePr>
        <p:xfrm>
          <a:off x="3581400" y="1295400"/>
          <a:ext cx="2667000" cy="944563"/>
        </p:xfrm>
        <a:graphic>
          <a:graphicData uri="http://schemas.openxmlformats.org/presentationml/2006/ole">
            <mc:AlternateContent xmlns:mc="http://schemas.openxmlformats.org/markup-compatibility/2006">
              <mc:Choice xmlns:v="urn:schemas-microsoft-com:vml" Requires="v">
                <p:oleObj spid="_x0000_s34847" name="Equation" r:id="rId4" imgW="1320227" imgH="393529" progId="Equation.3">
                  <p:embed/>
                </p:oleObj>
              </mc:Choice>
              <mc:Fallback>
                <p:oleObj name="Equation" r:id="rId4" imgW="1320227" imgH="393529"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295400"/>
                        <a:ext cx="26670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20" name="Rectangle 3"/>
          <p:cNvSpPr>
            <a:spLocks noGrp="1" noChangeArrowheads="1"/>
          </p:cNvSpPr>
          <p:nvPr>
            <p:ph type="title"/>
          </p:nvPr>
        </p:nvSpPr>
        <p:spPr/>
        <p:txBody>
          <a:bodyPr/>
          <a:lstStyle/>
          <a:p>
            <a:r>
              <a:rPr lang="en-US" altLang="en-US" smtClean="0"/>
              <a:t>Derivative theorem of convolution</a:t>
            </a:r>
          </a:p>
        </p:txBody>
      </p:sp>
      <p:grpSp>
        <p:nvGrpSpPr>
          <p:cNvPr id="34821" name="Group 7"/>
          <p:cNvGrpSpPr>
            <a:grpSpLocks/>
          </p:cNvGrpSpPr>
          <p:nvPr/>
        </p:nvGrpSpPr>
        <p:grpSpPr bwMode="auto">
          <a:xfrm>
            <a:off x="1295400" y="2895600"/>
            <a:ext cx="6096000" cy="3810000"/>
            <a:chOff x="720" y="1317"/>
            <a:chExt cx="4474" cy="2907"/>
          </a:xfrm>
        </p:grpSpPr>
        <p:graphicFrame>
          <p:nvGraphicFramePr>
            <p:cNvPr id="34823" name="Object 8"/>
            <p:cNvGraphicFramePr>
              <a:graphicFrameLocks noChangeAspect="1"/>
            </p:cNvGraphicFramePr>
            <p:nvPr/>
          </p:nvGraphicFramePr>
          <p:xfrm>
            <a:off x="1595" y="1317"/>
            <a:ext cx="3599" cy="2907"/>
          </p:xfrm>
          <a:graphic>
            <a:graphicData uri="http://schemas.openxmlformats.org/presentationml/2006/ole">
              <mc:AlternateContent xmlns:mc="http://schemas.openxmlformats.org/markup-compatibility/2006">
                <mc:Choice xmlns:v="urn:schemas-microsoft-com:vml" Requires="v">
                  <p:oleObj spid="_x0000_s34848" name="Photo Editor Photo" r:id="rId6" imgW="6001588" imgH="4847619" progId="">
                    <p:embed/>
                  </p:oleObj>
                </mc:Choice>
                <mc:Fallback>
                  <p:oleObj name="Photo Editor Photo" r:id="rId6" imgW="6001588" imgH="4847619"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5" y="1317"/>
                          <a:ext cx="3599" cy="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4" name="Object 9"/>
            <p:cNvGraphicFramePr>
              <a:graphicFrameLocks noChangeAspect="1"/>
            </p:cNvGraphicFramePr>
            <p:nvPr/>
          </p:nvGraphicFramePr>
          <p:xfrm>
            <a:off x="720" y="3408"/>
            <a:ext cx="720" cy="507"/>
          </p:xfrm>
          <a:graphic>
            <a:graphicData uri="http://schemas.openxmlformats.org/presentationml/2006/ole">
              <mc:AlternateContent xmlns:mc="http://schemas.openxmlformats.org/markup-compatibility/2006">
                <mc:Choice xmlns:v="urn:schemas-microsoft-com:vml" Requires="v">
                  <p:oleObj spid="_x0000_s34849" name="Equation" r:id="rId8" imgW="558558" imgH="393529" progId="Equation.3">
                    <p:embed/>
                  </p:oleObj>
                </mc:Choice>
                <mc:Fallback>
                  <p:oleObj name="Equation" r:id="rId8" imgW="558558" imgH="393529"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 y="3408"/>
                          <a:ext cx="720"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25" name="Text Box 10"/>
            <p:cNvSpPr txBox="1">
              <a:spLocks noChangeArrowheads="1"/>
            </p:cNvSpPr>
            <p:nvPr/>
          </p:nvSpPr>
          <p:spPr bwMode="auto">
            <a:xfrm>
              <a:off x="1079" y="1680"/>
              <a:ext cx="19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Times New Roman" panose="02020603050405020304" pitchFamily="18" charset="0"/>
                </a:rPr>
                <a:t>f</a:t>
              </a:r>
            </a:p>
          </p:txBody>
        </p:sp>
        <p:graphicFrame>
          <p:nvGraphicFramePr>
            <p:cNvPr id="34826" name="Object 11"/>
            <p:cNvGraphicFramePr>
              <a:graphicFrameLocks noChangeAspect="1"/>
            </p:cNvGraphicFramePr>
            <p:nvPr/>
          </p:nvGraphicFramePr>
          <p:xfrm>
            <a:off x="997" y="2496"/>
            <a:ext cx="443" cy="528"/>
          </p:xfrm>
          <a:graphic>
            <a:graphicData uri="http://schemas.openxmlformats.org/presentationml/2006/ole">
              <mc:AlternateContent xmlns:mc="http://schemas.openxmlformats.org/markup-compatibility/2006">
                <mc:Choice xmlns:v="urn:schemas-microsoft-com:vml" Requires="v">
                  <p:oleObj spid="_x0000_s34850" name="Equation" r:id="rId10" imgW="330057" imgH="393529" progId="Equation.3">
                    <p:embed/>
                  </p:oleObj>
                </mc:Choice>
                <mc:Fallback>
                  <p:oleObj name="Equation" r:id="rId10" imgW="330057" imgH="393529" progId="Equation.3">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 y="2496"/>
                          <a:ext cx="44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34822" name="Text Box 12"/>
          <p:cNvSpPr txBox="1">
            <a:spLocks noChangeArrowheads="1"/>
          </p:cNvSpPr>
          <p:nvPr/>
        </p:nvSpPr>
        <p:spPr bwMode="auto">
          <a:xfrm>
            <a:off x="7610475" y="6477000"/>
            <a:ext cx="1457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S. Seitz</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smtClean="0"/>
              <a:t>Derivative of Gaussian filter</a:t>
            </a:r>
          </a:p>
        </p:txBody>
      </p:sp>
      <p:graphicFrame>
        <p:nvGraphicFramePr>
          <p:cNvPr id="36867" name="Object 8"/>
          <p:cNvGraphicFramePr>
            <a:graphicFrameLocks noGrp="1" noChangeAspect="1"/>
          </p:cNvGraphicFramePr>
          <p:nvPr>
            <p:ph sz="quarter" idx="4294967295"/>
          </p:nvPr>
        </p:nvGraphicFramePr>
        <p:xfrm>
          <a:off x="0" y="1638300"/>
          <a:ext cx="3632200" cy="2552700"/>
        </p:xfrm>
        <a:graphic>
          <a:graphicData uri="http://schemas.openxmlformats.org/presentationml/2006/ole">
            <mc:AlternateContent xmlns:mc="http://schemas.openxmlformats.org/markup-compatibility/2006">
              <mc:Choice xmlns:v="urn:schemas-microsoft-com:vml" Requires="v">
                <p:oleObj spid="_x0000_s36880" name="Photo Editor Photo" r:id="rId4" imgW="4133333" imgH="2905531" progId="">
                  <p:embed/>
                </p:oleObj>
              </mc:Choice>
              <mc:Fallback>
                <p:oleObj name="Photo Editor Photo" r:id="rId4" imgW="4133333" imgH="2905531"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38300"/>
                        <a:ext cx="36322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68" name="Text Box 7"/>
          <p:cNvSpPr txBox="1">
            <a:spLocks noChangeArrowheads="1"/>
          </p:cNvSpPr>
          <p:nvPr/>
        </p:nvSpPr>
        <p:spPr bwMode="auto">
          <a:xfrm>
            <a:off x="3505200" y="2628900"/>
            <a:ext cx="1427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 [1 -1] = </a:t>
            </a:r>
          </a:p>
        </p:txBody>
      </p:sp>
      <p:graphicFrame>
        <p:nvGraphicFramePr>
          <p:cNvPr id="36869" name="Object 10"/>
          <p:cNvGraphicFramePr>
            <a:graphicFrameLocks noGrp="1" noChangeAspect="1"/>
          </p:cNvGraphicFramePr>
          <p:nvPr>
            <p:ph sz="quarter" idx="4294967295"/>
          </p:nvPr>
        </p:nvGraphicFramePr>
        <p:xfrm>
          <a:off x="5334000" y="2171700"/>
          <a:ext cx="3810000" cy="1668463"/>
        </p:xfrm>
        <a:graphic>
          <a:graphicData uri="http://schemas.openxmlformats.org/presentationml/2006/ole">
            <mc:AlternateContent xmlns:mc="http://schemas.openxmlformats.org/markup-compatibility/2006">
              <mc:Choice xmlns:v="urn:schemas-microsoft-com:vml" Requires="v">
                <p:oleObj spid="_x0000_s36881" name="Photo Editor Photo" r:id="rId6" imgW="6001588" imgH="2629267" progId="">
                  <p:embed/>
                </p:oleObj>
              </mc:Choice>
              <mc:Fallback>
                <p:oleObj name="Photo Editor Photo" r:id="rId6" imgW="6001588" imgH="2629267" progId="">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2171700"/>
                        <a:ext cx="3810000"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p:cNvSpPr>
            <a:spLocks noGrp="1" noChangeArrowheads="1"/>
          </p:cNvSpPr>
          <p:nvPr>
            <p:ph type="body" idx="1"/>
          </p:nvPr>
        </p:nvSpPr>
        <p:spPr>
          <a:xfrm>
            <a:off x="685800" y="5181600"/>
            <a:ext cx="7772400" cy="1371600"/>
          </a:xfrm>
        </p:spPr>
        <p:txBody>
          <a:bodyPr>
            <a:normAutofit fontScale="92500"/>
          </a:bodyPr>
          <a:lstStyle/>
          <a:p>
            <a:pPr>
              <a:defRPr/>
            </a:pPr>
            <a:r>
              <a:rPr lang="en-US" smtClean="0"/>
              <a:t>Smoothed derivative removes noise, but blurs edge. Also finds edges at different “scales”.</a:t>
            </a:r>
          </a:p>
        </p:txBody>
      </p:sp>
      <p:pic>
        <p:nvPicPr>
          <p:cNvPr id="38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990600"/>
            <a:ext cx="29702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788" y="990600"/>
            <a:ext cx="29702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588" y="990600"/>
            <a:ext cx="29702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6"/>
          <p:cNvSpPr txBox="1">
            <a:spLocks noChangeArrowheads="1"/>
          </p:cNvSpPr>
          <p:nvPr/>
        </p:nvSpPr>
        <p:spPr bwMode="auto">
          <a:xfrm>
            <a:off x="1114425" y="4340225"/>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1 pixel</a:t>
            </a:r>
          </a:p>
        </p:txBody>
      </p:sp>
      <p:sp>
        <p:nvSpPr>
          <p:cNvPr id="38919" name="Text Box 7"/>
          <p:cNvSpPr txBox="1">
            <a:spLocks noChangeArrowheads="1"/>
          </p:cNvSpPr>
          <p:nvPr/>
        </p:nvSpPr>
        <p:spPr bwMode="auto">
          <a:xfrm>
            <a:off x="4119563" y="434022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3 pixels</a:t>
            </a:r>
          </a:p>
        </p:txBody>
      </p:sp>
      <p:sp>
        <p:nvSpPr>
          <p:cNvPr id="38920" name="Text Box 8"/>
          <p:cNvSpPr txBox="1">
            <a:spLocks noChangeArrowheads="1"/>
          </p:cNvSpPr>
          <p:nvPr/>
        </p:nvSpPr>
        <p:spPr bwMode="auto">
          <a:xfrm>
            <a:off x="7091363" y="434022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7 pixels</a:t>
            </a:r>
          </a:p>
        </p:txBody>
      </p:sp>
      <p:sp>
        <p:nvSpPr>
          <p:cNvPr id="38921" name="Rectangle 9"/>
          <p:cNvSpPr>
            <a:spLocks noGrp="1" noChangeArrowheads="1"/>
          </p:cNvSpPr>
          <p:nvPr>
            <p:ph type="title"/>
          </p:nvPr>
        </p:nvSpPr>
        <p:spPr/>
        <p:txBody>
          <a:bodyPr/>
          <a:lstStyle/>
          <a:p>
            <a:r>
              <a:rPr lang="en-US" altLang="en-US" sz="3000" smtClean="0"/>
              <a:t>Tradeoff between smoothing and localization</a:t>
            </a:r>
          </a:p>
        </p:txBody>
      </p:sp>
      <p:sp>
        <p:nvSpPr>
          <p:cNvPr id="38922" name="Text Box 11"/>
          <p:cNvSpPr txBox="1">
            <a:spLocks noChangeArrowheads="1"/>
          </p:cNvSpPr>
          <p:nvPr/>
        </p:nvSpPr>
        <p:spPr bwMode="auto">
          <a:xfrm>
            <a:off x="7342188" y="64770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Forsyth</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Rectangle 7"/>
          <p:cNvSpPr>
            <a:spLocks noGrp="1" noChangeArrowheads="1"/>
          </p:cNvSpPr>
          <p:nvPr>
            <p:ph type="body" idx="1"/>
          </p:nvPr>
        </p:nvSpPr>
        <p:spPr>
          <a:xfrm>
            <a:off x="381000" y="4419600"/>
            <a:ext cx="8153400" cy="2133600"/>
          </a:xfrm>
        </p:spPr>
        <p:txBody>
          <a:bodyPr>
            <a:normAutofit fontScale="92500"/>
          </a:bodyPr>
          <a:lstStyle/>
          <a:p>
            <a:pPr>
              <a:buFontTx/>
              <a:buChar char="•"/>
              <a:defRPr/>
            </a:pPr>
            <a:r>
              <a:rPr lang="en-US" smtClean="0"/>
              <a:t>The gradient magnitude is large along a thick “trail” or “ridge,” so how do we identify the actual edge points?</a:t>
            </a:r>
          </a:p>
          <a:p>
            <a:pPr>
              <a:buFontTx/>
              <a:buChar char="•"/>
              <a:defRPr/>
            </a:pPr>
            <a:r>
              <a:rPr lang="en-US" smtClean="0"/>
              <a:t>How do we link the edge points to form curves?</a:t>
            </a:r>
          </a:p>
        </p:txBody>
      </p:sp>
      <p:pic>
        <p:nvPicPr>
          <p:cNvPr id="409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338" y="990600"/>
            <a:ext cx="306546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6"/>
          <p:cNvSpPr>
            <a:spLocks noGrp="1" noChangeArrowheads="1"/>
          </p:cNvSpPr>
          <p:nvPr>
            <p:ph type="title"/>
          </p:nvPr>
        </p:nvSpPr>
        <p:spPr/>
        <p:txBody>
          <a:bodyPr/>
          <a:lstStyle/>
          <a:p>
            <a:r>
              <a:rPr lang="en-US" altLang="en-US" smtClean="0"/>
              <a:t>Implementation issues</a:t>
            </a:r>
          </a:p>
        </p:txBody>
      </p:sp>
      <p:sp>
        <p:nvSpPr>
          <p:cNvPr id="40965" name="Text Box 8"/>
          <p:cNvSpPr txBox="1">
            <a:spLocks noChangeArrowheads="1"/>
          </p:cNvSpPr>
          <p:nvPr/>
        </p:nvSpPr>
        <p:spPr bwMode="auto">
          <a:xfrm>
            <a:off x="7342188" y="64770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Forsyth</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smtClean="0"/>
              <a:t>Designing an edge detector</a:t>
            </a:r>
          </a:p>
        </p:txBody>
      </p:sp>
      <p:sp>
        <p:nvSpPr>
          <p:cNvPr id="1098755" name="Rectangle 3"/>
          <p:cNvSpPr>
            <a:spLocks noGrp="1" noChangeArrowheads="1"/>
          </p:cNvSpPr>
          <p:nvPr>
            <p:ph type="body" idx="1"/>
          </p:nvPr>
        </p:nvSpPr>
        <p:spPr>
          <a:xfrm>
            <a:off x="381000" y="914400"/>
            <a:ext cx="8458200" cy="5257800"/>
          </a:xfrm>
        </p:spPr>
        <p:txBody>
          <a:bodyPr>
            <a:normAutofit fontScale="92500" lnSpcReduction="20000"/>
          </a:bodyPr>
          <a:lstStyle/>
          <a:p>
            <a:pPr>
              <a:buFontTx/>
              <a:buChar char="•"/>
              <a:defRPr/>
            </a:pPr>
            <a:r>
              <a:rPr lang="en-US" dirty="0" smtClean="0"/>
              <a:t>Criteria for a good edge detector:</a:t>
            </a:r>
          </a:p>
          <a:p>
            <a:pPr lvl="1">
              <a:buFont typeface="Arial" charset="0"/>
              <a:buChar char="–"/>
              <a:defRPr/>
            </a:pPr>
            <a:r>
              <a:rPr lang="en-US" b="1" dirty="0" smtClean="0"/>
              <a:t>Good detection:</a:t>
            </a:r>
            <a:r>
              <a:rPr lang="en-US" dirty="0" smtClean="0"/>
              <a:t> the optimal detector should find all real edges, ignoring noise or other artifacts</a:t>
            </a:r>
          </a:p>
          <a:p>
            <a:pPr lvl="1">
              <a:buFont typeface="Arial" charset="0"/>
              <a:buChar char="–"/>
              <a:defRPr/>
            </a:pPr>
            <a:r>
              <a:rPr lang="en-US" b="1" dirty="0" smtClean="0"/>
              <a:t>Good localization</a:t>
            </a:r>
          </a:p>
          <a:p>
            <a:pPr lvl="2">
              <a:buFont typeface="Arial" charset="0"/>
              <a:buChar char="•"/>
              <a:defRPr/>
            </a:pPr>
            <a:r>
              <a:rPr lang="en-US" sz="2800" dirty="0" smtClean="0"/>
              <a:t>the edges detected must be as close as possible to the true edges</a:t>
            </a:r>
          </a:p>
          <a:p>
            <a:pPr lvl="2">
              <a:buFont typeface="Arial" charset="0"/>
              <a:buChar char="•"/>
              <a:defRPr/>
            </a:pPr>
            <a:r>
              <a:rPr lang="en-US" sz="2800" dirty="0" smtClean="0"/>
              <a:t>the detector must return one point only for each true edge point</a:t>
            </a:r>
          </a:p>
          <a:p>
            <a:pPr>
              <a:buFont typeface="Arial" charset="0"/>
              <a:buChar char="•"/>
              <a:defRPr/>
            </a:pPr>
            <a:r>
              <a:rPr lang="en-US" sz="3600" dirty="0" smtClean="0"/>
              <a:t>Cues of edge detection</a:t>
            </a:r>
          </a:p>
          <a:p>
            <a:pPr lvl="1">
              <a:buFont typeface="Arial" charset="0"/>
              <a:buChar char="–"/>
              <a:defRPr/>
            </a:pPr>
            <a:r>
              <a:rPr lang="en-US" dirty="0" smtClean="0"/>
              <a:t>Differences in color, intensity, or texture across the boundary</a:t>
            </a:r>
          </a:p>
          <a:p>
            <a:pPr lvl="1">
              <a:buFont typeface="Arial" charset="0"/>
              <a:buChar char="–"/>
              <a:defRPr/>
            </a:pPr>
            <a:r>
              <a:rPr lang="en-US" dirty="0" smtClean="0"/>
              <a:t>Continuity and closure</a:t>
            </a:r>
          </a:p>
          <a:p>
            <a:pPr lvl="1">
              <a:buFont typeface="Arial" charset="0"/>
              <a:buChar char="–"/>
              <a:defRPr/>
            </a:pPr>
            <a:r>
              <a:rPr lang="en-US" dirty="0" smtClean="0"/>
              <a:t>High-level knowledge</a:t>
            </a:r>
          </a:p>
          <a:p>
            <a:pPr lvl="1">
              <a:buFont typeface="Arial" charset="0"/>
              <a:buChar char="–"/>
              <a:defRPr/>
            </a:pPr>
            <a:endParaRPr lang="en-US" dirty="0" smtClean="0"/>
          </a:p>
        </p:txBody>
      </p:sp>
      <p:sp>
        <p:nvSpPr>
          <p:cNvPr id="43012" name="Text Box 5"/>
          <p:cNvSpPr txBox="1">
            <a:spLocks noChangeArrowheads="1"/>
          </p:cNvSpPr>
          <p:nvPr/>
        </p:nvSpPr>
        <p:spPr bwMode="auto">
          <a:xfrm>
            <a:off x="7519988" y="6553200"/>
            <a:ext cx="1592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L. Fei-Fei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875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875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875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875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98755">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8755">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98755">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987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55" grpId="0" build="p" bldLvl="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smtClean="0"/>
              <a:t>Canny edge detector</a:t>
            </a:r>
          </a:p>
        </p:txBody>
      </p:sp>
      <p:sp>
        <p:nvSpPr>
          <p:cNvPr id="19459" name="Rectangle 3"/>
          <p:cNvSpPr>
            <a:spLocks noGrp="1" noChangeArrowheads="1"/>
          </p:cNvSpPr>
          <p:nvPr>
            <p:ph type="body" idx="1"/>
          </p:nvPr>
        </p:nvSpPr>
        <p:spPr>
          <a:xfrm>
            <a:off x="685800" y="1066800"/>
            <a:ext cx="7772400" cy="3886200"/>
          </a:xfrm>
        </p:spPr>
        <p:txBody>
          <a:bodyPr>
            <a:normAutofit lnSpcReduction="10000"/>
          </a:bodyPr>
          <a:lstStyle/>
          <a:p>
            <a:pPr>
              <a:buFontTx/>
              <a:buChar char="•"/>
              <a:defRPr/>
            </a:pPr>
            <a:r>
              <a:rPr lang="en-US" smtClean="0"/>
              <a:t>This is probably the most widely used edge detector in computer vision</a:t>
            </a:r>
          </a:p>
          <a:p>
            <a:pPr>
              <a:buFontTx/>
              <a:buChar char="•"/>
              <a:defRPr/>
            </a:pPr>
            <a:r>
              <a:rPr lang="en-US" smtClean="0"/>
              <a:t>Theoretical model: step-edges corrupted by additive Gaussian noise</a:t>
            </a:r>
          </a:p>
          <a:p>
            <a:pPr>
              <a:buFontTx/>
              <a:buChar char="•"/>
              <a:defRPr/>
            </a:pPr>
            <a:r>
              <a:rPr lang="en-US" smtClean="0"/>
              <a:t>Canny has shown that the first derivative of the Gaussian closely approximates the operator that optimizes the product of </a:t>
            </a:r>
            <a:r>
              <a:rPr lang="en-US" i="1" smtClean="0"/>
              <a:t>signal-to-noise ratio</a:t>
            </a:r>
            <a:r>
              <a:rPr lang="en-US" smtClean="0"/>
              <a:t> and localization</a:t>
            </a:r>
          </a:p>
        </p:txBody>
      </p:sp>
      <p:sp>
        <p:nvSpPr>
          <p:cNvPr id="45060" name="Rectangle 4"/>
          <p:cNvSpPr>
            <a:spLocks noChangeArrowheads="1"/>
          </p:cNvSpPr>
          <p:nvPr/>
        </p:nvSpPr>
        <p:spPr bwMode="auto">
          <a:xfrm>
            <a:off x="457200" y="5532438"/>
            <a:ext cx="822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latin typeface="Arial" panose="020B0604020202020204" pitchFamily="34" charset="0"/>
              </a:rPr>
              <a:t>J. Canny, </a:t>
            </a:r>
            <a:r>
              <a:rPr lang="en-US" altLang="en-US" sz="2000" b="1" i="1">
                <a:latin typeface="Arial" panose="020B0604020202020204" pitchFamily="34" charset="0"/>
                <a:hlinkClick r:id="rId3"/>
              </a:rPr>
              <a:t>A Computational Approach To Edge Detection</a:t>
            </a:r>
            <a:r>
              <a:rPr lang="en-US" altLang="en-US" sz="2000">
                <a:latin typeface="Arial" panose="020B0604020202020204" pitchFamily="34" charset="0"/>
              </a:rPr>
              <a:t>, IEEE Trans. Pattern Analysis and Machine Intelligence, 8:679-714, 1986. </a:t>
            </a:r>
          </a:p>
        </p:txBody>
      </p:sp>
      <p:sp>
        <p:nvSpPr>
          <p:cNvPr id="45061" name="Text Box 5"/>
          <p:cNvSpPr txBox="1">
            <a:spLocks noChangeArrowheads="1"/>
          </p:cNvSpPr>
          <p:nvPr/>
        </p:nvSpPr>
        <p:spPr bwMode="auto">
          <a:xfrm>
            <a:off x="7519988" y="6553200"/>
            <a:ext cx="1592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L. Fei-Fei</a:t>
            </a:r>
          </a:p>
        </p:txBody>
      </p:sp>
      <p:sp>
        <p:nvSpPr>
          <p:cNvPr id="45062" name="Text Box 5"/>
          <p:cNvSpPr txBox="1">
            <a:spLocks noChangeArrowheads="1"/>
          </p:cNvSpPr>
          <p:nvPr/>
        </p:nvSpPr>
        <p:spPr bwMode="auto">
          <a:xfrm>
            <a:off x="3505200" y="6324600"/>
            <a:ext cx="1487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22,000 citations!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mtClean="0"/>
              <a:t>Note about Matlab’s Canny detector</a:t>
            </a:r>
          </a:p>
        </p:txBody>
      </p:sp>
      <p:sp>
        <p:nvSpPr>
          <p:cNvPr id="47107" name="Content Placeholder 2"/>
          <p:cNvSpPr>
            <a:spLocks noGrp="1"/>
          </p:cNvSpPr>
          <p:nvPr>
            <p:ph idx="1"/>
          </p:nvPr>
        </p:nvSpPr>
        <p:spPr/>
        <p:txBody>
          <a:bodyPr/>
          <a:lstStyle/>
          <a:p>
            <a:r>
              <a:rPr lang="en-US" altLang="en-US" smtClean="0"/>
              <a:t>Small errors in implementation</a:t>
            </a:r>
          </a:p>
          <a:p>
            <a:pPr lvl="1"/>
            <a:r>
              <a:rPr lang="en-US" altLang="en-US" smtClean="0"/>
              <a:t>Gaussian function not properly normalized</a:t>
            </a:r>
          </a:p>
          <a:p>
            <a:pPr lvl="1"/>
            <a:r>
              <a:rPr lang="en-US" altLang="en-US" smtClean="0"/>
              <a:t>First filters with a Gaussian, then a difference of Gaussian (equivalent to filtering with a larger Gaussian and taking difference)</a:t>
            </a:r>
          </a:p>
          <a:p>
            <a:pPr lvl="1"/>
            <a:endParaRPr lang="en-US" altLang="en-US" smtClean="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smtClean="0"/>
              <a:t>Example</a:t>
            </a:r>
          </a:p>
        </p:txBody>
      </p:sp>
      <p:sp>
        <p:nvSpPr>
          <p:cNvPr id="48131" name="Rectangle 3"/>
          <p:cNvSpPr>
            <a:spLocks noGrp="1" noChangeArrowheads="1"/>
          </p:cNvSpPr>
          <p:nvPr>
            <p:ph type="body" idx="1"/>
          </p:nvPr>
        </p:nvSpPr>
        <p:spPr>
          <a:xfrm>
            <a:off x="685800" y="5791200"/>
            <a:ext cx="7772400" cy="609600"/>
          </a:xfrm>
        </p:spPr>
        <p:txBody>
          <a:bodyPr/>
          <a:lstStyle/>
          <a:p>
            <a:pPr algn="ctr">
              <a:buFont typeface="Arial" panose="020B0604020202020204" pitchFamily="34" charset="0"/>
              <a:buNone/>
            </a:pPr>
            <a:r>
              <a:rPr lang="en-US" altLang="en-US" smtClean="0"/>
              <a:t>original image (Lena)</a:t>
            </a:r>
          </a:p>
        </p:txBody>
      </p:sp>
      <p:pic>
        <p:nvPicPr>
          <p:cNvPr id="48132" name="Picture 4" descr="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250950"/>
            <a:ext cx="438785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smtClean="0"/>
              <a:t>Derivative of Gaussian filter</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11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11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006475"/>
            <a:ext cx="34290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990600"/>
            <a:ext cx="3363913"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 Box 8"/>
          <p:cNvSpPr txBox="1">
            <a:spLocks noChangeArrowheads="1"/>
          </p:cNvSpPr>
          <p:nvPr/>
        </p:nvSpPr>
        <p:spPr bwMode="auto">
          <a:xfrm>
            <a:off x="2117725" y="3544888"/>
            <a:ext cx="1592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Arial" panose="020B0604020202020204" pitchFamily="34" charset="0"/>
              </a:rPr>
              <a:t>x</a:t>
            </a:r>
            <a:r>
              <a:rPr lang="en-US" altLang="en-US" sz="1800">
                <a:latin typeface="Arial" panose="020B0604020202020204" pitchFamily="34" charset="0"/>
              </a:rPr>
              <a:t>-direction</a:t>
            </a:r>
          </a:p>
        </p:txBody>
      </p:sp>
      <p:sp>
        <p:nvSpPr>
          <p:cNvPr id="50184" name="Text Box 9"/>
          <p:cNvSpPr txBox="1">
            <a:spLocks noChangeArrowheads="1"/>
          </p:cNvSpPr>
          <p:nvPr/>
        </p:nvSpPr>
        <p:spPr bwMode="auto">
          <a:xfrm>
            <a:off x="5570538" y="3505200"/>
            <a:ext cx="1592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Arial" panose="020B0604020202020204" pitchFamily="34" charset="0"/>
              </a:rPr>
              <a:t>y</a:t>
            </a:r>
            <a:r>
              <a:rPr lang="en-US" altLang="en-US" sz="1800">
                <a:latin typeface="Arial" panose="020B0604020202020204" pitchFamily="34" charset="0"/>
              </a:rPr>
              <a:t>-direction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mtClean="0"/>
              <a:t>Image compression using DCT</a:t>
            </a:r>
            <a:endParaRPr lang="en-US" altLang="en-US" smtClean="0">
              <a:solidFill>
                <a:schemeClr val="accent2"/>
              </a:solidFill>
              <a:latin typeface="Comic Sans MS" panose="030F0702030302020204" pitchFamily="66" charset="0"/>
            </a:endParaRPr>
          </a:p>
        </p:txBody>
      </p:sp>
      <p:sp>
        <p:nvSpPr>
          <p:cNvPr id="70659" name="Rectangle 3"/>
          <p:cNvSpPr>
            <a:spLocks noGrp="1" noChangeArrowheads="1"/>
          </p:cNvSpPr>
          <p:nvPr>
            <p:ph type="body" idx="1"/>
          </p:nvPr>
        </p:nvSpPr>
        <p:spPr/>
        <p:txBody>
          <a:bodyPr/>
          <a:lstStyle/>
          <a:p>
            <a:pPr eaLnBrk="1" hangingPunct="1"/>
            <a:r>
              <a:rPr lang="en-US" altLang="en-US" sz="2400" smtClean="0">
                <a:sym typeface="Wingdings" panose="05000000000000000000" pitchFamily="2" charset="2"/>
              </a:rPr>
              <a:t>Quantize </a:t>
            </a:r>
          </a:p>
          <a:p>
            <a:pPr lvl="1" eaLnBrk="1" hangingPunct="1"/>
            <a:r>
              <a:rPr lang="en-US" altLang="en-US" sz="2000" smtClean="0">
                <a:sym typeface="Wingdings" panose="05000000000000000000" pitchFamily="2" charset="2"/>
              </a:rPr>
              <a:t>More coarsely for high frequencies (which also tend to have smaller values)</a:t>
            </a:r>
          </a:p>
          <a:p>
            <a:pPr lvl="1" eaLnBrk="1" hangingPunct="1"/>
            <a:r>
              <a:rPr lang="en-US" altLang="en-US" sz="2000" smtClean="0">
                <a:sym typeface="Wingdings" panose="05000000000000000000" pitchFamily="2" charset="2"/>
              </a:rPr>
              <a:t>Many quantized high frequency values will be zero</a:t>
            </a:r>
          </a:p>
          <a:p>
            <a:pPr eaLnBrk="1" hangingPunct="1"/>
            <a:r>
              <a:rPr lang="en-US" altLang="en-US" sz="2400" smtClean="0">
                <a:sym typeface="Wingdings" panose="05000000000000000000" pitchFamily="2" charset="2"/>
              </a:rPr>
              <a:t>Encode</a:t>
            </a:r>
          </a:p>
          <a:p>
            <a:pPr lvl="1" eaLnBrk="1" hangingPunct="1"/>
            <a:r>
              <a:rPr lang="en-US" altLang="en-US" sz="2000" smtClean="0">
                <a:sym typeface="Wingdings" panose="05000000000000000000" pitchFamily="2" charset="2"/>
              </a:rPr>
              <a:t>Can decode with inverse dct</a:t>
            </a:r>
          </a:p>
        </p:txBody>
      </p:sp>
      <p:pic>
        <p:nvPicPr>
          <p:cNvPr id="70660" name="Picture 8" descr="G=&#10;\begin{array}{c}&#10;u \\&#10;\longrightarrow \\&#10;\left[&#10;\begin{array}{rrrrrrrr}&#10; -415.38 &amp; -30.19 &amp; -61.20 &amp;  27.24 &amp;  56.13 &amp; -20.10 &amp; -2.39 &amp;  0.46 \\&#10;    4.47 &amp; -21.86 &amp; -60.76 &amp;  10.25 &amp;  13.15 &amp;  -7.09 &amp; -8.54 &amp;  4.88 \\&#10;  -46.83 &amp;   7.37 &amp;  77.13 &amp; -24.56 &amp; -28.91 &amp;   9.93 &amp;  5.42 &amp; -5.65 \\&#10;  -48.53 &amp;  12.07 &amp;  34.10 &amp; -14.76 &amp; -10.24 &amp;   6.30 &amp;  1.83 &amp;  1.95 \\&#10;   12.12 &amp;  -6.55 &amp; -13.20 &amp;  -3.95 &amp;  -1.88 &amp;   1.75 &amp; -2.79 &amp;  3.14 \\&#10;   -7.73 &amp;   2.91 &amp;   2.38 &amp;  -5.94 &amp;  -2.38 &amp;   0.94 &amp;  4.30 &amp;  1.85 \\&#10;   -1.03 &amp;   0.18 &amp;   0.42 &amp;  -2.42 &amp;  -0.88 &amp;  -3.02 &amp;  4.12 &amp; -0.66 \\&#10;   -0.17 &amp;   0.14 &amp;  -1.07 &amp;  -4.19 &amp;  -1.17 &amp;  -0.10 &amp;  0.50 &amp;  1.68&#10;\end{array}&#10;\right]&#10;\end{array}&#10;\Bigg\downarrow 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343275"/>
            <a:ext cx="48990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10" descr="Q=&#10;\begin{bmatrix}&#10; 16 &amp; 11 &amp; 10 &amp; 16 &amp; 24 &amp; 40 &amp; 51 &amp; 61 \\&#10; 12 &amp; 12 &amp; 14 &amp; 19 &amp; 26 &amp; 58 &amp; 60 &amp; 55 \\&#10; 14 &amp; 13 &amp; 16 &amp; 24 &amp; 40 &amp; 57 &amp; 69 &amp; 56 \\&#10; 14 &amp; 17 &amp; 22 &amp; 29 &amp; 51 &amp; 87 &amp; 80 &amp; 62 \\&#10; 18 &amp; 22 &amp; 37 &amp; 56 &amp; 68 &amp; 109 &amp; 103 &amp; 77 \\&#10; 24 &amp; 35 &amp; 55 &amp; 64 &amp; 81 &amp; 104 &amp; 113 &amp; 92 \\&#10; 49 &amp; 64 &amp; 78 &amp; 87 &amp; 103 &amp; 121 &amp; 120 &amp; 101 \\&#10; 72 &amp; 92 &amp; 95 &amp; 98 &amp; 112 &amp; 100 &amp; 103 &amp; 99&#10;\end{bmatr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343400"/>
            <a:ext cx="32004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12" descr="B=&#10;\left[&#10;\begin{array}{rrrrrrrr}&#10; -26 &amp; -3 &amp; -6 &amp; 2 &amp; 2 &amp; -1 &amp; 0 &amp; 0 \\&#10; 0 &amp; -2 &amp; -4 &amp; 1 &amp; 1 &amp; 0 &amp; 0 &amp; 0 \\&#10; -3 &amp; 1 &amp; 5 &amp; -1 &amp; -1 &amp; 0 &amp; 0 &amp; 0 \\&#10; -3 &amp; 1 &amp; 2 &amp; -1 &amp; 0 &amp; 0 &amp; 0 &amp; 0 \\&#10; 1 &amp; 0 &amp; 0 &amp; 0 &amp; 0 &amp; 0 &amp; 0 &amp; 0 \\&#10; 0 &amp; 0 &amp; 0 &amp; 0 &amp; 0 &amp; 0 &amp; 0 &amp; 0 \\&#10; 0 &amp; 0 &amp; 0 &amp; 0 &amp; 0 &amp; 0 &amp; 0 &amp; 0 \\&#10; 0 &amp; 0 &amp; 0 &amp; 0 &amp; 0 &amp; 0 &amp; 0 &amp; 0&#10;\end{array}&#10;\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5535613"/>
            <a:ext cx="25908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own Arrow 14"/>
          <p:cNvSpPr/>
          <p:nvPr/>
        </p:nvSpPr>
        <p:spPr>
          <a:xfrm>
            <a:off x="2362200" y="4953000"/>
            <a:ext cx="2286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70664" name="TextBox 15"/>
          <p:cNvSpPr txBox="1">
            <a:spLocks noChangeArrowheads="1"/>
          </p:cNvSpPr>
          <p:nvPr/>
        </p:nvSpPr>
        <p:spPr bwMode="auto">
          <a:xfrm>
            <a:off x="6172200" y="3886200"/>
            <a:ext cx="204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Quantization table</a:t>
            </a:r>
          </a:p>
        </p:txBody>
      </p:sp>
      <p:sp>
        <p:nvSpPr>
          <p:cNvPr id="70665" name="TextBox 16"/>
          <p:cNvSpPr txBox="1">
            <a:spLocks noChangeArrowheads="1"/>
          </p:cNvSpPr>
          <p:nvPr/>
        </p:nvSpPr>
        <p:spPr bwMode="auto">
          <a:xfrm>
            <a:off x="0" y="3211513"/>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Filter responses</a:t>
            </a:r>
          </a:p>
        </p:txBody>
      </p:sp>
      <p:sp>
        <p:nvSpPr>
          <p:cNvPr id="70666" name="TextBox 17"/>
          <p:cNvSpPr txBox="1">
            <a:spLocks noChangeArrowheads="1"/>
          </p:cNvSpPr>
          <p:nvPr/>
        </p:nvSpPr>
        <p:spPr bwMode="auto">
          <a:xfrm>
            <a:off x="0" y="5181600"/>
            <a:ext cx="196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Quantized values</a:t>
            </a:r>
          </a:p>
        </p:txBody>
      </p:sp>
    </p:spTree>
    <p:extLst>
      <p:ext uri="{BB962C8B-B14F-4D97-AF65-F5344CB8AC3E}">
        <p14:creationId xmlns:p14="http://schemas.microsoft.com/office/powerpoint/2010/main" val="1843484340"/>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t>Compute Gradients (DoG)</a:t>
            </a:r>
          </a:p>
        </p:txBody>
      </p:sp>
      <p:pic>
        <p:nvPicPr>
          <p:cNvPr id="52227" name="Picture 4" descr="C:\Documents and Settings\Derek Hoiem\My Documents\Classes\Spring10 - Computer Vision\figs\7\lena_gma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981200"/>
            <a:ext cx="2925763"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5" descr="C:\Documents and Settings\Derek Hoiem\My Documents\Classes\Spring10 - Computer Vision\figs\7\lena_gmag_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2925763"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descr="C:\Documents and Settings\Derek Hoiem\My Documents\Classes\Spring10 - Computer Vision\figs\7\lena_gmag_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981200"/>
            <a:ext cx="2925763"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6"/>
          <p:cNvSpPr txBox="1">
            <a:spLocks noChangeArrowheads="1"/>
          </p:cNvSpPr>
          <p:nvPr/>
        </p:nvSpPr>
        <p:spPr bwMode="auto">
          <a:xfrm>
            <a:off x="0" y="48768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X-Derivative of Gaussian</a:t>
            </a:r>
          </a:p>
        </p:txBody>
      </p:sp>
      <p:sp>
        <p:nvSpPr>
          <p:cNvPr id="52231" name="TextBox 7"/>
          <p:cNvSpPr txBox="1">
            <a:spLocks noChangeArrowheads="1"/>
          </p:cNvSpPr>
          <p:nvPr/>
        </p:nvSpPr>
        <p:spPr bwMode="auto">
          <a:xfrm>
            <a:off x="2971800" y="48768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Y-Derivative of Gaussian</a:t>
            </a:r>
          </a:p>
        </p:txBody>
      </p:sp>
      <p:sp>
        <p:nvSpPr>
          <p:cNvPr id="52232" name="TextBox 8"/>
          <p:cNvSpPr txBox="1">
            <a:spLocks noChangeArrowheads="1"/>
          </p:cNvSpPr>
          <p:nvPr/>
        </p:nvSpPr>
        <p:spPr bwMode="auto">
          <a:xfrm>
            <a:off x="6096000" y="48768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Gradient Magnitude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t>Get Orientation at Each Pixel</a:t>
            </a:r>
          </a:p>
        </p:txBody>
      </p:sp>
      <p:sp>
        <p:nvSpPr>
          <p:cNvPr id="53251" name="Content Placeholder 2"/>
          <p:cNvSpPr>
            <a:spLocks noGrp="1"/>
          </p:cNvSpPr>
          <p:nvPr>
            <p:ph idx="1"/>
          </p:nvPr>
        </p:nvSpPr>
        <p:spPr/>
        <p:txBody>
          <a:bodyPr/>
          <a:lstStyle/>
          <a:p>
            <a:r>
              <a:rPr lang="en-US" altLang="en-US" sz="2400" smtClean="0"/>
              <a:t>Threshold at minimum level</a:t>
            </a:r>
          </a:p>
          <a:p>
            <a:r>
              <a:rPr lang="en-US" altLang="en-US" sz="2400" smtClean="0"/>
              <a:t>Get orientation</a:t>
            </a:r>
          </a:p>
        </p:txBody>
      </p:sp>
      <p:pic>
        <p:nvPicPr>
          <p:cNvPr id="53252" name="Picture 2" descr="C:\Documents and Settings\Derek Hoiem\My Documents\Classes\Spring10 - Computer Vision\figs\7\lena_edge_di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812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Box 8"/>
          <p:cNvSpPr txBox="1">
            <a:spLocks noChangeArrowheads="1"/>
          </p:cNvSpPr>
          <p:nvPr/>
        </p:nvSpPr>
        <p:spPr bwMode="auto">
          <a:xfrm>
            <a:off x="5791200" y="2057400"/>
            <a:ext cx="299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rPr>
              <a:t>theta = atan2(gy, gx)</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7"/>
          <p:cNvSpPr>
            <a:spLocks noGrp="1" noChangeArrowheads="1"/>
          </p:cNvSpPr>
          <p:nvPr>
            <p:ph type="title"/>
          </p:nvPr>
        </p:nvSpPr>
        <p:spPr/>
        <p:txBody>
          <a:bodyPr>
            <a:normAutofit fontScale="90000"/>
          </a:bodyPr>
          <a:lstStyle/>
          <a:p>
            <a:pPr>
              <a:defRPr/>
            </a:pPr>
            <a:r>
              <a:rPr lang="en-US" dirty="0" smtClean="0"/>
              <a:t>Non-maximum suppression for each orientation</a:t>
            </a:r>
          </a:p>
        </p:txBody>
      </p:sp>
      <p:sp>
        <p:nvSpPr>
          <p:cNvPr id="54278" name="Rectangle 9"/>
          <p:cNvSpPr>
            <a:spLocks noChangeArrowheads="1"/>
          </p:cNvSpPr>
          <p:nvPr/>
        </p:nvSpPr>
        <p:spPr bwMode="auto">
          <a:xfrm>
            <a:off x="5715000" y="1295400"/>
            <a:ext cx="22860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At q, we have a maximum if the value is larger than those at both p and at r. Interpolate to get these values.</a:t>
            </a:r>
          </a:p>
        </p:txBody>
      </p:sp>
      <p:sp>
        <p:nvSpPr>
          <p:cNvPr id="54279" name="Text Box 10"/>
          <p:cNvSpPr txBox="1">
            <a:spLocks noChangeArrowheads="1"/>
          </p:cNvSpPr>
          <p:nvPr/>
        </p:nvSpPr>
        <p:spPr bwMode="auto">
          <a:xfrm>
            <a:off x="90488" y="65532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Forsyth</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296988"/>
            <a:ext cx="4818062"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2638"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038"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6"/>
          <p:cNvSpPr txBox="1">
            <a:spLocks noChangeArrowheads="1"/>
          </p:cNvSpPr>
          <p:nvPr/>
        </p:nvSpPr>
        <p:spPr bwMode="auto">
          <a:xfrm>
            <a:off x="5791200" y="1295400"/>
            <a:ext cx="32766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Assume the marked point is an edge point.  Then we construct the tangent to the edge curve (which is normal to the gradient at that point) and use this to predict the next points (here either r or s). </a:t>
            </a:r>
          </a:p>
        </p:txBody>
      </p:sp>
      <p:sp>
        <p:nvSpPr>
          <p:cNvPr id="56326" name="Rectangle 7"/>
          <p:cNvSpPr>
            <a:spLocks noGrp="1" noChangeArrowheads="1"/>
          </p:cNvSpPr>
          <p:nvPr>
            <p:ph type="title"/>
          </p:nvPr>
        </p:nvSpPr>
        <p:spPr/>
        <p:txBody>
          <a:bodyPr/>
          <a:lstStyle/>
          <a:p>
            <a:r>
              <a:rPr lang="en-US" altLang="en-US" smtClean="0"/>
              <a:t>Edge linking</a:t>
            </a:r>
          </a:p>
        </p:txBody>
      </p:sp>
      <p:sp>
        <p:nvSpPr>
          <p:cNvPr id="56327" name="Text Box 9"/>
          <p:cNvSpPr txBox="1">
            <a:spLocks noChangeArrowheads="1"/>
          </p:cNvSpPr>
          <p:nvPr/>
        </p:nvSpPr>
        <p:spPr bwMode="auto">
          <a:xfrm>
            <a:off x="90488" y="65532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Forsyth</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smtClean="0"/>
              <a:t>Sidebar: Bilinear Interpolation</a:t>
            </a:r>
          </a:p>
        </p:txBody>
      </p:sp>
      <p:pic>
        <p:nvPicPr>
          <p:cNvPr id="58371" name="Picture 2" descr="File:Bilin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9688" y="1828800"/>
            <a:ext cx="40243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descr="http://upload.wikimedia.org/wikipedia/commons/thumb/e/e7/Bilinear_interpolation.png/220px-Bilinear_interpola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33600"/>
            <a:ext cx="35052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descr=" f(x,y) \approx \begin{bmatrix}&#10;1-x &amp; x \end{bmatrix} \begin{bmatrix}&#10;f(0,0) &amp; f(0,1) \\&#10;f(1,0) &amp; f(1,1) \end{bmatrix} \begin{bmatrix}&#10;1-y \\&#10;y \end{bmatri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143000"/>
            <a:ext cx="58181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Box 6"/>
          <p:cNvSpPr txBox="1">
            <a:spLocks noChangeArrowheads="1"/>
          </p:cNvSpPr>
          <p:nvPr/>
        </p:nvSpPr>
        <p:spPr bwMode="auto">
          <a:xfrm>
            <a:off x="4048125" y="6488113"/>
            <a:ext cx="5095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hlinkClick r:id="rId5"/>
              </a:rPr>
              <a:t>http://en.wikipedia.org/wiki/Bilinear_interpolation</a:t>
            </a:r>
            <a:endParaRPr lang="en-US" altLang="en-US" sz="1800">
              <a:solidFill>
                <a:srgbClr val="000000"/>
              </a:solidFill>
              <a:latin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smtClean="0"/>
              <a:t>Sidebar: Interpolation options</a:t>
            </a:r>
          </a:p>
        </p:txBody>
      </p:sp>
      <p:sp>
        <p:nvSpPr>
          <p:cNvPr id="3" name="Content Placeholder 2"/>
          <p:cNvSpPr>
            <a:spLocks noGrp="1"/>
          </p:cNvSpPr>
          <p:nvPr>
            <p:ph idx="1"/>
          </p:nvPr>
        </p:nvSpPr>
        <p:spPr>
          <a:xfrm>
            <a:off x="457200" y="990600"/>
            <a:ext cx="6172200" cy="5486400"/>
          </a:xfrm>
        </p:spPr>
        <p:txBody>
          <a:bodyPr>
            <a:normAutofit fontScale="77500" lnSpcReduction="20000"/>
          </a:bodyPr>
          <a:lstStyle/>
          <a:p>
            <a:pPr>
              <a:buFont typeface="Arial" charset="0"/>
              <a:buChar char="•"/>
              <a:defRPr/>
            </a:pPr>
            <a:r>
              <a:rPr lang="en-US" dirty="0" smtClean="0"/>
              <a:t>imx2 = </a:t>
            </a:r>
            <a:r>
              <a:rPr lang="en-US" dirty="0" err="1" smtClean="0"/>
              <a:t>imresize</a:t>
            </a:r>
            <a:r>
              <a:rPr lang="en-US" dirty="0" smtClean="0"/>
              <a:t>(</a:t>
            </a:r>
            <a:r>
              <a:rPr lang="en-US" dirty="0" err="1" smtClean="0"/>
              <a:t>im</a:t>
            </a:r>
            <a:r>
              <a:rPr lang="en-US" dirty="0" smtClean="0"/>
              <a:t>, 2, </a:t>
            </a:r>
            <a:r>
              <a:rPr lang="en-US" dirty="0" err="1" smtClean="0"/>
              <a:t>interpolation_type</a:t>
            </a:r>
            <a:r>
              <a:rPr lang="en-US" dirty="0" smtClean="0"/>
              <a:t>)</a:t>
            </a:r>
          </a:p>
          <a:p>
            <a:pPr>
              <a:buFont typeface="Arial" charset="0"/>
              <a:buChar char="•"/>
              <a:defRPr/>
            </a:pPr>
            <a:endParaRPr lang="en-US" dirty="0" smtClean="0"/>
          </a:p>
          <a:p>
            <a:pPr>
              <a:buFont typeface="Arial" charset="0"/>
              <a:buChar char="•"/>
              <a:defRPr/>
            </a:pPr>
            <a:r>
              <a:rPr lang="en-US" dirty="0" smtClean="0"/>
              <a:t>‘nearest’ </a:t>
            </a:r>
          </a:p>
          <a:p>
            <a:pPr lvl="1">
              <a:buFont typeface="Arial" charset="0"/>
              <a:buChar char="–"/>
              <a:defRPr/>
            </a:pPr>
            <a:r>
              <a:rPr lang="en-US" dirty="0" smtClean="0"/>
              <a:t>Copy value from nearest known</a:t>
            </a:r>
          </a:p>
          <a:p>
            <a:pPr lvl="1">
              <a:buFont typeface="Arial" charset="0"/>
              <a:buChar char="–"/>
              <a:defRPr/>
            </a:pPr>
            <a:r>
              <a:rPr lang="en-US" dirty="0" smtClean="0"/>
              <a:t>Very fast but creates blocky edges</a:t>
            </a:r>
          </a:p>
          <a:p>
            <a:pPr>
              <a:buFont typeface="Arial" charset="0"/>
              <a:buChar char="•"/>
              <a:defRPr/>
            </a:pPr>
            <a:endParaRPr lang="en-US" dirty="0"/>
          </a:p>
          <a:p>
            <a:pPr>
              <a:buFont typeface="Arial" charset="0"/>
              <a:buChar char="•"/>
              <a:defRPr/>
            </a:pPr>
            <a:r>
              <a:rPr lang="en-US" dirty="0" smtClean="0"/>
              <a:t>‘bilinear’</a:t>
            </a:r>
          </a:p>
          <a:p>
            <a:pPr lvl="1">
              <a:buFont typeface="Arial" charset="0"/>
              <a:buChar char="–"/>
              <a:defRPr/>
            </a:pPr>
            <a:r>
              <a:rPr lang="en-US" dirty="0" smtClean="0"/>
              <a:t>Weighted average from four nearest known pixels</a:t>
            </a:r>
          </a:p>
          <a:p>
            <a:pPr lvl="1">
              <a:buFont typeface="Arial" charset="0"/>
              <a:buChar char="–"/>
              <a:defRPr/>
            </a:pPr>
            <a:r>
              <a:rPr lang="en-US" dirty="0" smtClean="0"/>
              <a:t>Fast and reasonable results</a:t>
            </a:r>
          </a:p>
          <a:p>
            <a:pPr lvl="1">
              <a:buFont typeface="Arial" charset="0"/>
              <a:buChar char="–"/>
              <a:defRPr/>
            </a:pPr>
            <a:endParaRPr lang="en-US" dirty="0" smtClean="0"/>
          </a:p>
          <a:p>
            <a:pPr>
              <a:buFont typeface="Arial" charset="0"/>
              <a:buChar char="•"/>
              <a:defRPr/>
            </a:pPr>
            <a:r>
              <a:rPr lang="en-US" dirty="0" smtClean="0"/>
              <a:t>‘</a:t>
            </a:r>
            <a:r>
              <a:rPr lang="en-US" dirty="0" err="1" smtClean="0"/>
              <a:t>bicubic</a:t>
            </a:r>
            <a:r>
              <a:rPr lang="en-US" dirty="0" smtClean="0"/>
              <a:t>’ (default)</a:t>
            </a:r>
          </a:p>
          <a:p>
            <a:pPr lvl="1">
              <a:buFont typeface="Arial" charset="0"/>
              <a:buChar char="–"/>
              <a:defRPr/>
            </a:pPr>
            <a:r>
              <a:rPr lang="en-US" dirty="0" smtClean="0"/>
              <a:t>Non-linear smoothing over larger area (4x4)</a:t>
            </a:r>
          </a:p>
          <a:p>
            <a:pPr lvl="1">
              <a:buFont typeface="Arial" charset="0"/>
              <a:buChar char="–"/>
              <a:defRPr/>
            </a:pPr>
            <a:r>
              <a:rPr lang="en-US" dirty="0" smtClean="0"/>
              <a:t>Slower, visually appealing, may create negative pixel values</a:t>
            </a:r>
            <a:endParaRPr lang="en-US" dirty="0"/>
          </a:p>
        </p:txBody>
      </p:sp>
      <p:pic>
        <p:nvPicPr>
          <p:cNvPr id="59396" name="Picture 2" descr="http://upload.wikimedia.org/wikipedia/commons/thumb/c/c1/Nearest2DInterpolExample.png/220px-Nearest2DInterpolExamp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7338" y="1524000"/>
            <a:ext cx="20955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4" descr="http://upload.wikimedia.org/wikipedia/commons/thumb/d/d5/BicubicInterpolationExample.png/220px-BicubicInterpolationExamp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338" y="5105400"/>
            <a:ext cx="20955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6" descr="http://upload.wikimedia.org/wikipedia/commons/thumb/1/16/BilinearInterpolExample.png/220px-BilinearInterpolExamp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6225" y="3333750"/>
            <a:ext cx="20955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TextBox 3"/>
          <p:cNvSpPr txBox="1">
            <a:spLocks noChangeArrowheads="1"/>
          </p:cNvSpPr>
          <p:nvPr/>
        </p:nvSpPr>
        <p:spPr bwMode="auto">
          <a:xfrm>
            <a:off x="0" y="6580188"/>
            <a:ext cx="5221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rPr>
              <a:t>Examples from </a:t>
            </a:r>
            <a:r>
              <a:rPr lang="en-US" altLang="en-US" sz="1400">
                <a:solidFill>
                  <a:srgbClr val="000000"/>
                </a:solidFill>
                <a:latin typeface="Arial" panose="020B0604020202020204" pitchFamily="34" charset="0"/>
                <a:hlinkClick r:id="rId5"/>
              </a:rPr>
              <a:t>http://en.wikipedia.org/wiki/Bicubic_interpolation</a:t>
            </a:r>
            <a:endParaRPr lang="en-US" altLang="en-US" sz="1400">
              <a:solidFill>
                <a:srgbClr val="000000"/>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418" name="Picture 2" descr="C:\Documents and Settings\Derek Hoiem\My Documents\Classes\Spring10 - Computer Vision\figs\7\lena_edge_di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812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itle 1"/>
          <p:cNvSpPr>
            <a:spLocks noGrp="1"/>
          </p:cNvSpPr>
          <p:nvPr>
            <p:ph type="title"/>
          </p:nvPr>
        </p:nvSpPr>
        <p:spPr/>
        <p:txBody>
          <a:bodyPr/>
          <a:lstStyle/>
          <a:p>
            <a:r>
              <a:rPr lang="en-US" altLang="en-US" smtClean="0"/>
              <a:t>Before Non-max Suppression</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sz="3600" smtClean="0"/>
              <a:t>After non-max suppression</a:t>
            </a:r>
          </a:p>
        </p:txBody>
      </p:sp>
      <p:pic>
        <p:nvPicPr>
          <p:cNvPr id="61443" name="Picture 3" descr="C:\Documents and Settings\Derek Hoiem\My Documents\Classes\Spring10 - Computer Vision\figs\7\lena_edge_dir_th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812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C:\Documents and Settings\Derek Hoiem\My Documents\Classes\Spring10 - Computer Vision\figs\7\lena_gma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812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itle 1"/>
          <p:cNvSpPr>
            <a:spLocks noGrp="1"/>
          </p:cNvSpPr>
          <p:nvPr>
            <p:ph type="title"/>
          </p:nvPr>
        </p:nvSpPr>
        <p:spPr/>
        <p:txBody>
          <a:bodyPr/>
          <a:lstStyle/>
          <a:p>
            <a:r>
              <a:rPr lang="en-US" altLang="en-US" smtClean="0"/>
              <a:t>Before Non-max Suppression</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z="3600" smtClean="0"/>
              <a:t>After non-max suppression</a:t>
            </a:r>
          </a:p>
        </p:txBody>
      </p:sp>
      <p:pic>
        <p:nvPicPr>
          <p:cNvPr id="63491" name="Picture 2" descr="C:\Documents and Settings\Derek Hoiem\My Documents\Classes\Spring10 - Computer Vision\figs\7\lena_grad_th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812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altLang="en-US" smtClean="0"/>
              <a:t>JPEG Compression Summary</a:t>
            </a:r>
          </a:p>
        </p:txBody>
      </p:sp>
      <p:sp>
        <p:nvSpPr>
          <p:cNvPr id="3" name="Content Placeholder 2"/>
          <p:cNvSpPr>
            <a:spLocks noGrp="1"/>
          </p:cNvSpPr>
          <p:nvPr>
            <p:ph idx="1"/>
          </p:nvPr>
        </p:nvSpPr>
        <p:spPr/>
        <p:txBody>
          <a:bodyPr>
            <a:normAutofit lnSpcReduction="10000"/>
          </a:bodyPr>
          <a:lstStyle/>
          <a:p>
            <a:pPr marL="514350" indent="-514350" eaLnBrk="1" hangingPunct="1">
              <a:buFont typeface="Calibri" panose="020F0502020204030204" pitchFamily="34" charset="0"/>
              <a:buAutoNum type="arabicPeriod"/>
            </a:pPr>
            <a:r>
              <a:rPr lang="en-US" altLang="en-US" dirty="0" smtClean="0"/>
              <a:t>Convert image to </a:t>
            </a:r>
            <a:r>
              <a:rPr lang="en-US" altLang="en-US" dirty="0" err="1" smtClean="0"/>
              <a:t>YCrCb</a:t>
            </a:r>
            <a:endParaRPr lang="en-US" altLang="en-US" dirty="0" smtClean="0"/>
          </a:p>
          <a:p>
            <a:pPr marL="514350" indent="-514350" eaLnBrk="1" hangingPunct="1">
              <a:buFont typeface="Calibri" panose="020F0502020204030204" pitchFamily="34" charset="0"/>
              <a:buAutoNum type="arabicPeriod"/>
            </a:pPr>
            <a:r>
              <a:rPr lang="en-US" altLang="en-US" dirty="0" smtClean="0"/>
              <a:t>Subsample color by factor of 2</a:t>
            </a:r>
          </a:p>
          <a:p>
            <a:pPr marL="914400" lvl="1" indent="-514350" eaLnBrk="1" hangingPunct="1"/>
            <a:r>
              <a:rPr lang="en-US" altLang="en-US" dirty="0" smtClean="0"/>
              <a:t>People have bad resolution for color</a:t>
            </a:r>
          </a:p>
          <a:p>
            <a:pPr marL="514350" indent="-514350" eaLnBrk="1" hangingPunct="1">
              <a:buFont typeface="Calibri" panose="020F0502020204030204" pitchFamily="34" charset="0"/>
              <a:buAutoNum type="arabicPeriod"/>
            </a:pPr>
            <a:r>
              <a:rPr lang="en-US" altLang="en-US" dirty="0" smtClean="0"/>
              <a:t>Split into blocks (8x8, typically), subtract 128</a:t>
            </a:r>
          </a:p>
          <a:p>
            <a:pPr marL="514350" indent="-514350" eaLnBrk="1" hangingPunct="1">
              <a:buFont typeface="Calibri" panose="020F0502020204030204" pitchFamily="34" charset="0"/>
              <a:buAutoNum type="arabicPeriod"/>
            </a:pPr>
            <a:r>
              <a:rPr lang="en-US" altLang="en-US" dirty="0" smtClean="0"/>
              <a:t>For each block</a:t>
            </a:r>
          </a:p>
          <a:p>
            <a:pPr marL="914400" lvl="1" indent="-514350" eaLnBrk="1" hangingPunct="1">
              <a:buFont typeface="Calibri" panose="020F0502020204030204" pitchFamily="34" charset="0"/>
              <a:buAutoNum type="alphaLcPeriod"/>
            </a:pPr>
            <a:r>
              <a:rPr lang="en-US" altLang="en-US" dirty="0" smtClean="0"/>
              <a:t>Compute DCT coefficients</a:t>
            </a:r>
          </a:p>
          <a:p>
            <a:pPr marL="914400" lvl="1" indent="-514350" eaLnBrk="1" hangingPunct="1">
              <a:buFont typeface="Calibri" panose="020F0502020204030204" pitchFamily="34" charset="0"/>
              <a:buAutoNum type="alphaLcPeriod"/>
            </a:pPr>
            <a:r>
              <a:rPr lang="en-US" altLang="en-US" dirty="0" smtClean="0"/>
              <a:t>Coarsely quantize</a:t>
            </a:r>
          </a:p>
          <a:p>
            <a:pPr marL="1314450" lvl="2" indent="-514350" eaLnBrk="1" hangingPunct="1"/>
            <a:r>
              <a:rPr lang="en-US" altLang="en-US" dirty="0" smtClean="0"/>
              <a:t>Many high frequency components will become zero</a:t>
            </a:r>
          </a:p>
          <a:p>
            <a:pPr marL="914400" lvl="1" indent="-514350" eaLnBrk="1" hangingPunct="1">
              <a:buFont typeface="Calibri" panose="020F0502020204030204" pitchFamily="34" charset="0"/>
              <a:buAutoNum type="alphaLcPeriod"/>
            </a:pPr>
            <a:r>
              <a:rPr lang="en-US" altLang="en-US" dirty="0" smtClean="0"/>
              <a:t>Encode (with run length encoding and then Huffman coding for leftovers)</a:t>
            </a:r>
          </a:p>
          <a:p>
            <a:pPr marL="514350" indent="-514350" eaLnBrk="1" hangingPunct="1">
              <a:buFont typeface="Calibri" panose="020F0502020204030204" pitchFamily="34" charset="0"/>
              <a:buAutoNum type="arabicPeriod"/>
            </a:pPr>
            <a:endParaRPr lang="en-US" altLang="en-US" dirty="0" smtClean="0"/>
          </a:p>
        </p:txBody>
      </p:sp>
      <p:sp>
        <p:nvSpPr>
          <p:cNvPr id="71684" name="TextBox 3"/>
          <p:cNvSpPr txBox="1">
            <a:spLocks noChangeArrowheads="1"/>
          </p:cNvSpPr>
          <p:nvPr/>
        </p:nvSpPr>
        <p:spPr bwMode="auto">
          <a:xfrm>
            <a:off x="5510213" y="6211888"/>
            <a:ext cx="3633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hlinkClick r:id="rId2"/>
              </a:rPr>
              <a:t>http://en.wikipedia.org/wiki/YCbCr</a:t>
            </a:r>
            <a:endParaRPr lang="en-US" altLang="en-US" sz="1800">
              <a:solidFill>
                <a:prstClr val="black"/>
              </a:solidFill>
              <a:latin typeface="Arial" panose="020B0604020202020204" pitchFamily="34" charset="0"/>
            </a:endParaRPr>
          </a:p>
          <a:p>
            <a:pPr eaLnBrk="1" hangingPunct="1">
              <a:spcBef>
                <a:spcPct val="0"/>
              </a:spcBef>
              <a:buFontTx/>
              <a:buNone/>
            </a:pPr>
            <a:r>
              <a:rPr lang="en-US" altLang="en-US" sz="1800">
                <a:solidFill>
                  <a:prstClr val="black"/>
                </a:solidFill>
                <a:latin typeface="Arial" panose="020B0604020202020204" pitchFamily="34" charset="0"/>
                <a:hlinkClick r:id="rId3"/>
              </a:rPr>
              <a:t>http://en.wikipedia.org/wiki/JPEG</a:t>
            </a:r>
            <a:endParaRPr lang="en-US" altLang="en-US" sz="1800">
              <a:solidFill>
                <a:prstClr val="black"/>
              </a:solidFill>
              <a:latin typeface="Arial" panose="020B0604020202020204" pitchFamily="34" charset="0"/>
            </a:endParaRPr>
          </a:p>
        </p:txBody>
      </p:sp>
    </p:spTree>
    <p:extLst>
      <p:ext uri="{BB962C8B-B14F-4D97-AF65-F5344CB8AC3E}">
        <p14:creationId xmlns:p14="http://schemas.microsoft.com/office/powerpoint/2010/main" val="40358856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sz="3200" smtClean="0"/>
              <a:t>Hysteresis thresholding</a:t>
            </a:r>
          </a:p>
        </p:txBody>
      </p:sp>
      <p:sp>
        <p:nvSpPr>
          <p:cNvPr id="64515" name="Content Placeholder 2"/>
          <p:cNvSpPr>
            <a:spLocks noGrp="1"/>
          </p:cNvSpPr>
          <p:nvPr>
            <p:ph idx="1"/>
          </p:nvPr>
        </p:nvSpPr>
        <p:spPr/>
        <p:txBody>
          <a:bodyPr/>
          <a:lstStyle/>
          <a:p>
            <a:r>
              <a:rPr lang="en-US" altLang="en-US" sz="2400" smtClean="0"/>
              <a:t>Threshold at low/high levels to get weak/strong edge pixels</a:t>
            </a:r>
          </a:p>
          <a:p>
            <a:r>
              <a:rPr lang="en-US" altLang="en-US" sz="2400" smtClean="0"/>
              <a:t>Do connected components, starting from strong edge pixels</a:t>
            </a:r>
          </a:p>
        </p:txBody>
      </p:sp>
      <p:pic>
        <p:nvPicPr>
          <p:cNvPr id="64516" name="Picture 2" descr="C:\Documents and Settings\Derek Hoiem\My Documents\Classes\Spring10 - Computer Vision\figs\7\lena_hysteres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288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92138" y="0"/>
            <a:ext cx="7772400" cy="1143000"/>
          </a:xfrm>
        </p:spPr>
        <p:txBody>
          <a:bodyPr/>
          <a:lstStyle/>
          <a:p>
            <a:r>
              <a:rPr lang="en-US" altLang="en-US" smtClean="0"/>
              <a:t>Hysteresis thresholding</a:t>
            </a:r>
          </a:p>
        </p:txBody>
      </p:sp>
      <p:sp>
        <p:nvSpPr>
          <p:cNvPr id="65539" name="Rectangle 3"/>
          <p:cNvSpPr>
            <a:spLocks noGrp="1" noChangeArrowheads="1"/>
          </p:cNvSpPr>
          <p:nvPr>
            <p:ph idx="1"/>
          </p:nvPr>
        </p:nvSpPr>
        <p:spPr>
          <a:xfrm>
            <a:off x="701675" y="1201738"/>
            <a:ext cx="7772400" cy="4114800"/>
          </a:xfrm>
        </p:spPr>
        <p:txBody>
          <a:bodyPr/>
          <a:lstStyle/>
          <a:p>
            <a:r>
              <a:rPr lang="en-US" altLang="en-US" smtClean="0"/>
              <a:t>Check that maximum value of gradient value is sufficiently large</a:t>
            </a:r>
          </a:p>
          <a:p>
            <a:pPr lvl="1"/>
            <a:r>
              <a:rPr lang="en-US" altLang="en-US" smtClean="0"/>
              <a:t>drop-outs?  use </a:t>
            </a:r>
            <a:r>
              <a:rPr lang="en-US" altLang="en-US" b="1" smtClean="0"/>
              <a:t>hysteresis</a:t>
            </a:r>
          </a:p>
          <a:p>
            <a:pPr lvl="2"/>
            <a:r>
              <a:rPr lang="en-US" altLang="en-US" smtClean="0"/>
              <a:t>use a high threshold to start edge curves and a low threshold to continue them.</a:t>
            </a:r>
            <a:endParaRPr lang="en-US" altLang="en-US" b="1" smtClean="0"/>
          </a:p>
        </p:txBody>
      </p:sp>
      <p:sp>
        <p:nvSpPr>
          <p:cNvPr id="65540" name="Freeform 4"/>
          <p:cNvSpPr>
            <a:spLocks/>
          </p:cNvSpPr>
          <p:nvPr/>
        </p:nvSpPr>
        <p:spPr bwMode="auto">
          <a:xfrm>
            <a:off x="311150" y="3960813"/>
            <a:ext cx="2743200" cy="774700"/>
          </a:xfrm>
          <a:custGeom>
            <a:avLst/>
            <a:gdLst>
              <a:gd name="T0" fmla="*/ 2147483646 w 1728"/>
              <a:gd name="T1" fmla="*/ 2147483646 h 488"/>
              <a:gd name="T2" fmla="*/ 2147483646 w 1728"/>
              <a:gd name="T3" fmla="*/ 2147483646 h 488"/>
              <a:gd name="T4" fmla="*/ 2147483646 w 1728"/>
              <a:gd name="T5" fmla="*/ 2147483646 h 488"/>
              <a:gd name="T6" fmla="*/ 2147483646 w 1728"/>
              <a:gd name="T7" fmla="*/ 2147483646 h 488"/>
              <a:gd name="T8" fmla="*/ 2147483646 w 1728"/>
              <a:gd name="T9" fmla="*/ 2147483646 h 488"/>
              <a:gd name="T10" fmla="*/ 0 60000 65536"/>
              <a:gd name="T11" fmla="*/ 0 60000 65536"/>
              <a:gd name="T12" fmla="*/ 0 60000 65536"/>
              <a:gd name="T13" fmla="*/ 0 60000 65536"/>
              <a:gd name="T14" fmla="*/ 0 60000 65536"/>
              <a:gd name="T15" fmla="*/ 0 w 1728"/>
              <a:gd name="T16" fmla="*/ 0 h 488"/>
              <a:gd name="T17" fmla="*/ 1728 w 1728"/>
              <a:gd name="T18" fmla="*/ 488 h 488"/>
            </a:gdLst>
            <a:ahLst/>
            <a:cxnLst>
              <a:cxn ang="T10">
                <a:pos x="T0" y="T1"/>
              </a:cxn>
              <a:cxn ang="T11">
                <a:pos x="T2" y="T3"/>
              </a:cxn>
              <a:cxn ang="T12">
                <a:pos x="T4" y="T5"/>
              </a:cxn>
              <a:cxn ang="T13">
                <a:pos x="T6" y="T7"/>
              </a:cxn>
              <a:cxn ang="T14">
                <a:pos x="T8" y="T9"/>
              </a:cxn>
            </a:cxnLst>
            <a:rect l="T15" t="T16" r="T17" b="T18"/>
            <a:pathLst>
              <a:path w="1728" h="488">
                <a:moveTo>
                  <a:pt x="96" y="464"/>
                </a:moveTo>
                <a:cubicBezTo>
                  <a:pt x="48" y="476"/>
                  <a:pt x="0" y="488"/>
                  <a:pt x="96" y="416"/>
                </a:cubicBezTo>
                <a:cubicBezTo>
                  <a:pt x="192" y="344"/>
                  <a:pt x="488" y="64"/>
                  <a:pt x="672" y="32"/>
                </a:cubicBezTo>
                <a:cubicBezTo>
                  <a:pt x="856" y="0"/>
                  <a:pt x="1024" y="184"/>
                  <a:pt x="1200" y="224"/>
                </a:cubicBezTo>
                <a:cubicBezTo>
                  <a:pt x="1376" y="264"/>
                  <a:pt x="1552" y="268"/>
                  <a:pt x="1728" y="272"/>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1" name="Freeform 5"/>
          <p:cNvSpPr>
            <a:spLocks/>
          </p:cNvSpPr>
          <p:nvPr/>
        </p:nvSpPr>
        <p:spPr bwMode="auto">
          <a:xfrm>
            <a:off x="2978150" y="3998913"/>
            <a:ext cx="2590800" cy="698500"/>
          </a:xfrm>
          <a:custGeom>
            <a:avLst/>
            <a:gdLst>
              <a:gd name="T0" fmla="*/ 0 w 1632"/>
              <a:gd name="T1" fmla="*/ 2147483646 h 440"/>
              <a:gd name="T2" fmla="*/ 2147483646 w 1632"/>
              <a:gd name="T3" fmla="*/ 2147483646 h 440"/>
              <a:gd name="T4" fmla="*/ 2147483646 w 1632"/>
              <a:gd name="T5" fmla="*/ 2147483646 h 440"/>
              <a:gd name="T6" fmla="*/ 2147483646 w 1632"/>
              <a:gd name="T7" fmla="*/ 2147483646 h 440"/>
              <a:gd name="T8" fmla="*/ 2147483646 w 1632"/>
              <a:gd name="T9" fmla="*/ 2147483646 h 440"/>
              <a:gd name="T10" fmla="*/ 0 60000 65536"/>
              <a:gd name="T11" fmla="*/ 0 60000 65536"/>
              <a:gd name="T12" fmla="*/ 0 60000 65536"/>
              <a:gd name="T13" fmla="*/ 0 60000 65536"/>
              <a:gd name="T14" fmla="*/ 0 60000 65536"/>
              <a:gd name="T15" fmla="*/ 0 w 1632"/>
              <a:gd name="T16" fmla="*/ 0 h 440"/>
              <a:gd name="T17" fmla="*/ 1632 w 1632"/>
              <a:gd name="T18" fmla="*/ 440 h 440"/>
            </a:gdLst>
            <a:ahLst/>
            <a:cxnLst>
              <a:cxn ang="T10">
                <a:pos x="T0" y="T1"/>
              </a:cxn>
              <a:cxn ang="T11">
                <a:pos x="T2" y="T3"/>
              </a:cxn>
              <a:cxn ang="T12">
                <a:pos x="T4" y="T5"/>
              </a:cxn>
              <a:cxn ang="T13">
                <a:pos x="T6" y="T7"/>
              </a:cxn>
              <a:cxn ang="T14">
                <a:pos x="T8" y="T9"/>
              </a:cxn>
            </a:cxnLst>
            <a:rect l="T15" t="T16" r="T17" b="T18"/>
            <a:pathLst>
              <a:path w="1632" h="440">
                <a:moveTo>
                  <a:pt x="0" y="248"/>
                </a:moveTo>
                <a:cubicBezTo>
                  <a:pt x="72" y="268"/>
                  <a:pt x="144" y="288"/>
                  <a:pt x="288" y="248"/>
                </a:cubicBezTo>
                <a:cubicBezTo>
                  <a:pt x="432" y="208"/>
                  <a:pt x="664" y="0"/>
                  <a:pt x="864" y="8"/>
                </a:cubicBezTo>
                <a:cubicBezTo>
                  <a:pt x="1064" y="16"/>
                  <a:pt x="1360" y="224"/>
                  <a:pt x="1488" y="296"/>
                </a:cubicBezTo>
                <a:cubicBezTo>
                  <a:pt x="1616" y="368"/>
                  <a:pt x="1624" y="404"/>
                  <a:pt x="1632" y="44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2" name="Freeform 6"/>
          <p:cNvSpPr>
            <a:spLocks/>
          </p:cNvSpPr>
          <p:nvPr/>
        </p:nvSpPr>
        <p:spPr bwMode="auto">
          <a:xfrm>
            <a:off x="5467350" y="4697413"/>
            <a:ext cx="711200" cy="609600"/>
          </a:xfrm>
          <a:custGeom>
            <a:avLst/>
            <a:gdLst>
              <a:gd name="T0" fmla="*/ 2147483646 w 448"/>
              <a:gd name="T1" fmla="*/ 0 h 384"/>
              <a:gd name="T2" fmla="*/ 2147483646 w 448"/>
              <a:gd name="T3" fmla="*/ 2147483646 h 384"/>
              <a:gd name="T4" fmla="*/ 2147483646 w 448"/>
              <a:gd name="T5" fmla="*/ 2147483646 h 384"/>
              <a:gd name="T6" fmla="*/ 0 60000 65536"/>
              <a:gd name="T7" fmla="*/ 0 60000 65536"/>
              <a:gd name="T8" fmla="*/ 0 60000 65536"/>
              <a:gd name="T9" fmla="*/ 0 w 448"/>
              <a:gd name="T10" fmla="*/ 0 h 384"/>
              <a:gd name="T11" fmla="*/ 448 w 448"/>
              <a:gd name="T12" fmla="*/ 384 h 384"/>
            </a:gdLst>
            <a:ahLst/>
            <a:cxnLst>
              <a:cxn ang="T6">
                <a:pos x="T0" y="T1"/>
              </a:cxn>
              <a:cxn ang="T7">
                <a:pos x="T2" y="T3"/>
              </a:cxn>
              <a:cxn ang="T8">
                <a:pos x="T4" y="T5"/>
              </a:cxn>
            </a:cxnLst>
            <a:rect l="T9" t="T10" r="T11" b="T12"/>
            <a:pathLst>
              <a:path w="448" h="384">
                <a:moveTo>
                  <a:pt x="64" y="0"/>
                </a:moveTo>
                <a:cubicBezTo>
                  <a:pt x="32" y="88"/>
                  <a:pt x="0" y="176"/>
                  <a:pt x="64" y="240"/>
                </a:cubicBezTo>
                <a:cubicBezTo>
                  <a:pt x="128" y="304"/>
                  <a:pt x="288" y="344"/>
                  <a:pt x="448" y="384"/>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3" name="Freeform 7"/>
          <p:cNvSpPr>
            <a:spLocks/>
          </p:cNvSpPr>
          <p:nvPr/>
        </p:nvSpPr>
        <p:spPr bwMode="auto">
          <a:xfrm>
            <a:off x="6178550" y="4545013"/>
            <a:ext cx="2286000" cy="965200"/>
          </a:xfrm>
          <a:custGeom>
            <a:avLst/>
            <a:gdLst>
              <a:gd name="T0" fmla="*/ 0 w 1440"/>
              <a:gd name="T1" fmla="*/ 2147483646 h 608"/>
              <a:gd name="T2" fmla="*/ 2147483646 w 1440"/>
              <a:gd name="T3" fmla="*/ 2147483646 h 608"/>
              <a:gd name="T4" fmla="*/ 2147483646 w 1440"/>
              <a:gd name="T5" fmla="*/ 2147483646 h 608"/>
              <a:gd name="T6" fmla="*/ 2147483646 w 1440"/>
              <a:gd name="T7" fmla="*/ 2147483646 h 608"/>
              <a:gd name="T8" fmla="*/ 2147483646 w 1440"/>
              <a:gd name="T9" fmla="*/ 0 h 608"/>
              <a:gd name="T10" fmla="*/ 0 60000 65536"/>
              <a:gd name="T11" fmla="*/ 0 60000 65536"/>
              <a:gd name="T12" fmla="*/ 0 60000 65536"/>
              <a:gd name="T13" fmla="*/ 0 60000 65536"/>
              <a:gd name="T14" fmla="*/ 0 60000 65536"/>
              <a:gd name="T15" fmla="*/ 0 w 1440"/>
              <a:gd name="T16" fmla="*/ 0 h 608"/>
              <a:gd name="T17" fmla="*/ 1440 w 1440"/>
              <a:gd name="T18" fmla="*/ 608 h 608"/>
            </a:gdLst>
            <a:ahLst/>
            <a:cxnLst>
              <a:cxn ang="T10">
                <a:pos x="T0" y="T1"/>
              </a:cxn>
              <a:cxn ang="T11">
                <a:pos x="T2" y="T3"/>
              </a:cxn>
              <a:cxn ang="T12">
                <a:pos x="T4" y="T5"/>
              </a:cxn>
              <a:cxn ang="T13">
                <a:pos x="T6" y="T7"/>
              </a:cxn>
              <a:cxn ang="T14">
                <a:pos x="T8" y="T9"/>
              </a:cxn>
            </a:cxnLst>
            <a:rect l="T15" t="T16" r="T17" b="T18"/>
            <a:pathLst>
              <a:path w="1440" h="608">
                <a:moveTo>
                  <a:pt x="0" y="480"/>
                </a:moveTo>
                <a:cubicBezTo>
                  <a:pt x="24" y="496"/>
                  <a:pt x="48" y="512"/>
                  <a:pt x="144" y="528"/>
                </a:cubicBezTo>
                <a:cubicBezTo>
                  <a:pt x="240" y="544"/>
                  <a:pt x="408" y="608"/>
                  <a:pt x="576" y="576"/>
                </a:cubicBezTo>
                <a:cubicBezTo>
                  <a:pt x="744" y="544"/>
                  <a:pt x="1008" y="432"/>
                  <a:pt x="1152" y="336"/>
                </a:cubicBezTo>
                <a:cubicBezTo>
                  <a:pt x="1296" y="240"/>
                  <a:pt x="1368" y="120"/>
                  <a:pt x="1440" y="0"/>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4" name="Text Box 8"/>
          <p:cNvSpPr txBox="1">
            <a:spLocks noChangeArrowheads="1"/>
          </p:cNvSpPr>
          <p:nvPr/>
        </p:nvSpPr>
        <p:spPr bwMode="auto">
          <a:xfrm>
            <a:off x="7467600" y="6491288"/>
            <a:ext cx="1979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a:latin typeface="Arial" panose="020B0604020202020204" pitchFamily="34" charset="0"/>
              </a:rPr>
              <a:t>Source: S. Seitz</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z="3200" smtClean="0"/>
              <a:t>Final Canny Edges</a:t>
            </a:r>
          </a:p>
        </p:txBody>
      </p:sp>
      <p:pic>
        <p:nvPicPr>
          <p:cNvPr id="67587" name="Picture 4" descr="le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2" descr="C:\Documents and Settings\Derek Hoiem\My Documents\Classes\Spring10 - Computer Vision\figs\7\lena_cann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764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smtClean="0"/>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tLang="en-US" sz="2800" smtClean="0"/>
              <a:t>Filter image with x, y derivatives of Gaussian </a:t>
            </a:r>
          </a:p>
          <a:p>
            <a:pPr marL="533400" indent="-533400">
              <a:buFontTx/>
              <a:buAutoNum type="arabicPeriod"/>
            </a:pPr>
            <a:r>
              <a:rPr lang="en-US" altLang="en-US" sz="2800" smtClean="0"/>
              <a:t>Find magnitude and orientation of gradient</a:t>
            </a:r>
          </a:p>
          <a:p>
            <a:pPr marL="533400" indent="-533400">
              <a:buFontTx/>
              <a:buAutoNum type="arabicPeriod"/>
            </a:pPr>
            <a:r>
              <a:rPr lang="en-US" altLang="en-US" sz="2800" smtClean="0"/>
              <a:t>Non-maximum suppression:</a:t>
            </a:r>
          </a:p>
          <a:p>
            <a:pPr marL="838200" lvl="1" indent="-381000"/>
            <a:r>
              <a:rPr lang="en-US" altLang="en-US" sz="2400" smtClean="0"/>
              <a:t>Thin multi-pixel wide “ridges” down to single pixel width</a:t>
            </a:r>
          </a:p>
          <a:p>
            <a:pPr marL="533400" indent="-533400">
              <a:buFontTx/>
              <a:buAutoNum type="arabicPeriod"/>
            </a:pPr>
            <a:r>
              <a:rPr lang="en-US" altLang="en-US" sz="2800" smtClean="0"/>
              <a:t>Thresholding and linking (hysteresis):</a:t>
            </a:r>
          </a:p>
          <a:p>
            <a:pPr marL="838200" lvl="1" indent="-381000"/>
            <a:r>
              <a:rPr lang="en-US" altLang="en-US" sz="2400" smtClean="0"/>
              <a:t>Define two thresholds: low and high</a:t>
            </a:r>
          </a:p>
          <a:p>
            <a:pPr marL="838200" lvl="1" indent="-381000"/>
            <a:r>
              <a:rPr lang="en-US" altLang="en-US" sz="2400" smtClean="0"/>
              <a:t>Use the high threshold to start edge curves and the low threshold to continue them</a:t>
            </a:r>
            <a:endParaRPr lang="en-US" altLang="en-US" sz="2400" b="1" smtClean="0"/>
          </a:p>
          <a:p>
            <a:pPr marL="1257300" lvl="2" indent="-342900"/>
            <a:endParaRPr lang="en-US" altLang="en-US" sz="2000" smtClean="0"/>
          </a:p>
          <a:p>
            <a:pPr marL="533400" indent="-533400"/>
            <a:endParaRPr lang="en-US" altLang="en-US" sz="2800" smtClean="0"/>
          </a:p>
          <a:p>
            <a:pPr marL="533400" indent="-533400"/>
            <a:r>
              <a:rPr lang="en-US" altLang="en-US" sz="2800" smtClean="0"/>
              <a:t>MATLAB: edge(image, ‘canny’)</a:t>
            </a:r>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Lowe, L. Fei-Fei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2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28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285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02851">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0285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0285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2851">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0285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1"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76200"/>
            <a:ext cx="8229600" cy="838200"/>
          </a:xfrm>
        </p:spPr>
        <p:txBody>
          <a:bodyPr/>
          <a:lstStyle/>
          <a:p>
            <a:r>
              <a:rPr lang="en-US" altLang="en-US" smtClean="0"/>
              <a:t>Effect of </a:t>
            </a:r>
            <a:r>
              <a:rPr lang="en-US" altLang="en-US" smtClean="0">
                <a:sym typeface="Symbol" panose="05050102010706020507" pitchFamily="18" charset="2"/>
              </a:rPr>
              <a:t> (</a:t>
            </a:r>
            <a:r>
              <a:rPr lang="en-US" altLang="en-US" smtClean="0"/>
              <a:t>Gaussian kernel spread/size)</a:t>
            </a:r>
          </a:p>
        </p:txBody>
      </p:sp>
      <p:pic>
        <p:nvPicPr>
          <p:cNvPr id="70659" name="Picture 4" descr="cln1can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85888"/>
            <a:ext cx="2925763"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5" descr="cln1ca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9913" y="13716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6" descr="cl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385888"/>
            <a:ext cx="2925763"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 Box 7"/>
          <p:cNvSpPr txBox="1">
            <a:spLocks noChangeArrowheads="1"/>
          </p:cNvSpPr>
          <p:nvPr/>
        </p:nvSpPr>
        <p:spPr bwMode="auto">
          <a:xfrm>
            <a:off x="3429000" y="4368800"/>
            <a:ext cx="1511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latin typeface="Arial" panose="020B0604020202020204" pitchFamily="34" charset="0"/>
              </a:rPr>
              <a:t>Canny with </a:t>
            </a:r>
          </a:p>
        </p:txBody>
      </p:sp>
      <p:pic>
        <p:nvPicPr>
          <p:cNvPr id="70663" name="Picture 8" descr="Edittex"/>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4926013" y="4433888"/>
            <a:ext cx="86518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Text Box 9"/>
          <p:cNvSpPr txBox="1">
            <a:spLocks noChangeArrowheads="1"/>
          </p:cNvSpPr>
          <p:nvPr/>
        </p:nvSpPr>
        <p:spPr bwMode="auto">
          <a:xfrm>
            <a:off x="6400800" y="4357688"/>
            <a:ext cx="1511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latin typeface="Arial" panose="020B0604020202020204" pitchFamily="34" charset="0"/>
              </a:rPr>
              <a:t>Canny with </a:t>
            </a:r>
          </a:p>
        </p:txBody>
      </p:sp>
      <p:pic>
        <p:nvPicPr>
          <p:cNvPr id="70665" name="Picture 10" descr="Edittex"/>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7889875" y="4418013"/>
            <a:ext cx="8810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6" name="Text Box 11"/>
          <p:cNvSpPr txBox="1">
            <a:spLocks noChangeArrowheads="1"/>
          </p:cNvSpPr>
          <p:nvPr/>
        </p:nvSpPr>
        <p:spPr bwMode="auto">
          <a:xfrm>
            <a:off x="838200" y="4357688"/>
            <a:ext cx="1074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latin typeface="Arial" panose="020B0604020202020204" pitchFamily="34" charset="0"/>
              </a:rPr>
              <a:t>original </a:t>
            </a:r>
          </a:p>
        </p:txBody>
      </p:sp>
      <p:sp>
        <p:nvSpPr>
          <p:cNvPr id="70667" name="Rectangle 12"/>
          <p:cNvSpPr>
            <a:spLocks noChangeArrowheads="1"/>
          </p:cNvSpPr>
          <p:nvPr/>
        </p:nvSpPr>
        <p:spPr bwMode="auto">
          <a:xfrm>
            <a:off x="685800" y="5257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a:latin typeface="Arial" panose="020B0604020202020204" pitchFamily="34" charset="0"/>
              </a:rPr>
              <a:t>The choice of </a:t>
            </a:r>
            <a:r>
              <a:rPr lang="en-US" altLang="en-US">
                <a:latin typeface="Arial" panose="020B0604020202020204" pitchFamily="34" charset="0"/>
                <a:sym typeface="Symbol" panose="05050102010706020507" pitchFamily="18" charset="2"/>
              </a:rPr>
              <a:t></a:t>
            </a:r>
            <a:r>
              <a:rPr lang="en-US" altLang="en-US">
                <a:latin typeface="Arial" panose="020B0604020202020204" pitchFamily="34" charset="0"/>
              </a:rPr>
              <a:t> depends on desired behavior</a:t>
            </a:r>
          </a:p>
          <a:p>
            <a:pPr lvl="1" eaLnBrk="1" hangingPunct="1">
              <a:buFontTx/>
              <a:buChar char="•"/>
            </a:pPr>
            <a:r>
              <a:rPr lang="en-US" altLang="en-US" sz="2000">
                <a:latin typeface="Arial" panose="020B0604020202020204" pitchFamily="34" charset="0"/>
              </a:rPr>
              <a:t>large </a:t>
            </a:r>
            <a:r>
              <a:rPr lang="en-US" altLang="en-US" sz="2000">
                <a:latin typeface="Arial" panose="020B0604020202020204" pitchFamily="34" charset="0"/>
                <a:sym typeface="Symbol" panose="05050102010706020507" pitchFamily="18" charset="2"/>
              </a:rPr>
              <a:t></a:t>
            </a:r>
            <a:r>
              <a:rPr lang="en-US" altLang="en-US" sz="2000">
                <a:latin typeface="Arial" panose="020B0604020202020204" pitchFamily="34" charset="0"/>
              </a:rPr>
              <a:t> detects large scale edges</a:t>
            </a:r>
          </a:p>
          <a:p>
            <a:pPr lvl="1" eaLnBrk="1" hangingPunct="1">
              <a:buFontTx/>
              <a:buChar char="•"/>
            </a:pPr>
            <a:r>
              <a:rPr lang="en-US" altLang="en-US" sz="2000">
                <a:latin typeface="Arial" panose="020B0604020202020204" pitchFamily="34" charset="0"/>
              </a:rPr>
              <a:t>small </a:t>
            </a:r>
            <a:r>
              <a:rPr lang="en-US" altLang="en-US" sz="2000">
                <a:latin typeface="Arial" panose="020B0604020202020204" pitchFamily="34" charset="0"/>
                <a:sym typeface="Symbol" panose="05050102010706020507" pitchFamily="18" charset="2"/>
              </a:rPr>
              <a:t></a:t>
            </a:r>
            <a:r>
              <a:rPr lang="en-US" altLang="en-US" sz="2000">
                <a:latin typeface="Arial" panose="020B0604020202020204" pitchFamily="34" charset="0"/>
              </a:rPr>
              <a:t> detects fine features</a:t>
            </a:r>
          </a:p>
        </p:txBody>
      </p:sp>
      <p:sp>
        <p:nvSpPr>
          <p:cNvPr id="70668" name="Text Box 16"/>
          <p:cNvSpPr txBox="1">
            <a:spLocks noChangeArrowheads="1"/>
          </p:cNvSpPr>
          <p:nvPr/>
        </p:nvSpPr>
        <p:spPr bwMode="auto">
          <a:xfrm>
            <a:off x="7546975" y="6553200"/>
            <a:ext cx="1457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S. Seitz</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smtClean="0"/>
              <a:t>Where do humans see boundaries?</a:t>
            </a:r>
          </a:p>
        </p:txBody>
      </p:sp>
      <p:sp>
        <p:nvSpPr>
          <p:cNvPr id="72707" name="Rectangle 3"/>
          <p:cNvSpPr>
            <a:spLocks noGrp="1" noChangeArrowheads="1"/>
          </p:cNvSpPr>
          <p:nvPr>
            <p:ph type="body" idx="1"/>
          </p:nvPr>
        </p:nvSpPr>
        <p:spPr>
          <a:xfrm>
            <a:off x="685800" y="5641975"/>
            <a:ext cx="7772400" cy="838200"/>
          </a:xfrm>
        </p:spPr>
        <p:txBody>
          <a:bodyPr/>
          <a:lstStyle/>
          <a:p>
            <a:r>
              <a:rPr lang="en-US" altLang="en-US" sz="2400" smtClean="0"/>
              <a:t>Berkeley segmentation database:</a:t>
            </a:r>
            <a:br>
              <a:rPr lang="en-US" altLang="en-US" sz="2400" smtClean="0"/>
            </a:br>
            <a:r>
              <a:rPr lang="en-US" altLang="en-US" sz="1600" smtClean="0">
                <a:hlinkClick r:id="rId3"/>
              </a:rPr>
              <a:t>http://www.eecs.berkeley.edu/Research/Projects/CS/vision/grouping/segbench/</a:t>
            </a:r>
            <a:endParaRPr lang="en-US" altLang="en-US" sz="1600" smtClean="0"/>
          </a:p>
        </p:txBody>
      </p:sp>
      <p:pic>
        <p:nvPicPr>
          <p:cNvPr id="727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3" y="1603375"/>
            <a:ext cx="2662237"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603375"/>
            <a:ext cx="266700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6" descr="buffal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9650" y="1603375"/>
            <a:ext cx="2673350" cy="1784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711"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557588"/>
            <a:ext cx="2667000"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3557588"/>
            <a:ext cx="2667000"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10" descr="boy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9650" y="3557588"/>
            <a:ext cx="2667000" cy="1779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714" name="Text Box 11"/>
          <p:cNvSpPr txBox="1">
            <a:spLocks noChangeArrowheads="1"/>
          </p:cNvSpPr>
          <p:nvPr/>
        </p:nvSpPr>
        <p:spPr bwMode="auto">
          <a:xfrm>
            <a:off x="1346200" y="1146175"/>
            <a:ext cx="80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image</a:t>
            </a:r>
          </a:p>
        </p:txBody>
      </p:sp>
      <p:sp>
        <p:nvSpPr>
          <p:cNvPr id="72715" name="Text Box 12"/>
          <p:cNvSpPr txBox="1">
            <a:spLocks noChangeArrowheads="1"/>
          </p:cNvSpPr>
          <p:nvPr/>
        </p:nvSpPr>
        <p:spPr bwMode="auto">
          <a:xfrm>
            <a:off x="3473450" y="1143000"/>
            <a:ext cx="231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human segmentation</a:t>
            </a:r>
          </a:p>
        </p:txBody>
      </p:sp>
      <p:sp>
        <p:nvSpPr>
          <p:cNvPr id="72716" name="Text Box 13"/>
          <p:cNvSpPr txBox="1">
            <a:spLocks noChangeArrowheads="1"/>
          </p:cNvSpPr>
          <p:nvPr/>
        </p:nvSpPr>
        <p:spPr bwMode="auto">
          <a:xfrm>
            <a:off x="6318250" y="1146175"/>
            <a:ext cx="213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gradient magnitude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smtClean="0"/>
              <a:t>Building Visual Dictionaries</a:t>
            </a:r>
          </a:p>
        </p:txBody>
      </p:sp>
      <p:sp>
        <p:nvSpPr>
          <p:cNvPr id="328" name="Content Placeholder 327"/>
          <p:cNvSpPr>
            <a:spLocks noGrp="1"/>
          </p:cNvSpPr>
          <p:nvPr>
            <p:ph idx="1"/>
          </p:nvPr>
        </p:nvSpPr>
        <p:spPr>
          <a:xfrm>
            <a:off x="228600" y="990600"/>
            <a:ext cx="3733800" cy="5638800"/>
          </a:xfrm>
        </p:spPr>
        <p:txBody>
          <a:bodyPr>
            <a:normAutofit fontScale="85000" lnSpcReduction="10000"/>
          </a:bodyPr>
          <a:lstStyle/>
          <a:p>
            <a:pPr marL="514350" indent="-514350">
              <a:buFont typeface="+mj-lt"/>
              <a:buAutoNum type="arabicPeriod"/>
              <a:defRPr/>
            </a:pPr>
            <a:r>
              <a:rPr lang="en-US" dirty="0" smtClean="0"/>
              <a:t>Sample patches from a database</a:t>
            </a:r>
          </a:p>
          <a:p>
            <a:pPr marL="914400" lvl="1" indent="-514350">
              <a:buFont typeface="Arial" charset="0"/>
              <a:buChar char="–"/>
              <a:defRPr/>
            </a:pPr>
            <a:r>
              <a:rPr lang="en-US" dirty="0" smtClean="0"/>
              <a:t>E.g., 128 dimensional SIFT vectors</a:t>
            </a:r>
          </a:p>
          <a:p>
            <a:pPr marL="514350" indent="-514350">
              <a:buFont typeface="+mj-lt"/>
              <a:buAutoNum type="arabicPeriod"/>
              <a:defRPr/>
            </a:pPr>
            <a:endParaRPr lang="en-US" dirty="0" smtClean="0"/>
          </a:p>
          <a:p>
            <a:pPr marL="514350" indent="-514350">
              <a:buFont typeface="+mj-lt"/>
              <a:buAutoNum type="arabicPeriod"/>
              <a:defRPr/>
            </a:pPr>
            <a:r>
              <a:rPr lang="en-US" dirty="0" smtClean="0"/>
              <a:t>Cluster the patches</a:t>
            </a:r>
          </a:p>
          <a:p>
            <a:pPr marL="914400" lvl="1" indent="-514350">
              <a:buFont typeface="Arial" charset="0"/>
              <a:buChar char="–"/>
              <a:defRPr/>
            </a:pPr>
            <a:r>
              <a:rPr lang="en-US" dirty="0" smtClean="0"/>
              <a:t>Cluster centers are the dictionary</a:t>
            </a:r>
          </a:p>
          <a:p>
            <a:pPr marL="514350" indent="-514350">
              <a:buFont typeface="+mj-lt"/>
              <a:buAutoNum type="arabicPeriod"/>
              <a:defRPr/>
            </a:pPr>
            <a:endParaRPr lang="en-US" dirty="0" smtClean="0"/>
          </a:p>
          <a:p>
            <a:pPr marL="514350" indent="-514350">
              <a:buFont typeface="+mj-lt"/>
              <a:buAutoNum type="arabicPeriod"/>
              <a:defRPr/>
            </a:pPr>
            <a:r>
              <a:rPr lang="en-US" dirty="0" smtClean="0"/>
              <a:t>Assign a codeword (number) to each new patch, according to the nearest cluster</a:t>
            </a:r>
            <a:endParaRPr lang="en-US" dirty="0"/>
          </a:p>
        </p:txBody>
      </p:sp>
      <p:grpSp>
        <p:nvGrpSpPr>
          <p:cNvPr id="74756" name="Group 150"/>
          <p:cNvGrpSpPr>
            <a:grpSpLocks noChangeAspect="1"/>
          </p:cNvGrpSpPr>
          <p:nvPr/>
        </p:nvGrpSpPr>
        <p:grpSpPr bwMode="auto">
          <a:xfrm>
            <a:off x="4206875" y="1066800"/>
            <a:ext cx="4937125" cy="1905000"/>
            <a:chOff x="457200" y="1752600"/>
            <a:chExt cx="8305800" cy="3205162"/>
          </a:xfrm>
        </p:grpSpPr>
        <p:pic>
          <p:nvPicPr>
            <p:cNvPr id="74932" name="Picture 2" descr="115_15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14512"/>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933" name="Group 249"/>
            <p:cNvGrpSpPr>
              <a:grpSpLocks/>
            </p:cNvGrpSpPr>
            <p:nvPr/>
          </p:nvGrpSpPr>
          <p:grpSpPr bwMode="auto">
            <a:xfrm>
              <a:off x="906463" y="1752600"/>
              <a:ext cx="3584575" cy="2511425"/>
              <a:chOff x="571" y="249"/>
              <a:chExt cx="2258" cy="1582"/>
            </a:xfrm>
          </p:grpSpPr>
          <p:sp>
            <p:nvSpPr>
              <p:cNvPr id="75058" name="Oval 130"/>
              <p:cNvSpPr>
                <a:spLocks noChangeArrowheads="1"/>
              </p:cNvSpPr>
              <p:nvPr/>
            </p:nvSpPr>
            <p:spPr bwMode="auto">
              <a:xfrm rot="613854">
                <a:off x="2197" y="253"/>
                <a:ext cx="632" cy="32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59" name="Oval 121"/>
              <p:cNvSpPr>
                <a:spLocks noChangeArrowheads="1"/>
              </p:cNvSpPr>
              <p:nvPr/>
            </p:nvSpPr>
            <p:spPr bwMode="auto">
              <a:xfrm rot="613854">
                <a:off x="571" y="863"/>
                <a:ext cx="184" cy="14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60" name="Oval 122"/>
              <p:cNvSpPr>
                <a:spLocks noChangeArrowheads="1"/>
              </p:cNvSpPr>
              <p:nvPr/>
            </p:nvSpPr>
            <p:spPr bwMode="auto">
              <a:xfrm rot="613854">
                <a:off x="1945" y="973"/>
                <a:ext cx="298" cy="47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61" name="Oval 123"/>
              <p:cNvSpPr>
                <a:spLocks noChangeArrowheads="1"/>
              </p:cNvSpPr>
              <p:nvPr/>
            </p:nvSpPr>
            <p:spPr bwMode="auto">
              <a:xfrm rot="613854">
                <a:off x="1696" y="818"/>
                <a:ext cx="344" cy="9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62" name="Oval 124"/>
              <p:cNvSpPr>
                <a:spLocks noChangeArrowheads="1"/>
              </p:cNvSpPr>
              <p:nvPr/>
            </p:nvSpPr>
            <p:spPr bwMode="auto">
              <a:xfrm rot="1593798">
                <a:off x="607" y="249"/>
                <a:ext cx="462" cy="86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63" name="Oval 125"/>
              <p:cNvSpPr>
                <a:spLocks noChangeArrowheads="1"/>
              </p:cNvSpPr>
              <p:nvPr/>
            </p:nvSpPr>
            <p:spPr bwMode="auto">
              <a:xfrm rot="613854">
                <a:off x="2256" y="1152"/>
                <a:ext cx="184"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64" name="Oval 126"/>
              <p:cNvSpPr>
                <a:spLocks noChangeArrowheads="1"/>
              </p:cNvSpPr>
              <p:nvPr/>
            </p:nvSpPr>
            <p:spPr bwMode="auto">
              <a:xfrm rot="613854">
                <a:off x="1967" y="1615"/>
                <a:ext cx="320" cy="21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65" name="Oval 127"/>
              <p:cNvSpPr>
                <a:spLocks noChangeArrowheads="1"/>
              </p:cNvSpPr>
              <p:nvPr/>
            </p:nvSpPr>
            <p:spPr bwMode="auto">
              <a:xfrm rot="613854">
                <a:off x="2217" y="834"/>
                <a:ext cx="219" cy="15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66" name="Oval 128"/>
              <p:cNvSpPr>
                <a:spLocks noChangeArrowheads="1"/>
              </p:cNvSpPr>
              <p:nvPr/>
            </p:nvSpPr>
            <p:spPr bwMode="auto">
              <a:xfrm rot="613854">
                <a:off x="2125" y="1522"/>
                <a:ext cx="184"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67" name="Oval 129"/>
              <p:cNvSpPr>
                <a:spLocks noChangeArrowheads="1"/>
              </p:cNvSpPr>
              <p:nvPr/>
            </p:nvSpPr>
            <p:spPr bwMode="auto">
              <a:xfrm rot="613854">
                <a:off x="2214" y="1306"/>
                <a:ext cx="184" cy="22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68" name="Oval 131"/>
              <p:cNvSpPr>
                <a:spLocks noChangeArrowheads="1"/>
              </p:cNvSpPr>
              <p:nvPr/>
            </p:nvSpPr>
            <p:spPr bwMode="auto">
              <a:xfrm rot="613854">
                <a:off x="2447" y="1261"/>
                <a:ext cx="184" cy="33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69" name="Oval 132"/>
              <p:cNvSpPr>
                <a:spLocks noChangeArrowheads="1"/>
              </p:cNvSpPr>
              <p:nvPr/>
            </p:nvSpPr>
            <p:spPr bwMode="auto">
              <a:xfrm rot="613854">
                <a:off x="1226" y="395"/>
                <a:ext cx="275" cy="68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70" name="Oval 145"/>
              <p:cNvSpPr>
                <a:spLocks noChangeArrowheads="1"/>
              </p:cNvSpPr>
              <p:nvPr/>
            </p:nvSpPr>
            <p:spPr bwMode="auto">
              <a:xfrm rot="1985307">
                <a:off x="726" y="622"/>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71" name="Oval 146"/>
              <p:cNvSpPr>
                <a:spLocks noChangeArrowheads="1"/>
              </p:cNvSpPr>
              <p:nvPr/>
            </p:nvSpPr>
            <p:spPr bwMode="auto">
              <a:xfrm rot="1985307">
                <a:off x="860" y="308"/>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72" name="Oval 147"/>
              <p:cNvSpPr>
                <a:spLocks noChangeArrowheads="1"/>
              </p:cNvSpPr>
              <p:nvPr/>
            </p:nvSpPr>
            <p:spPr bwMode="auto">
              <a:xfrm rot="1985307">
                <a:off x="1807" y="135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73" name="Oval 148"/>
              <p:cNvSpPr>
                <a:spLocks noChangeArrowheads="1"/>
              </p:cNvSpPr>
              <p:nvPr/>
            </p:nvSpPr>
            <p:spPr bwMode="auto">
              <a:xfrm rot="1985307">
                <a:off x="1746" y="113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74" name="Oval 149"/>
              <p:cNvSpPr>
                <a:spLocks noChangeArrowheads="1"/>
              </p:cNvSpPr>
              <p:nvPr/>
            </p:nvSpPr>
            <p:spPr bwMode="auto">
              <a:xfrm rot="1985307">
                <a:off x="2250" y="1040"/>
                <a:ext cx="194" cy="11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75" name="Oval 150"/>
              <p:cNvSpPr>
                <a:spLocks noChangeArrowheads="1"/>
              </p:cNvSpPr>
              <p:nvPr/>
            </p:nvSpPr>
            <p:spPr bwMode="auto">
              <a:xfrm rot="1985307">
                <a:off x="913" y="47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76" name="Oval 151"/>
              <p:cNvSpPr>
                <a:spLocks noChangeArrowheads="1"/>
              </p:cNvSpPr>
              <p:nvPr/>
            </p:nvSpPr>
            <p:spPr bwMode="auto">
              <a:xfrm rot="1985307">
                <a:off x="761" y="771"/>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77" name="Oval 152"/>
              <p:cNvSpPr>
                <a:spLocks noChangeArrowheads="1"/>
              </p:cNvSpPr>
              <p:nvPr/>
            </p:nvSpPr>
            <p:spPr bwMode="auto">
              <a:xfrm rot="1985307">
                <a:off x="784" y="452"/>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78" name="Oval 153"/>
              <p:cNvSpPr>
                <a:spLocks noChangeArrowheads="1"/>
              </p:cNvSpPr>
              <p:nvPr/>
            </p:nvSpPr>
            <p:spPr bwMode="auto">
              <a:xfrm rot="1985307">
                <a:off x="1829" y="999"/>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sp>
          <p:nvSpPr>
            <p:cNvPr id="74934" name="Rectangle 3"/>
            <p:cNvSpPr>
              <a:spLocks noChangeArrowheads="1"/>
            </p:cNvSpPr>
            <p:nvPr/>
          </p:nvSpPr>
          <p:spPr bwMode="auto">
            <a:xfrm>
              <a:off x="5029200" y="1814512"/>
              <a:ext cx="37338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74935" name="Group 252"/>
            <p:cNvGrpSpPr>
              <a:grpSpLocks/>
            </p:cNvGrpSpPr>
            <p:nvPr/>
          </p:nvGrpSpPr>
          <p:grpSpPr bwMode="auto">
            <a:xfrm>
              <a:off x="1050925" y="1947862"/>
              <a:ext cx="7559675" cy="2228850"/>
              <a:chOff x="662" y="372"/>
              <a:chExt cx="4762" cy="1404"/>
            </a:xfrm>
          </p:grpSpPr>
          <p:sp>
            <p:nvSpPr>
              <p:cNvPr id="75037" name="Line 154"/>
              <p:cNvSpPr>
                <a:spLocks noChangeShapeType="1"/>
              </p:cNvSpPr>
              <p:nvPr/>
            </p:nvSpPr>
            <p:spPr bwMode="auto">
              <a:xfrm>
                <a:off x="1920" y="1056"/>
                <a:ext cx="3504" cy="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038" name="Line 4"/>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039" name="Line 133"/>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040" name="Line 134"/>
              <p:cNvSpPr>
                <a:spLocks noChangeShapeType="1"/>
              </p:cNvSpPr>
              <p:nvPr/>
            </p:nvSpPr>
            <p:spPr bwMode="auto">
              <a:xfrm>
                <a:off x="2208" y="1632"/>
                <a:ext cx="2087" cy="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041" name="Line 135"/>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042" name="Line 136"/>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043" name="Line 137"/>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044" name="Line 138"/>
              <p:cNvSpPr>
                <a:spLocks noChangeShapeType="1"/>
              </p:cNvSpPr>
              <p:nvPr/>
            </p:nvSpPr>
            <p:spPr bwMode="auto">
              <a:xfrm>
                <a:off x="2496" y="432"/>
                <a:ext cx="1245" cy="35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045" name="Line 139"/>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046" name="Line 140"/>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047" name="Line 141"/>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048" name="Line 142"/>
              <p:cNvSpPr>
                <a:spLocks noChangeShapeType="1"/>
              </p:cNvSpPr>
              <p:nvPr/>
            </p:nvSpPr>
            <p:spPr bwMode="auto">
              <a:xfrm>
                <a:off x="864" y="672"/>
                <a:ext cx="3929" cy="96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049" name="Line 143"/>
              <p:cNvSpPr>
                <a:spLocks noChangeShapeType="1"/>
              </p:cNvSpPr>
              <p:nvPr/>
            </p:nvSpPr>
            <p:spPr bwMode="auto">
              <a:xfrm>
                <a:off x="662" y="937"/>
                <a:ext cx="3823" cy="71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050" name="Line 155"/>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051" name="Line 156"/>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052" name="Line 157"/>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053" name="Line 158"/>
              <p:cNvSpPr>
                <a:spLocks noChangeShapeType="1"/>
              </p:cNvSpPr>
              <p:nvPr/>
            </p:nvSpPr>
            <p:spPr bwMode="auto">
              <a:xfrm>
                <a:off x="833" y="849"/>
                <a:ext cx="3754" cy="89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054" name="Line 159"/>
              <p:cNvSpPr>
                <a:spLocks noChangeShapeType="1"/>
              </p:cNvSpPr>
              <p:nvPr/>
            </p:nvSpPr>
            <p:spPr bwMode="auto">
              <a:xfrm>
                <a:off x="788" y="697"/>
                <a:ext cx="4072" cy="88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055" name="Line 160"/>
              <p:cNvSpPr>
                <a:spLocks noChangeShapeType="1"/>
              </p:cNvSpPr>
              <p:nvPr/>
            </p:nvSpPr>
            <p:spPr bwMode="auto">
              <a:xfrm>
                <a:off x="985" y="546"/>
                <a:ext cx="3573" cy="95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056" name="Line 161"/>
              <p:cNvSpPr>
                <a:spLocks noChangeShapeType="1"/>
              </p:cNvSpPr>
              <p:nvPr/>
            </p:nvSpPr>
            <p:spPr bwMode="auto">
              <a:xfrm>
                <a:off x="856" y="515"/>
                <a:ext cx="3633" cy="8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057" name="Line 162"/>
              <p:cNvSpPr>
                <a:spLocks noChangeShapeType="1"/>
              </p:cNvSpPr>
              <p:nvPr/>
            </p:nvSpPr>
            <p:spPr bwMode="auto">
              <a:xfrm>
                <a:off x="940" y="372"/>
                <a:ext cx="3496" cy="72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4936" name="Group 251"/>
            <p:cNvGrpSpPr>
              <a:grpSpLocks/>
            </p:cNvGrpSpPr>
            <p:nvPr/>
          </p:nvGrpSpPr>
          <p:grpSpPr bwMode="auto">
            <a:xfrm>
              <a:off x="5926138" y="2190750"/>
              <a:ext cx="2684462" cy="1966912"/>
              <a:chOff x="3733" y="525"/>
              <a:chExt cx="1691" cy="1239"/>
            </a:xfrm>
          </p:grpSpPr>
          <p:sp>
            <p:nvSpPr>
              <p:cNvPr id="75016" name="Oval 9"/>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17" name="Oval 1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18" name="Oval 21"/>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19" name="Oval 22"/>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20" name="Oval 32"/>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21" name="Oval 3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22" name="Oval 37"/>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23" name="Oval 4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24" name="Oval 4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25" name="Oval 50"/>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26" name="Oval 63"/>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27" name="Oval 73"/>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28" name="Oval 74"/>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29" name="Oval 85"/>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30" name="Oval 87"/>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31" name="Oval 9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32" name="Oval 100"/>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33" name="Oval 105"/>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34" name="Oval 109"/>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35" name="Oval 16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36" name="Oval 248"/>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nvGrpSpPr>
            <p:cNvPr id="74937" name="Group 253"/>
            <p:cNvGrpSpPr>
              <a:grpSpLocks/>
            </p:cNvGrpSpPr>
            <p:nvPr/>
          </p:nvGrpSpPr>
          <p:grpSpPr bwMode="auto">
            <a:xfrm>
              <a:off x="5562600" y="2043112"/>
              <a:ext cx="3011488" cy="2824163"/>
              <a:chOff x="3504" y="432"/>
              <a:chExt cx="1897" cy="1779"/>
            </a:xfrm>
          </p:grpSpPr>
          <p:grpSp>
            <p:nvGrpSpPr>
              <p:cNvPr id="74938" name="Group 254"/>
              <p:cNvGrpSpPr>
                <a:grpSpLocks/>
              </p:cNvGrpSpPr>
              <p:nvPr/>
            </p:nvGrpSpPr>
            <p:grpSpPr bwMode="auto">
              <a:xfrm>
                <a:off x="3710" y="479"/>
                <a:ext cx="1668" cy="1425"/>
                <a:chOff x="3710" y="479"/>
                <a:chExt cx="1668" cy="1425"/>
              </a:xfrm>
            </p:grpSpPr>
            <p:sp>
              <p:nvSpPr>
                <p:cNvPr id="74996" name="Oval 255"/>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97" name="Oval 256"/>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98" name="Oval 257"/>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99" name="Oval 258"/>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00" name="Oval 25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01" name="Oval 260"/>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02" name="Oval 261"/>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03" name="Oval 262"/>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04" name="Oval 263"/>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05" name="Oval 264"/>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06" name="Oval 265"/>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07" name="Oval 266"/>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08" name="Oval 267"/>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09" name="Oval 268"/>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10" name="Oval 269"/>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11" name="Oval 270"/>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12" name="Oval 271"/>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13" name="Oval 272"/>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14" name="Oval 273"/>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015" name="Oval 274"/>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nvGrpSpPr>
              <p:cNvPr id="74939" name="Group 275"/>
              <p:cNvGrpSpPr>
                <a:grpSpLocks/>
              </p:cNvGrpSpPr>
              <p:nvPr/>
            </p:nvGrpSpPr>
            <p:grpSpPr bwMode="auto">
              <a:xfrm>
                <a:off x="3504" y="432"/>
                <a:ext cx="1897" cy="1779"/>
                <a:chOff x="3504" y="432"/>
                <a:chExt cx="1897" cy="1779"/>
              </a:xfrm>
            </p:grpSpPr>
            <p:grpSp>
              <p:nvGrpSpPr>
                <p:cNvPr id="74940" name="Group 276"/>
                <p:cNvGrpSpPr>
                  <a:grpSpLocks/>
                </p:cNvGrpSpPr>
                <p:nvPr/>
              </p:nvGrpSpPr>
              <p:grpSpPr bwMode="auto">
                <a:xfrm>
                  <a:off x="4075" y="432"/>
                  <a:ext cx="1075" cy="1355"/>
                  <a:chOff x="4075" y="432"/>
                  <a:chExt cx="1075" cy="1355"/>
                </a:xfrm>
              </p:grpSpPr>
              <p:sp>
                <p:nvSpPr>
                  <p:cNvPr id="74987" name="Oval 277"/>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88" name="Oval 278"/>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89" name="Oval 279"/>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90" name="Oval 280"/>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91" name="Oval 2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92" name="Oval 282"/>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93" name="Oval 283"/>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94" name="Oval 284"/>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95" name="Oval 285"/>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nvGrpSpPr>
                <p:cNvPr id="74941" name="Group 286"/>
                <p:cNvGrpSpPr>
                  <a:grpSpLocks/>
                </p:cNvGrpSpPr>
                <p:nvPr/>
              </p:nvGrpSpPr>
              <p:grpSpPr bwMode="auto">
                <a:xfrm>
                  <a:off x="3550" y="502"/>
                  <a:ext cx="1463" cy="1613"/>
                  <a:chOff x="3550" y="502"/>
                  <a:chExt cx="1463" cy="1613"/>
                </a:xfrm>
              </p:grpSpPr>
              <p:sp>
                <p:nvSpPr>
                  <p:cNvPr id="74972" name="Oval 287"/>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73" name="Oval 288"/>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74" name="Oval 289"/>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75" name="Oval 290"/>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76" name="Oval 291"/>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77" name="Oval 292"/>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78" name="Oval 293"/>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79" name="Oval 294"/>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80" name="Oval 295"/>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81" name="Oval 296"/>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82" name="Oval 297"/>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83" name="Oval 298"/>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84" name="Oval 299"/>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85" name="Oval 300"/>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86" name="Oval 301"/>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nvGrpSpPr>
                <p:cNvPr id="74942" name="Group 302"/>
                <p:cNvGrpSpPr>
                  <a:grpSpLocks/>
                </p:cNvGrpSpPr>
                <p:nvPr/>
              </p:nvGrpSpPr>
              <p:grpSpPr bwMode="auto">
                <a:xfrm>
                  <a:off x="3504" y="528"/>
                  <a:ext cx="1897" cy="1683"/>
                  <a:chOff x="3504" y="525"/>
                  <a:chExt cx="1897" cy="1683"/>
                </a:xfrm>
              </p:grpSpPr>
              <p:sp>
                <p:nvSpPr>
                  <p:cNvPr id="74943" name="Oval 30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44" name="Oval 30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45" name="Oval 30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46" name="Oval 30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47" name="Oval 30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48" name="Oval 30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49" name="Oval 30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50" name="Oval 31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51" name="Oval 31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52" name="Oval 31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53" name="Oval 31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54" name="Oval 31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55" name="Oval 31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56" name="Oval 31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57" name="Oval 31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58" name="Oval 31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59" name="Oval 31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60" name="Oval 32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61" name="Oval 32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62" name="Oval 32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63" name="Oval 32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64" name="Oval 32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65" name="Oval 32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66" name="Oval 32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67" name="Oval 32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68" name="Oval 32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69" name="Oval 32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70" name="Oval 33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71" name="Oval 33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grpSp>
      </p:grpSp>
      <p:grpSp>
        <p:nvGrpSpPr>
          <p:cNvPr id="74757" name="Group 325"/>
          <p:cNvGrpSpPr>
            <a:grpSpLocks noChangeAspect="1"/>
          </p:cNvGrpSpPr>
          <p:nvPr/>
        </p:nvGrpSpPr>
        <p:grpSpPr bwMode="auto">
          <a:xfrm>
            <a:off x="4800600" y="3565525"/>
            <a:ext cx="3248025" cy="2682875"/>
            <a:chOff x="511175" y="227013"/>
            <a:chExt cx="7586663" cy="6265862"/>
          </a:xfrm>
        </p:grpSpPr>
        <p:grpSp>
          <p:nvGrpSpPr>
            <p:cNvPr id="74758" name="Group 172"/>
            <p:cNvGrpSpPr>
              <a:grpSpLocks/>
            </p:cNvGrpSpPr>
            <p:nvPr/>
          </p:nvGrpSpPr>
          <p:grpSpPr bwMode="auto">
            <a:xfrm>
              <a:off x="1898650" y="879475"/>
              <a:ext cx="5627688" cy="4813300"/>
              <a:chOff x="1196" y="554"/>
              <a:chExt cx="3545" cy="3032"/>
            </a:xfrm>
          </p:grpSpPr>
          <p:grpSp>
            <p:nvGrpSpPr>
              <p:cNvPr id="74916" name="Group 173"/>
              <p:cNvGrpSpPr>
                <a:grpSpLocks/>
              </p:cNvGrpSpPr>
              <p:nvPr/>
            </p:nvGrpSpPr>
            <p:grpSpPr bwMode="auto">
              <a:xfrm>
                <a:off x="1761" y="1222"/>
                <a:ext cx="2055" cy="1491"/>
                <a:chOff x="1761" y="1222"/>
                <a:chExt cx="2055" cy="1491"/>
              </a:xfrm>
            </p:grpSpPr>
            <p:sp>
              <p:nvSpPr>
                <p:cNvPr id="74929" name="Line 174"/>
                <p:cNvSpPr>
                  <a:spLocks noChangeAspect="1" noChangeShapeType="1"/>
                </p:cNvSpPr>
                <p:nvPr/>
              </p:nvSpPr>
              <p:spPr bwMode="auto">
                <a:xfrm flipH="1" flipV="1">
                  <a:off x="1761" y="1222"/>
                  <a:ext cx="976"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30" name="Line 175"/>
                <p:cNvSpPr>
                  <a:spLocks noChangeAspect="1" noChangeShapeType="1"/>
                </p:cNvSpPr>
                <p:nvPr/>
              </p:nvSpPr>
              <p:spPr bwMode="auto">
                <a:xfrm flipV="1">
                  <a:off x="2737" y="1274"/>
                  <a:ext cx="1079" cy="6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31" name="Line 176"/>
                <p:cNvSpPr>
                  <a:spLocks noChangeAspect="1" noChangeShapeType="1"/>
                </p:cNvSpPr>
                <p:nvPr/>
              </p:nvSpPr>
              <p:spPr bwMode="auto">
                <a:xfrm>
                  <a:off x="2737" y="1942"/>
                  <a:ext cx="154" cy="77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4917" name="Group 177"/>
              <p:cNvGrpSpPr>
                <a:grpSpLocks/>
              </p:cNvGrpSpPr>
              <p:nvPr/>
            </p:nvGrpSpPr>
            <p:grpSpPr bwMode="auto">
              <a:xfrm>
                <a:off x="1196" y="657"/>
                <a:ext cx="1181" cy="1336"/>
                <a:chOff x="1196" y="657"/>
                <a:chExt cx="1181" cy="1336"/>
              </a:xfrm>
            </p:grpSpPr>
            <p:sp>
              <p:nvSpPr>
                <p:cNvPr id="74926" name="Line 178"/>
                <p:cNvSpPr>
                  <a:spLocks noChangeAspect="1" noChangeShapeType="1"/>
                </p:cNvSpPr>
                <p:nvPr/>
              </p:nvSpPr>
              <p:spPr bwMode="auto">
                <a:xfrm>
                  <a:off x="1812" y="1274"/>
                  <a:ext cx="565" cy="15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27" name="Line 179"/>
                <p:cNvSpPr>
                  <a:spLocks noChangeAspect="1" noChangeShapeType="1"/>
                </p:cNvSpPr>
                <p:nvPr/>
              </p:nvSpPr>
              <p:spPr bwMode="auto">
                <a:xfrm>
                  <a:off x="1196" y="657"/>
                  <a:ext cx="616" cy="61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28" name="Line 180"/>
                <p:cNvSpPr>
                  <a:spLocks noChangeAspect="1" noChangeShapeType="1"/>
                </p:cNvSpPr>
                <p:nvPr/>
              </p:nvSpPr>
              <p:spPr bwMode="auto">
                <a:xfrm flipH="1">
                  <a:off x="1555" y="1274"/>
                  <a:ext cx="257" cy="71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4918" name="Group 181"/>
              <p:cNvGrpSpPr>
                <a:grpSpLocks/>
              </p:cNvGrpSpPr>
              <p:nvPr/>
            </p:nvGrpSpPr>
            <p:grpSpPr bwMode="auto">
              <a:xfrm>
                <a:off x="3405" y="554"/>
                <a:ext cx="1336" cy="1182"/>
                <a:chOff x="3405" y="554"/>
                <a:chExt cx="1336" cy="1182"/>
              </a:xfrm>
            </p:grpSpPr>
            <p:sp>
              <p:nvSpPr>
                <p:cNvPr id="74923" name="Line 182"/>
                <p:cNvSpPr>
                  <a:spLocks noChangeAspect="1" noChangeShapeType="1"/>
                </p:cNvSpPr>
                <p:nvPr/>
              </p:nvSpPr>
              <p:spPr bwMode="auto">
                <a:xfrm>
                  <a:off x="3405" y="554"/>
                  <a:ext cx="411"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24" name="Line 183"/>
                <p:cNvSpPr>
                  <a:spLocks noChangeAspect="1" noChangeShapeType="1"/>
                </p:cNvSpPr>
                <p:nvPr/>
              </p:nvSpPr>
              <p:spPr bwMode="auto">
                <a:xfrm>
                  <a:off x="3816" y="1274"/>
                  <a:ext cx="925" cy="20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25" name="Line 184"/>
                <p:cNvSpPr>
                  <a:spLocks noChangeAspect="1" noChangeShapeType="1"/>
                </p:cNvSpPr>
                <p:nvPr/>
              </p:nvSpPr>
              <p:spPr bwMode="auto">
                <a:xfrm flipV="1">
                  <a:off x="3508" y="1274"/>
                  <a:ext cx="308" cy="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4919" name="Group 185"/>
              <p:cNvGrpSpPr>
                <a:grpSpLocks/>
              </p:cNvGrpSpPr>
              <p:nvPr/>
            </p:nvGrpSpPr>
            <p:grpSpPr bwMode="auto">
              <a:xfrm>
                <a:off x="2429" y="2456"/>
                <a:ext cx="1336" cy="1130"/>
                <a:chOff x="2429" y="2456"/>
                <a:chExt cx="1336" cy="1130"/>
              </a:xfrm>
            </p:grpSpPr>
            <p:sp>
              <p:nvSpPr>
                <p:cNvPr id="74920" name="Line 186"/>
                <p:cNvSpPr>
                  <a:spLocks noChangeAspect="1" noChangeShapeType="1"/>
                </p:cNvSpPr>
                <p:nvPr/>
              </p:nvSpPr>
              <p:spPr bwMode="auto">
                <a:xfrm flipH="1" flipV="1">
                  <a:off x="2891" y="2764"/>
                  <a:ext cx="874" cy="1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21" name="Line 187"/>
                <p:cNvSpPr>
                  <a:spLocks noChangeAspect="1" noChangeShapeType="1"/>
                </p:cNvSpPr>
                <p:nvPr/>
              </p:nvSpPr>
              <p:spPr bwMode="auto">
                <a:xfrm flipV="1">
                  <a:off x="2429" y="2764"/>
                  <a:ext cx="462" cy="8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22" name="Line 188"/>
                <p:cNvSpPr>
                  <a:spLocks noChangeAspect="1" noChangeShapeType="1"/>
                </p:cNvSpPr>
                <p:nvPr/>
              </p:nvSpPr>
              <p:spPr bwMode="auto">
                <a:xfrm>
                  <a:off x="2583" y="2456"/>
                  <a:ext cx="308" cy="3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4759" name="Group 168"/>
            <p:cNvGrpSpPr>
              <a:grpSpLocks/>
            </p:cNvGrpSpPr>
            <p:nvPr/>
          </p:nvGrpSpPr>
          <p:grpSpPr bwMode="auto">
            <a:xfrm>
              <a:off x="2795588" y="1939925"/>
              <a:ext cx="3262312" cy="2366963"/>
              <a:chOff x="1761" y="1222"/>
              <a:chExt cx="2055" cy="1491"/>
            </a:xfrm>
          </p:grpSpPr>
          <p:sp>
            <p:nvSpPr>
              <p:cNvPr id="74913" name="Line 154"/>
              <p:cNvSpPr>
                <a:spLocks noChangeAspect="1" noChangeShapeType="1"/>
              </p:cNvSpPr>
              <p:nvPr/>
            </p:nvSpPr>
            <p:spPr bwMode="auto">
              <a:xfrm flipH="1" flipV="1">
                <a:off x="1761" y="1222"/>
                <a:ext cx="976" cy="72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4914" name="Line 155"/>
              <p:cNvSpPr>
                <a:spLocks noChangeAspect="1" noChangeShapeType="1"/>
              </p:cNvSpPr>
              <p:nvPr/>
            </p:nvSpPr>
            <p:spPr bwMode="auto">
              <a:xfrm flipV="1">
                <a:off x="2737" y="1274"/>
                <a:ext cx="1079" cy="66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4915" name="Line 156"/>
              <p:cNvSpPr>
                <a:spLocks noChangeAspect="1" noChangeShapeType="1"/>
              </p:cNvSpPr>
              <p:nvPr/>
            </p:nvSpPr>
            <p:spPr bwMode="auto">
              <a:xfrm>
                <a:off x="2737" y="1942"/>
                <a:ext cx="154" cy="771"/>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4760" name="Group 171"/>
            <p:cNvGrpSpPr>
              <a:grpSpLocks/>
            </p:cNvGrpSpPr>
            <p:nvPr/>
          </p:nvGrpSpPr>
          <p:grpSpPr bwMode="auto">
            <a:xfrm>
              <a:off x="1898650" y="1042988"/>
              <a:ext cx="1874838" cy="2120900"/>
              <a:chOff x="1196" y="657"/>
              <a:chExt cx="1181" cy="1336"/>
            </a:xfrm>
          </p:grpSpPr>
          <p:sp>
            <p:nvSpPr>
              <p:cNvPr id="74910" name="Line 163"/>
              <p:cNvSpPr>
                <a:spLocks noChangeAspect="1" noChangeShapeType="1"/>
              </p:cNvSpPr>
              <p:nvPr/>
            </p:nvSpPr>
            <p:spPr bwMode="auto">
              <a:xfrm>
                <a:off x="1812" y="1274"/>
                <a:ext cx="565" cy="154"/>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4911" name="Line 164"/>
              <p:cNvSpPr>
                <a:spLocks noChangeAspect="1" noChangeShapeType="1"/>
              </p:cNvSpPr>
              <p:nvPr/>
            </p:nvSpPr>
            <p:spPr bwMode="auto">
              <a:xfrm>
                <a:off x="1196" y="657"/>
                <a:ext cx="616" cy="617"/>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4912" name="Line 165"/>
              <p:cNvSpPr>
                <a:spLocks noChangeAspect="1" noChangeShapeType="1"/>
              </p:cNvSpPr>
              <p:nvPr/>
            </p:nvSpPr>
            <p:spPr bwMode="auto">
              <a:xfrm flipH="1">
                <a:off x="1555" y="1274"/>
                <a:ext cx="257" cy="719"/>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4761" name="Group 170"/>
            <p:cNvGrpSpPr>
              <a:grpSpLocks/>
            </p:cNvGrpSpPr>
            <p:nvPr/>
          </p:nvGrpSpPr>
          <p:grpSpPr bwMode="auto">
            <a:xfrm>
              <a:off x="5405438" y="879475"/>
              <a:ext cx="2120900" cy="1876425"/>
              <a:chOff x="3405" y="554"/>
              <a:chExt cx="1336" cy="1182"/>
            </a:xfrm>
          </p:grpSpPr>
          <p:sp>
            <p:nvSpPr>
              <p:cNvPr id="74907" name="Line 160"/>
              <p:cNvSpPr>
                <a:spLocks noChangeAspect="1" noChangeShapeType="1"/>
              </p:cNvSpPr>
              <p:nvPr/>
            </p:nvSpPr>
            <p:spPr bwMode="auto">
              <a:xfrm>
                <a:off x="3405" y="554"/>
                <a:ext cx="411" cy="72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4908" name="Line 161"/>
              <p:cNvSpPr>
                <a:spLocks noChangeAspect="1" noChangeShapeType="1"/>
              </p:cNvSpPr>
              <p:nvPr/>
            </p:nvSpPr>
            <p:spPr bwMode="auto">
              <a:xfrm>
                <a:off x="3816" y="1274"/>
                <a:ext cx="925" cy="205"/>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4909" name="Line 162"/>
              <p:cNvSpPr>
                <a:spLocks noChangeAspect="1" noChangeShapeType="1"/>
              </p:cNvSpPr>
              <p:nvPr/>
            </p:nvSpPr>
            <p:spPr bwMode="auto">
              <a:xfrm flipV="1">
                <a:off x="3508" y="1274"/>
                <a:ext cx="308" cy="46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4762" name="Group 169"/>
            <p:cNvGrpSpPr>
              <a:grpSpLocks/>
            </p:cNvGrpSpPr>
            <p:nvPr/>
          </p:nvGrpSpPr>
          <p:grpSpPr bwMode="auto">
            <a:xfrm>
              <a:off x="3856038" y="3898900"/>
              <a:ext cx="2120900" cy="1793875"/>
              <a:chOff x="2429" y="2456"/>
              <a:chExt cx="1336" cy="1130"/>
            </a:xfrm>
          </p:grpSpPr>
          <p:sp>
            <p:nvSpPr>
              <p:cNvPr id="74904" name="Line 157"/>
              <p:cNvSpPr>
                <a:spLocks noChangeAspect="1" noChangeShapeType="1"/>
              </p:cNvSpPr>
              <p:nvPr/>
            </p:nvSpPr>
            <p:spPr bwMode="auto">
              <a:xfrm flipH="1" flipV="1">
                <a:off x="2891" y="2764"/>
                <a:ext cx="874" cy="10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4905" name="Line 158"/>
              <p:cNvSpPr>
                <a:spLocks noChangeAspect="1" noChangeShapeType="1"/>
              </p:cNvSpPr>
              <p:nvPr/>
            </p:nvSpPr>
            <p:spPr bwMode="auto">
              <a:xfrm flipV="1">
                <a:off x="2429" y="2764"/>
                <a:ext cx="462" cy="82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4906" name="Line 159"/>
              <p:cNvSpPr>
                <a:spLocks noChangeAspect="1" noChangeShapeType="1"/>
              </p:cNvSpPr>
              <p:nvPr/>
            </p:nvSpPr>
            <p:spPr bwMode="auto">
              <a:xfrm>
                <a:off x="2583" y="2456"/>
                <a:ext cx="308" cy="30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4763" name="Group 2"/>
            <p:cNvGrpSpPr>
              <a:grpSpLocks noChangeAspect="1"/>
            </p:cNvGrpSpPr>
            <p:nvPr/>
          </p:nvGrpSpPr>
          <p:grpSpPr bwMode="auto">
            <a:xfrm>
              <a:off x="1244600" y="227013"/>
              <a:ext cx="6853238" cy="6200775"/>
              <a:chOff x="1056" y="288"/>
              <a:chExt cx="4032" cy="3648"/>
            </a:xfrm>
          </p:grpSpPr>
          <p:sp>
            <p:nvSpPr>
              <p:cNvPr id="74793" name="Oval 3"/>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794" name="Oval 4"/>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795" name="Oval 5"/>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796" name="Oval 6"/>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797" name="Oval 7"/>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798" name="Oval 8"/>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799" name="Oval 9"/>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00" name="Oval 10"/>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01" name="Oval 11"/>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02" name="Oval 12"/>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03" name="Oval 13"/>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04" name="Oval 14"/>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05" name="Oval 15"/>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06" name="Oval 16"/>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07" name="Oval 17"/>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08" name="Oval 18"/>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09" name="Oval 19"/>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10" name="Oval 20"/>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11" name="Oval 21"/>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12" name="Oval 22"/>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13" name="Oval 23"/>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14" name="Oval 24"/>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15" name="Oval 25"/>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16" name="Oval 26"/>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17" name="Oval 27"/>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18" name="Oval 28"/>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19" name="Oval 29"/>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20" name="Oval 30"/>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21" name="Oval 31"/>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22" name="Oval 32"/>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23" name="Oval 33"/>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24" name="Oval 34"/>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25" name="Oval 35"/>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26" name="Oval 36"/>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27" name="Oval 37"/>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28" name="Oval 38"/>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29" name="Oval 39"/>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30" name="Oval 40"/>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31" name="Oval 41"/>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32" name="Oval 42"/>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33" name="Oval 43"/>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34" name="Oval 44"/>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35" name="Oval 45"/>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36" name="Oval 46"/>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37" name="Oval 47"/>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38" name="Oval 48"/>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39" name="Oval 49"/>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40" name="Oval 50"/>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41" name="Oval 51"/>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42" name="Oval 52"/>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43" name="Oval 53"/>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44" name="Oval 54"/>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45" name="Oval 55"/>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46" name="Oval 56"/>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47" name="Oval 57"/>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48" name="Oval 58"/>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49" name="Oval 59"/>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50" name="Oval 60"/>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51" name="Oval 61"/>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52" name="Oval 62"/>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53" name="Oval 63"/>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54" name="Oval 64"/>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55" name="Oval 65"/>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56" name="Oval 66"/>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57" name="Oval 67"/>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58" name="Oval 68"/>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59" name="Oval 69"/>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60" name="Oval 70"/>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61" name="Oval 71"/>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62" name="Oval 72"/>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63" name="Oval 73"/>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64" name="Oval 74"/>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65" name="Oval 75"/>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66" name="Oval 76"/>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67" name="Oval 77"/>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68" name="Oval 78"/>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69" name="Oval 79"/>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70" name="Oval 80"/>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71" name="Oval 81"/>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72" name="Oval 82"/>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73" name="Oval 83"/>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74" name="Oval 84"/>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75" name="Oval 85"/>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76" name="Oval 86"/>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77" name="Oval 87"/>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78" name="Oval 88"/>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79" name="Oval 89"/>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80" name="Oval 90"/>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81" name="Oval 91"/>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82" name="Oval 92"/>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83" name="Oval 93"/>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84" name="Oval 94"/>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85" name="Oval 95"/>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86" name="Oval 96"/>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87" name="Oval 97"/>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88" name="Oval 98"/>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89" name="Oval 99"/>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90" name="Oval 100"/>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91" name="Oval 101"/>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92" name="Oval 102"/>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93" name="Oval 103"/>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94" name="Oval 104"/>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95" name="Oval 105"/>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96" name="Oval 106"/>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97" name="Oval 107"/>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98" name="Oval 108"/>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899" name="Oval 109"/>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00" name="Oval 110"/>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01" name="Oval 111"/>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02" name="Oval 112"/>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903" name="Oval 113"/>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nvGrpSpPr>
            <p:cNvPr id="74764" name="Group 114"/>
            <p:cNvGrpSpPr>
              <a:grpSpLocks noChangeAspect="1"/>
            </p:cNvGrpSpPr>
            <p:nvPr/>
          </p:nvGrpSpPr>
          <p:grpSpPr bwMode="auto">
            <a:xfrm>
              <a:off x="1652588" y="390525"/>
              <a:ext cx="5384800" cy="4486275"/>
              <a:chOff x="864" y="192"/>
              <a:chExt cx="3168" cy="2640"/>
            </a:xfrm>
          </p:grpSpPr>
          <p:sp>
            <p:nvSpPr>
              <p:cNvPr id="74790" name="Line 115"/>
              <p:cNvSpPr>
                <a:spLocks noChangeAspect="1" noChangeShapeType="1"/>
              </p:cNvSpPr>
              <p:nvPr/>
            </p:nvSpPr>
            <p:spPr bwMode="auto">
              <a:xfrm flipH="1">
                <a:off x="864" y="1536"/>
                <a:ext cx="1584" cy="1296"/>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91" name="Line 116"/>
              <p:cNvSpPr>
                <a:spLocks noChangeAspect="1" noChangeShapeType="1"/>
              </p:cNvSpPr>
              <p:nvPr/>
            </p:nvSpPr>
            <p:spPr bwMode="auto">
              <a:xfrm flipV="1">
                <a:off x="2448" y="192"/>
                <a:ext cx="0" cy="1344"/>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92" name="Line 117"/>
              <p:cNvSpPr>
                <a:spLocks noChangeAspect="1" noChangeShapeType="1"/>
              </p:cNvSpPr>
              <p:nvPr/>
            </p:nvSpPr>
            <p:spPr bwMode="auto">
              <a:xfrm>
                <a:off x="2448" y="1536"/>
                <a:ext cx="1584" cy="1008"/>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4765" name="AutoShape 127"/>
            <p:cNvSpPr>
              <a:spLocks noChangeAspect="1" noChangeArrowheads="1"/>
            </p:cNvSpPr>
            <p:nvPr/>
          </p:nvSpPr>
          <p:spPr bwMode="auto">
            <a:xfrm>
              <a:off x="4800600" y="3886200"/>
              <a:ext cx="244475" cy="244475"/>
            </a:xfrm>
            <a:prstGeom prst="flowChartConnector">
              <a:avLst/>
            </a:prstGeom>
            <a:solidFill>
              <a:srgbClr val="00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766" name="AutoShape 128"/>
            <p:cNvSpPr>
              <a:spLocks noChangeAspect="1" noChangeArrowheads="1"/>
            </p:cNvSpPr>
            <p:nvPr/>
          </p:nvSpPr>
          <p:spPr bwMode="auto">
            <a:xfrm>
              <a:off x="4876800" y="4572000"/>
              <a:ext cx="244475" cy="244475"/>
            </a:xfrm>
            <a:prstGeom prst="flowChartConnector">
              <a:avLst/>
            </a:prstGeom>
            <a:solidFill>
              <a:srgbClr val="00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767" name="AutoShape 129"/>
            <p:cNvSpPr>
              <a:spLocks noChangeAspect="1" noChangeArrowheads="1"/>
            </p:cNvSpPr>
            <p:nvPr/>
          </p:nvSpPr>
          <p:spPr bwMode="auto">
            <a:xfrm>
              <a:off x="3886200" y="6248400"/>
              <a:ext cx="246063" cy="244475"/>
            </a:xfrm>
            <a:prstGeom prst="flowChartConnector">
              <a:avLst/>
            </a:prstGeom>
            <a:solidFill>
              <a:srgbClr val="00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768" name="AutoShape 130"/>
            <p:cNvSpPr>
              <a:spLocks noChangeAspect="1" noChangeArrowheads="1"/>
            </p:cNvSpPr>
            <p:nvPr/>
          </p:nvSpPr>
          <p:spPr bwMode="auto">
            <a:xfrm>
              <a:off x="5029200" y="1828800"/>
              <a:ext cx="244475" cy="244475"/>
            </a:xfrm>
            <a:prstGeom prst="flowChartConnector">
              <a:avLst/>
            </a:prstGeom>
            <a:solidFill>
              <a:srgbClr val="00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769" name="AutoShape 131"/>
            <p:cNvSpPr>
              <a:spLocks noChangeAspect="1" noChangeArrowheads="1"/>
            </p:cNvSpPr>
            <p:nvPr/>
          </p:nvSpPr>
          <p:spPr bwMode="auto">
            <a:xfrm>
              <a:off x="6248400" y="2057400"/>
              <a:ext cx="244475" cy="244475"/>
            </a:xfrm>
            <a:prstGeom prst="flowChartConnector">
              <a:avLst/>
            </a:prstGeom>
            <a:solidFill>
              <a:srgbClr val="00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770" name="AutoShape 132"/>
            <p:cNvSpPr>
              <a:spLocks noChangeAspect="1" noChangeArrowheads="1"/>
            </p:cNvSpPr>
            <p:nvPr/>
          </p:nvSpPr>
          <p:spPr bwMode="auto">
            <a:xfrm>
              <a:off x="5715000" y="1371600"/>
              <a:ext cx="246063" cy="244475"/>
            </a:xfrm>
            <a:prstGeom prst="flowChartConnector">
              <a:avLst/>
            </a:prstGeom>
            <a:solidFill>
              <a:srgbClr val="00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771" name="AutoShape 133"/>
            <p:cNvSpPr>
              <a:spLocks noChangeAspect="1" noChangeArrowheads="1"/>
            </p:cNvSpPr>
            <p:nvPr/>
          </p:nvSpPr>
          <p:spPr bwMode="auto">
            <a:xfrm>
              <a:off x="2971800" y="2514600"/>
              <a:ext cx="244475" cy="244475"/>
            </a:xfrm>
            <a:prstGeom prst="flowChartConnector">
              <a:avLst/>
            </a:prstGeom>
            <a:solidFill>
              <a:srgbClr val="00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772" name="AutoShape 134"/>
            <p:cNvSpPr>
              <a:spLocks noChangeAspect="1" noChangeArrowheads="1"/>
            </p:cNvSpPr>
            <p:nvPr/>
          </p:nvSpPr>
          <p:spPr bwMode="auto">
            <a:xfrm>
              <a:off x="3048000" y="1295400"/>
              <a:ext cx="244475" cy="246063"/>
            </a:xfrm>
            <a:prstGeom prst="flowChartConnector">
              <a:avLst/>
            </a:prstGeom>
            <a:solidFill>
              <a:srgbClr val="00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773" name="AutoShape 135"/>
            <p:cNvSpPr>
              <a:spLocks noChangeAspect="1" noChangeArrowheads="1"/>
            </p:cNvSpPr>
            <p:nvPr/>
          </p:nvSpPr>
          <p:spPr bwMode="auto">
            <a:xfrm>
              <a:off x="1676400" y="1371600"/>
              <a:ext cx="244475" cy="244475"/>
            </a:xfrm>
            <a:prstGeom prst="flowChartConnector">
              <a:avLst/>
            </a:prstGeom>
            <a:solidFill>
              <a:srgbClr val="00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774" name="AutoShape 139"/>
            <p:cNvSpPr>
              <a:spLocks noChangeAspect="1" noChangeArrowheads="1"/>
            </p:cNvSpPr>
            <p:nvPr/>
          </p:nvSpPr>
          <p:spPr bwMode="auto">
            <a:xfrm>
              <a:off x="4027488" y="333216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775" name="AutoShape 140"/>
            <p:cNvSpPr>
              <a:spLocks noChangeAspect="1" noChangeArrowheads="1"/>
            </p:cNvSpPr>
            <p:nvPr/>
          </p:nvSpPr>
          <p:spPr bwMode="auto">
            <a:xfrm>
              <a:off x="5599113" y="71437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776" name="AutoShape 141"/>
            <p:cNvSpPr>
              <a:spLocks noChangeAspect="1" noChangeArrowheads="1"/>
            </p:cNvSpPr>
            <p:nvPr/>
          </p:nvSpPr>
          <p:spPr bwMode="auto">
            <a:xfrm>
              <a:off x="3946525" y="233838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74777" name="Group 142"/>
            <p:cNvGrpSpPr>
              <a:grpSpLocks/>
            </p:cNvGrpSpPr>
            <p:nvPr/>
          </p:nvGrpSpPr>
          <p:grpSpPr bwMode="auto">
            <a:xfrm>
              <a:off x="511175" y="390525"/>
              <a:ext cx="3262313" cy="2855913"/>
              <a:chOff x="322" y="246"/>
              <a:chExt cx="2055" cy="1799"/>
            </a:xfrm>
          </p:grpSpPr>
          <p:sp>
            <p:nvSpPr>
              <p:cNvPr id="74787" name="Line 143"/>
              <p:cNvSpPr>
                <a:spLocks noChangeAspect="1" noChangeShapeType="1"/>
              </p:cNvSpPr>
              <p:nvPr/>
            </p:nvSpPr>
            <p:spPr bwMode="auto">
              <a:xfrm flipV="1">
                <a:off x="322" y="1274"/>
                <a:ext cx="1233" cy="30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88" name="Line 144"/>
              <p:cNvSpPr>
                <a:spLocks noChangeAspect="1" noChangeShapeType="1"/>
              </p:cNvSpPr>
              <p:nvPr/>
            </p:nvSpPr>
            <p:spPr bwMode="auto">
              <a:xfrm flipH="1" flipV="1">
                <a:off x="1555" y="1274"/>
                <a:ext cx="720"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89" name="Line 145"/>
              <p:cNvSpPr>
                <a:spLocks noChangeAspect="1" noChangeShapeType="1"/>
              </p:cNvSpPr>
              <p:nvPr/>
            </p:nvSpPr>
            <p:spPr bwMode="auto">
              <a:xfrm flipH="1">
                <a:off x="1555" y="246"/>
                <a:ext cx="822" cy="102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4778" name="Group 146"/>
            <p:cNvGrpSpPr>
              <a:grpSpLocks/>
            </p:cNvGrpSpPr>
            <p:nvPr/>
          </p:nvGrpSpPr>
          <p:grpSpPr bwMode="auto">
            <a:xfrm>
              <a:off x="4344988" y="390525"/>
              <a:ext cx="2936875" cy="3752850"/>
              <a:chOff x="2737" y="246"/>
              <a:chExt cx="1850" cy="2364"/>
            </a:xfrm>
          </p:grpSpPr>
          <p:sp>
            <p:nvSpPr>
              <p:cNvPr id="74784" name="Line 147"/>
              <p:cNvSpPr>
                <a:spLocks noChangeAspect="1" noChangeShapeType="1"/>
              </p:cNvSpPr>
              <p:nvPr/>
            </p:nvSpPr>
            <p:spPr bwMode="auto">
              <a:xfrm flipV="1">
                <a:off x="2737" y="1017"/>
                <a:ext cx="1285" cy="10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85" name="Line 148"/>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86" name="Line 149"/>
              <p:cNvSpPr>
                <a:spLocks noChangeAspect="1" noChangeShapeType="1"/>
              </p:cNvSpPr>
              <p:nvPr/>
            </p:nvSpPr>
            <p:spPr bwMode="auto">
              <a:xfrm flipH="1">
                <a:off x="4022" y="246"/>
                <a:ext cx="565"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4779" name="Group 150"/>
            <p:cNvGrpSpPr>
              <a:grpSpLocks/>
            </p:cNvGrpSpPr>
            <p:nvPr/>
          </p:nvGrpSpPr>
          <p:grpSpPr bwMode="auto">
            <a:xfrm>
              <a:off x="1816100" y="3327400"/>
              <a:ext cx="3833813" cy="2773363"/>
              <a:chOff x="1144" y="2096"/>
              <a:chExt cx="2415" cy="1747"/>
            </a:xfrm>
          </p:grpSpPr>
          <p:sp>
            <p:nvSpPr>
              <p:cNvPr id="74781" name="Line 151"/>
              <p:cNvSpPr>
                <a:spLocks noChangeAspect="1" noChangeShapeType="1"/>
              </p:cNvSpPr>
              <p:nvPr/>
            </p:nvSpPr>
            <p:spPr bwMode="auto">
              <a:xfrm>
                <a:off x="2994" y="3021"/>
                <a:ext cx="565" cy="82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82" name="Line 152"/>
              <p:cNvSpPr>
                <a:spLocks noChangeAspect="1" noChangeShapeType="1"/>
              </p:cNvSpPr>
              <p:nvPr/>
            </p:nvSpPr>
            <p:spPr bwMode="auto">
              <a:xfrm>
                <a:off x="1144" y="2969"/>
                <a:ext cx="1850" cy="5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83" name="Line 153"/>
              <p:cNvSpPr>
                <a:spLocks noChangeAspect="1" noChangeShapeType="1"/>
              </p:cNvSpPr>
              <p:nvPr/>
            </p:nvSpPr>
            <p:spPr bwMode="auto">
              <a:xfrm flipH="1">
                <a:off x="2994" y="2096"/>
                <a:ext cx="360" cy="925"/>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4780" name="AutoShape 167"/>
            <p:cNvSpPr>
              <a:spLocks noChangeAspect="1" noChangeArrowheads="1"/>
            </p:cNvSpPr>
            <p:nvPr/>
          </p:nvSpPr>
          <p:spPr bwMode="auto">
            <a:xfrm>
              <a:off x="4065588" y="2755900"/>
              <a:ext cx="569912" cy="571500"/>
            </a:xfrm>
            <a:prstGeom prst="diamond">
              <a:avLst/>
            </a:prstGeom>
            <a:solidFill>
              <a:schemeClr val="tx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smtClean="0"/>
              <a:t>pB boundary detector</a:t>
            </a:r>
          </a:p>
        </p:txBody>
      </p:sp>
      <p:pic>
        <p:nvPicPr>
          <p:cNvPr id="757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4400"/>
            <a:ext cx="7610475"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276600" y="3200400"/>
            <a:ext cx="5562600" cy="342900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5781" name="TextBox 5"/>
          <p:cNvSpPr txBox="1">
            <a:spLocks noChangeArrowheads="1"/>
          </p:cNvSpPr>
          <p:nvPr/>
        </p:nvSpPr>
        <p:spPr bwMode="auto">
          <a:xfrm>
            <a:off x="6248400" y="6172200"/>
            <a:ext cx="2274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Figure from Fowlkes</a:t>
            </a:r>
          </a:p>
        </p:txBody>
      </p:sp>
      <p:sp>
        <p:nvSpPr>
          <p:cNvPr id="7" name="Rectangle 6"/>
          <p:cNvSpPr/>
          <p:nvPr/>
        </p:nvSpPr>
        <p:spPr>
          <a:xfrm>
            <a:off x="6400800" y="2667000"/>
            <a:ext cx="1600200" cy="45720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5783" name="TextBox 7"/>
          <p:cNvSpPr txBox="1">
            <a:spLocks noChangeArrowheads="1"/>
          </p:cNvSpPr>
          <p:nvPr/>
        </p:nvSpPr>
        <p:spPr bwMode="auto">
          <a:xfrm>
            <a:off x="3429000" y="4876800"/>
            <a:ext cx="5343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Martin, Fowlkes, Malik 2004: Learning to Detect Natural Boundaries…</a:t>
            </a:r>
          </a:p>
          <a:p>
            <a:pPr eaLnBrk="1" hangingPunct="1">
              <a:spcBef>
                <a:spcPct val="0"/>
              </a:spcBef>
              <a:buFontTx/>
              <a:buNone/>
            </a:pPr>
            <a:r>
              <a:rPr lang="en-US" altLang="en-US" sz="1800">
                <a:latin typeface="Arial" panose="020B0604020202020204" pitchFamily="34" charset="0"/>
                <a:hlinkClick r:id="rId3"/>
              </a:rPr>
              <a:t>http://www.eecs.berkeley.edu/Research/Projects/CS/vision/grouping/papers/mfm-pami-boundary.pdf</a:t>
            </a:r>
            <a:r>
              <a:rPr lang="en-US" altLang="en-US" sz="1800">
                <a:latin typeface="Arial" panose="020B0604020202020204" pitchFamily="34" charset="0"/>
              </a:rPr>
              <a:t>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smtClean="0"/>
              <a:t>pB Boundary Detector</a:t>
            </a:r>
          </a:p>
        </p:txBody>
      </p:sp>
      <p:pic>
        <p:nvPicPr>
          <p:cNvPr id="768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200"/>
            <a:ext cx="72771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Box 4"/>
          <p:cNvSpPr txBox="1">
            <a:spLocks noChangeArrowheads="1"/>
          </p:cNvSpPr>
          <p:nvPr/>
        </p:nvSpPr>
        <p:spPr bwMode="auto">
          <a:xfrm>
            <a:off x="6858000" y="6477000"/>
            <a:ext cx="2274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Figure from Fowlkes</a:t>
            </a:r>
          </a:p>
        </p:txBody>
      </p:sp>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endParaRPr lang="en-US" altLang="en-US" smtClean="0"/>
          </a:p>
        </p:txBody>
      </p:sp>
      <p:pic>
        <p:nvPicPr>
          <p:cNvPr id="778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04800"/>
            <a:ext cx="733425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Box 4"/>
          <p:cNvSpPr txBox="1">
            <a:spLocks noChangeArrowheads="1"/>
          </p:cNvSpPr>
          <p:nvPr/>
        </p:nvSpPr>
        <p:spPr bwMode="auto">
          <a:xfrm>
            <a:off x="96838" y="1676400"/>
            <a:ext cx="1274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800">
                <a:latin typeface="Arial" panose="020B0604020202020204" pitchFamily="34" charset="0"/>
              </a:rPr>
              <a:t>Brightness</a:t>
            </a:r>
          </a:p>
        </p:txBody>
      </p:sp>
      <p:sp>
        <p:nvSpPr>
          <p:cNvPr id="77829" name="TextBox 5"/>
          <p:cNvSpPr txBox="1">
            <a:spLocks noChangeArrowheads="1"/>
          </p:cNvSpPr>
          <p:nvPr/>
        </p:nvSpPr>
        <p:spPr bwMode="auto">
          <a:xfrm>
            <a:off x="609600" y="2667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800">
                <a:latin typeface="Arial" panose="020B0604020202020204" pitchFamily="34" charset="0"/>
              </a:rPr>
              <a:t>Color</a:t>
            </a:r>
          </a:p>
        </p:txBody>
      </p:sp>
      <p:sp>
        <p:nvSpPr>
          <p:cNvPr id="77830" name="TextBox 6"/>
          <p:cNvSpPr txBox="1">
            <a:spLocks noChangeArrowheads="1"/>
          </p:cNvSpPr>
          <p:nvPr/>
        </p:nvSpPr>
        <p:spPr bwMode="auto">
          <a:xfrm>
            <a:off x="457200" y="3733800"/>
            <a:ext cx="94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Texture</a:t>
            </a:r>
          </a:p>
        </p:txBody>
      </p:sp>
      <p:sp>
        <p:nvSpPr>
          <p:cNvPr id="77831" name="TextBox 7"/>
          <p:cNvSpPr txBox="1">
            <a:spLocks noChangeArrowheads="1"/>
          </p:cNvSpPr>
          <p:nvPr/>
        </p:nvSpPr>
        <p:spPr bwMode="auto">
          <a:xfrm>
            <a:off x="228600" y="4724400"/>
            <a:ext cx="1236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Combined</a:t>
            </a:r>
          </a:p>
        </p:txBody>
      </p:sp>
      <p:sp>
        <p:nvSpPr>
          <p:cNvPr id="77832" name="TextBox 8"/>
          <p:cNvSpPr txBox="1">
            <a:spLocks noChangeArrowheads="1"/>
          </p:cNvSpPr>
          <p:nvPr/>
        </p:nvSpPr>
        <p:spPr bwMode="auto">
          <a:xfrm>
            <a:off x="457200" y="5791200"/>
            <a:ext cx="928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Human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r>
              <a:rPr lang="en-US" altLang="en-US" smtClean="0"/>
              <a:t>Lossless compression (PNG)</a:t>
            </a:r>
          </a:p>
        </p:txBody>
      </p:sp>
      <p:sp>
        <p:nvSpPr>
          <p:cNvPr id="3" name="Content Placeholder 2"/>
          <p:cNvSpPr>
            <a:spLocks noGrp="1"/>
          </p:cNvSpPr>
          <p:nvPr>
            <p:ph idx="1"/>
          </p:nvPr>
        </p:nvSpPr>
        <p:spPr>
          <a:xfrm>
            <a:off x="457200" y="990600"/>
            <a:ext cx="6705600" cy="5135563"/>
          </a:xfrm>
        </p:spPr>
        <p:txBody>
          <a:bodyPr/>
          <a:lstStyle/>
          <a:p>
            <a:pPr eaLnBrk="1" hangingPunct="1">
              <a:buFont typeface="Arial" charset="0"/>
              <a:buChar char="•"/>
              <a:defRPr/>
            </a:pPr>
            <a:endParaRPr lang="en-US" dirty="0" smtClean="0"/>
          </a:p>
          <a:p>
            <a:pPr marL="514350" indent="-514350" eaLnBrk="1" hangingPunct="1">
              <a:buFont typeface="+mj-lt"/>
              <a:buAutoNum type="arabicPeriod"/>
              <a:defRPr/>
            </a:pPr>
            <a:r>
              <a:rPr lang="en-US" dirty="0" smtClean="0"/>
              <a:t>Predict that a pixel’s value based on its upper-left neighborhood</a:t>
            </a:r>
          </a:p>
          <a:p>
            <a:pPr marL="514350" indent="-514350" eaLnBrk="1" hangingPunct="1">
              <a:buFont typeface="+mj-lt"/>
              <a:buAutoNum type="arabicPeriod"/>
              <a:defRPr/>
            </a:pPr>
            <a:r>
              <a:rPr lang="en-US" dirty="0" smtClean="0"/>
              <a:t>Store difference of predicted and actual value</a:t>
            </a:r>
          </a:p>
          <a:p>
            <a:pPr marL="514350" indent="-514350" eaLnBrk="1" hangingPunct="1">
              <a:buFont typeface="+mj-lt"/>
              <a:buAutoNum type="arabicPeriod"/>
              <a:defRPr/>
            </a:pPr>
            <a:r>
              <a:rPr lang="en-US" dirty="0" err="1" smtClean="0"/>
              <a:t>Pkzip</a:t>
            </a:r>
            <a:r>
              <a:rPr lang="en-US" dirty="0" smtClean="0"/>
              <a:t> it (DEFLATE algorithm)</a:t>
            </a:r>
          </a:p>
          <a:p>
            <a:pPr eaLnBrk="1" hangingPunct="1">
              <a:buFont typeface="Arial" charset="0"/>
              <a:buChar char="•"/>
              <a:defRPr/>
            </a:pPr>
            <a:endParaRPr lang="en-US" dirty="0" smtClean="0"/>
          </a:p>
          <a:p>
            <a:pPr marL="971550" lvl="1" indent="-514350" eaLnBrk="1" hangingPunct="1">
              <a:buFont typeface="+mj-lt"/>
              <a:buAutoNum type="arabicPeriod"/>
              <a:defRPr/>
            </a:pPr>
            <a:endParaRPr lang="en-US" dirty="0" smtClean="0"/>
          </a:p>
          <a:p>
            <a:pPr marL="971550" lvl="1" indent="-514350" eaLnBrk="1" hangingPunct="1">
              <a:buFont typeface="+mj-lt"/>
              <a:buAutoNum type="arabicPeriod"/>
              <a:defRPr/>
            </a:pPr>
            <a:endParaRPr lang="en-US" dirty="0"/>
          </a:p>
        </p:txBody>
      </p:sp>
      <p:pic>
        <p:nvPicPr>
          <p:cNvPr id="72708" name="Picture 4" descr="http://upload.wikimedia.org/wikipedia/commons/thumb/3/39/Pixel-prediction.svg/161px-Pixel-predictio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447800"/>
            <a:ext cx="1533525" cy="1495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73907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457200" y="-228600"/>
            <a:ext cx="8229600" cy="914400"/>
          </a:xfrm>
        </p:spPr>
        <p:txBody>
          <a:bodyPr/>
          <a:lstStyle/>
          <a:p>
            <a:r>
              <a:rPr lang="en-US" altLang="en-US" sz="3200" smtClean="0"/>
              <a:t>Results</a:t>
            </a:r>
          </a:p>
        </p:txBody>
      </p:sp>
      <p:pic>
        <p:nvPicPr>
          <p:cNvPr id="78851" name="Picture 2" descr="http://www.cs.berkeley.edu/projects/vision/grouping/segbench/BSDS300/html/images/plain/normal/color/1670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533400"/>
            <a:ext cx="45815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4" descr="http://www.eecs.berkeley.edu/Research/Projects/CS/vision/bsds/bench/color/human/16706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3800475"/>
            <a:ext cx="45815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Box 3"/>
          <p:cNvSpPr txBox="1">
            <a:spLocks noChangeArrowheads="1"/>
          </p:cNvSpPr>
          <p:nvPr/>
        </p:nvSpPr>
        <p:spPr bwMode="auto">
          <a:xfrm>
            <a:off x="7938" y="3935413"/>
            <a:ext cx="1595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FFFF"/>
                </a:solidFill>
                <a:latin typeface="Arial" panose="020B0604020202020204" pitchFamily="34" charset="0"/>
              </a:rPr>
              <a:t>Human (0.95)</a:t>
            </a:r>
          </a:p>
        </p:txBody>
      </p:sp>
      <p:pic>
        <p:nvPicPr>
          <p:cNvPr id="78854" name="Picture 6" descr="http://www.eecs.berkeley.edu/Research/Projects/CS/vision/bsds/bench/color/bgtg/167062.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225" y="2455863"/>
            <a:ext cx="43053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TextBox 7"/>
          <p:cNvSpPr txBox="1">
            <a:spLocks noChangeArrowheads="1"/>
          </p:cNvSpPr>
          <p:nvPr/>
        </p:nvSpPr>
        <p:spPr bwMode="auto">
          <a:xfrm>
            <a:off x="4862513" y="2463800"/>
            <a:ext cx="113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FFFF"/>
                </a:solidFill>
                <a:latin typeface="Arial" panose="020B0604020202020204" pitchFamily="34" charset="0"/>
              </a:rPr>
              <a:t>Pb (0.88)</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457200" y="-228600"/>
            <a:ext cx="8229600" cy="914400"/>
          </a:xfrm>
        </p:spPr>
        <p:txBody>
          <a:bodyPr/>
          <a:lstStyle/>
          <a:p>
            <a:r>
              <a:rPr lang="en-US" altLang="en-US" sz="3200" smtClean="0"/>
              <a:t>Results</a:t>
            </a:r>
          </a:p>
        </p:txBody>
      </p:sp>
      <p:sp>
        <p:nvSpPr>
          <p:cNvPr id="79875" name="TextBox 3"/>
          <p:cNvSpPr txBox="1">
            <a:spLocks noChangeArrowheads="1"/>
          </p:cNvSpPr>
          <p:nvPr/>
        </p:nvSpPr>
        <p:spPr bwMode="auto">
          <a:xfrm>
            <a:off x="7938" y="3935413"/>
            <a:ext cx="928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FFFF"/>
                </a:solidFill>
                <a:latin typeface="Arial" panose="020B0604020202020204" pitchFamily="34" charset="0"/>
              </a:rPr>
              <a:t>Human</a:t>
            </a:r>
          </a:p>
        </p:txBody>
      </p:sp>
      <p:sp>
        <p:nvSpPr>
          <p:cNvPr id="79876" name="TextBox 7"/>
          <p:cNvSpPr txBox="1">
            <a:spLocks noChangeArrowheads="1"/>
          </p:cNvSpPr>
          <p:nvPr/>
        </p:nvSpPr>
        <p:spPr bwMode="auto">
          <a:xfrm>
            <a:off x="4772025" y="2271713"/>
            <a:ext cx="46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FFFF"/>
                </a:solidFill>
                <a:latin typeface="Arial" panose="020B0604020202020204" pitchFamily="34" charset="0"/>
              </a:rPr>
              <a:t>Pb</a:t>
            </a:r>
          </a:p>
        </p:txBody>
      </p:sp>
      <p:pic>
        <p:nvPicPr>
          <p:cNvPr id="79877" name="Picture 2" descr="http://www.cs.berkeley.edu/projects/vision/grouping/segbench/BSDS300/html/images/plain/normal/color/420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45815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4" descr="http://www.eecs.berkeley.edu/Research/Projects/CS/vision/bsds/bench/color/human/42049.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3488"/>
            <a:ext cx="45815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TextBox 11"/>
          <p:cNvSpPr txBox="1">
            <a:spLocks noChangeArrowheads="1"/>
          </p:cNvSpPr>
          <p:nvPr/>
        </p:nvSpPr>
        <p:spPr bwMode="auto">
          <a:xfrm>
            <a:off x="2819400" y="3894138"/>
            <a:ext cx="1595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FFFF"/>
                </a:solidFill>
                <a:latin typeface="Arial" panose="020B0604020202020204" pitchFamily="34" charset="0"/>
              </a:rPr>
              <a:t>Human (0.96)</a:t>
            </a:r>
          </a:p>
        </p:txBody>
      </p:sp>
      <p:sp>
        <p:nvSpPr>
          <p:cNvPr id="79880" name="TextBox 12"/>
          <p:cNvSpPr txBox="1">
            <a:spLocks noChangeArrowheads="1"/>
          </p:cNvSpPr>
          <p:nvPr/>
        </p:nvSpPr>
        <p:spPr bwMode="auto">
          <a:xfrm>
            <a:off x="7899400" y="2455863"/>
            <a:ext cx="1198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FFFF"/>
                </a:solidFill>
                <a:latin typeface="Arial" panose="020B0604020202020204" pitchFamily="34" charset="0"/>
              </a:rPr>
              <a:t>Global Pb</a:t>
            </a:r>
          </a:p>
        </p:txBody>
      </p:sp>
      <p:pic>
        <p:nvPicPr>
          <p:cNvPr id="79881" name="Picture 8" descr="http://www.eecs.berkeley.edu/Research/Projects/CS/vision/bsds/bench/color/bgtg/42049.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025" y="2265363"/>
            <a:ext cx="4391025"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Box 14"/>
          <p:cNvSpPr txBox="1">
            <a:spLocks noChangeArrowheads="1"/>
          </p:cNvSpPr>
          <p:nvPr/>
        </p:nvSpPr>
        <p:spPr bwMode="auto">
          <a:xfrm>
            <a:off x="7956550" y="2420938"/>
            <a:ext cx="113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FFFF"/>
                </a:solidFill>
                <a:latin typeface="Arial" panose="020B0604020202020204" pitchFamily="34" charset="0"/>
              </a:rPr>
              <a:t>Pb (0.88)</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endParaRPr lang="en-US" altLang="en-US" smtClean="0"/>
          </a:p>
        </p:txBody>
      </p:sp>
      <p:pic>
        <p:nvPicPr>
          <p:cNvPr id="80899" name="Picture 2" descr="http://www.cs.berkeley.edu/projects/vision/grouping/segbench/BSDS300/html/images/plain/normal/color/2530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45815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descr="http://www.eecs.berkeley.edu/Research/Projects/CS/vision/bsds/bench/color/human/253055.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3619500"/>
            <a:ext cx="45815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6" descr="http://www.eecs.berkeley.edu/Research/Projects/CS/vision/bsds/bench/color/cgtg/253055.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520950"/>
            <a:ext cx="43434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extBox 6"/>
          <p:cNvSpPr txBox="1">
            <a:spLocks noChangeArrowheads="1"/>
          </p:cNvSpPr>
          <p:nvPr/>
        </p:nvSpPr>
        <p:spPr bwMode="auto">
          <a:xfrm>
            <a:off x="2819400" y="3894138"/>
            <a:ext cx="1595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FFFF"/>
                </a:solidFill>
                <a:latin typeface="Arial" panose="020B0604020202020204" pitchFamily="34" charset="0"/>
              </a:rPr>
              <a:t>Human (0.95)</a:t>
            </a:r>
          </a:p>
        </p:txBody>
      </p:sp>
      <p:sp>
        <p:nvSpPr>
          <p:cNvPr id="80903" name="TextBox 7"/>
          <p:cNvSpPr txBox="1">
            <a:spLocks noChangeArrowheads="1"/>
          </p:cNvSpPr>
          <p:nvPr/>
        </p:nvSpPr>
        <p:spPr bwMode="auto">
          <a:xfrm>
            <a:off x="7942263" y="2551113"/>
            <a:ext cx="113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FFFF"/>
                </a:solidFill>
                <a:latin typeface="Arial" panose="020B0604020202020204" pitchFamily="34" charset="0"/>
              </a:rPr>
              <a:t>Pb (0.63)</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endParaRPr lang="en-US" altLang="en-US" smtClean="0"/>
          </a:p>
        </p:txBody>
      </p:sp>
      <p:pic>
        <p:nvPicPr>
          <p:cNvPr id="81923" name="Picture 2" descr="http://www.eecs.berkeley.edu/Research/Projects/CS/vision/bsds/bench/color/bgtg/10808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012950"/>
            <a:ext cx="44196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descr="http://www.cs.berkeley.edu/projects/vision/grouping/segbench/BSDS300/html/images/plain/normal/color/1080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45815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6" descr="http://www.eecs.berkeley.edu/Research/Projects/CS/vision/bsds/bench/color/human/108082.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3783013"/>
            <a:ext cx="4581526"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extBox 6"/>
          <p:cNvSpPr txBox="1">
            <a:spLocks noChangeArrowheads="1"/>
          </p:cNvSpPr>
          <p:nvPr/>
        </p:nvSpPr>
        <p:spPr bwMode="auto">
          <a:xfrm>
            <a:off x="2819400" y="3894138"/>
            <a:ext cx="1595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FFFF"/>
                </a:solidFill>
                <a:latin typeface="Arial" panose="020B0604020202020204" pitchFamily="34" charset="0"/>
              </a:rPr>
              <a:t>Human (0.90)</a:t>
            </a:r>
          </a:p>
        </p:txBody>
      </p:sp>
      <p:sp>
        <p:nvSpPr>
          <p:cNvPr id="81927" name="TextBox 7"/>
          <p:cNvSpPr txBox="1">
            <a:spLocks noChangeArrowheads="1"/>
          </p:cNvSpPr>
          <p:nvPr/>
        </p:nvSpPr>
        <p:spPr bwMode="auto">
          <a:xfrm>
            <a:off x="7942263" y="2238375"/>
            <a:ext cx="113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FFFF"/>
                </a:solidFill>
                <a:latin typeface="Arial" panose="020B0604020202020204" pitchFamily="34" charset="0"/>
              </a:rPr>
              <a:t>Pb (0.35)</a:t>
            </a:r>
          </a:p>
        </p:txBody>
      </p:sp>
      <p:sp>
        <p:nvSpPr>
          <p:cNvPr id="81928" name="Rectangle 8"/>
          <p:cNvSpPr>
            <a:spLocks noChangeArrowheads="1"/>
          </p:cNvSpPr>
          <p:nvPr/>
        </p:nvSpPr>
        <p:spPr bwMode="auto">
          <a:xfrm>
            <a:off x="4572000" y="6008688"/>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rgbClr val="000000"/>
                </a:solidFill>
                <a:latin typeface="Arial" panose="020B0604020202020204" pitchFamily="34" charset="0"/>
              </a:rPr>
              <a:t>For more: </a:t>
            </a:r>
            <a:r>
              <a:rPr lang="en-US" altLang="en-US" sz="1600">
                <a:solidFill>
                  <a:srgbClr val="000000"/>
                </a:solidFill>
                <a:latin typeface="Arial" panose="020B0604020202020204" pitchFamily="34" charset="0"/>
                <a:hlinkClick r:id="rId5"/>
              </a:rPr>
              <a:t>http://www.eecs.berkeley.edu/Research/Projects/CS/vision/bsds/bench/html/108082-color.html</a:t>
            </a:r>
            <a:endParaRPr lang="en-US" altLang="en-US" sz="1600">
              <a:solidFill>
                <a:srgbClr val="000000"/>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smtClean="0"/>
              <a:t>Global pB boundary detector</a:t>
            </a:r>
          </a:p>
        </p:txBody>
      </p:sp>
      <p:pic>
        <p:nvPicPr>
          <p:cNvPr id="829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41045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Box 4"/>
          <p:cNvSpPr txBox="1">
            <a:spLocks noChangeArrowheads="1"/>
          </p:cNvSpPr>
          <p:nvPr/>
        </p:nvSpPr>
        <p:spPr bwMode="auto">
          <a:xfrm>
            <a:off x="6858000" y="6477000"/>
            <a:ext cx="2274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Figure from Fowlkes</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smtClean="0"/>
              <a:t>45 years of boundary detection</a:t>
            </a:r>
          </a:p>
        </p:txBody>
      </p:sp>
      <p:pic>
        <p:nvPicPr>
          <p:cNvPr id="83971" name="Picture 2" descr="C:\Users\hays\Desktop\143 Computer Vision\slides\10\boundary_detector_performan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25" y="1066800"/>
            <a:ext cx="5365750"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p:cNvSpPr txBox="1">
            <a:spLocks noChangeArrowheads="1"/>
          </p:cNvSpPr>
          <p:nvPr/>
        </p:nvSpPr>
        <p:spPr bwMode="auto">
          <a:xfrm>
            <a:off x="4343400" y="6477000"/>
            <a:ext cx="4737100" cy="276225"/>
          </a:xfrm>
          <a:prstGeom prst="rect">
            <a:avLst/>
          </a:prstGeom>
          <a:solidFill>
            <a:schemeClr val="bg1"/>
          </a:solidFill>
          <a:ln w="9525">
            <a:noFill/>
            <a:miter lim="800000"/>
            <a:headEnd/>
            <a:tailEnd/>
          </a:ln>
        </p:spPr>
        <p:txBody>
          <a:bodyPr>
            <a:spAutoFit/>
          </a:bodyPr>
          <a:lstStyle/>
          <a:p>
            <a:pPr eaLnBrk="1" hangingPunct="1">
              <a:defRPr/>
            </a:pPr>
            <a:r>
              <a:rPr lang="en-US" sz="1200" dirty="0">
                <a:solidFill>
                  <a:schemeClr val="bg1">
                    <a:lumMod val="65000"/>
                  </a:schemeClr>
                </a:solidFill>
                <a:latin typeface="Arial" charset="0"/>
                <a:cs typeface="Arial" charset="0"/>
              </a:rPr>
              <a:t>Source: </a:t>
            </a:r>
            <a:r>
              <a:rPr lang="en-US" sz="1200" dirty="0" err="1">
                <a:solidFill>
                  <a:schemeClr val="bg1">
                    <a:lumMod val="65000"/>
                  </a:schemeClr>
                </a:solidFill>
                <a:latin typeface="Arial" charset="0"/>
                <a:cs typeface="Arial" charset="0"/>
              </a:rPr>
              <a:t>Arbelaez</a:t>
            </a:r>
            <a:r>
              <a:rPr lang="en-US" sz="1200" dirty="0">
                <a:solidFill>
                  <a:schemeClr val="bg1">
                    <a:lumMod val="65000"/>
                  </a:schemeClr>
                </a:solidFill>
                <a:latin typeface="Arial" charset="0"/>
                <a:cs typeface="Arial" charset="0"/>
              </a:rPr>
              <a:t>, </a:t>
            </a:r>
            <a:r>
              <a:rPr lang="en-US" sz="1200" dirty="0" err="1">
                <a:solidFill>
                  <a:schemeClr val="bg1">
                    <a:lumMod val="65000"/>
                  </a:schemeClr>
                </a:solidFill>
                <a:latin typeface="Arial" charset="0"/>
                <a:cs typeface="Arial" charset="0"/>
              </a:rPr>
              <a:t>Maire</a:t>
            </a:r>
            <a:r>
              <a:rPr lang="en-US" sz="1200" dirty="0">
                <a:solidFill>
                  <a:schemeClr val="bg1">
                    <a:lumMod val="65000"/>
                  </a:schemeClr>
                </a:solidFill>
                <a:latin typeface="Arial" charset="0"/>
                <a:cs typeface="Arial" charset="0"/>
              </a:rPr>
              <a:t>, </a:t>
            </a:r>
            <a:r>
              <a:rPr lang="en-US" sz="1200" dirty="0" err="1">
                <a:solidFill>
                  <a:schemeClr val="bg1">
                    <a:lumMod val="65000"/>
                  </a:schemeClr>
                </a:solidFill>
                <a:latin typeface="Arial" charset="0"/>
                <a:cs typeface="Arial" charset="0"/>
              </a:rPr>
              <a:t>Fowlkes</a:t>
            </a:r>
            <a:r>
              <a:rPr lang="en-US" sz="1200" dirty="0">
                <a:solidFill>
                  <a:schemeClr val="bg1">
                    <a:lumMod val="65000"/>
                  </a:schemeClr>
                </a:solidFill>
                <a:latin typeface="Arial" charset="0"/>
                <a:cs typeface="Arial" charset="0"/>
              </a:rPr>
              <a:t>, and </a:t>
            </a:r>
            <a:r>
              <a:rPr lang="en-US" sz="1200" dirty="0" err="1">
                <a:solidFill>
                  <a:schemeClr val="bg1">
                    <a:lumMod val="65000"/>
                  </a:schemeClr>
                </a:solidFill>
                <a:latin typeface="Arial" charset="0"/>
                <a:cs typeface="Arial" charset="0"/>
              </a:rPr>
              <a:t>Malik</a:t>
            </a:r>
            <a:r>
              <a:rPr lang="en-US" sz="1200" dirty="0">
                <a:solidFill>
                  <a:schemeClr val="bg1">
                    <a:lumMod val="65000"/>
                  </a:schemeClr>
                </a:solidFill>
                <a:latin typeface="Arial" charset="0"/>
                <a:cs typeface="Arial" charset="0"/>
              </a:rPr>
              <a:t>. TPAMI 2011 (</a:t>
            </a:r>
            <a:r>
              <a:rPr lang="en-US" sz="1200" dirty="0" err="1">
                <a:solidFill>
                  <a:schemeClr val="bg1">
                    <a:lumMod val="65000"/>
                  </a:schemeClr>
                </a:solidFill>
                <a:latin typeface="Arial" charset="0"/>
                <a:cs typeface="Arial" charset="0"/>
              </a:rPr>
              <a:t>pdf</a:t>
            </a:r>
            <a:r>
              <a:rPr lang="en-US" sz="1200" dirty="0">
                <a:solidFill>
                  <a:schemeClr val="bg1">
                    <a:lumMod val="65000"/>
                  </a:schemeClr>
                </a:solidFill>
                <a:latin typeface="Arial" charset="0"/>
                <a:cs typeface="Arial" charset="0"/>
              </a:rPr>
              <a:t>)</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altLang="en-US" smtClean="0"/>
              <a:t>State of edge detection</a:t>
            </a:r>
          </a:p>
        </p:txBody>
      </p:sp>
      <p:sp>
        <p:nvSpPr>
          <p:cNvPr id="58371" name="Content Placeholder 2"/>
          <p:cNvSpPr>
            <a:spLocks noGrp="1"/>
          </p:cNvSpPr>
          <p:nvPr>
            <p:ph idx="1"/>
          </p:nvPr>
        </p:nvSpPr>
        <p:spPr/>
        <p:txBody>
          <a:bodyPr/>
          <a:lstStyle/>
          <a:p>
            <a:pPr>
              <a:buFont typeface="Arial" charset="0"/>
              <a:buChar char="•"/>
              <a:defRPr/>
            </a:pPr>
            <a:r>
              <a:rPr lang="en-US" altLang="en-US" dirty="0" smtClean="0"/>
              <a:t>Local edge detection works well</a:t>
            </a:r>
          </a:p>
          <a:p>
            <a:pPr lvl="1">
              <a:buFont typeface="Arial" charset="0"/>
              <a:buChar char="–"/>
              <a:defRPr/>
            </a:pPr>
            <a:r>
              <a:rPr lang="en-US" altLang="en-US" dirty="0" smtClean="0"/>
              <a:t>But many false positives from illumination and texture edges</a:t>
            </a:r>
          </a:p>
          <a:p>
            <a:pPr>
              <a:buFont typeface="Arial" charset="0"/>
              <a:buChar char="•"/>
              <a:defRPr/>
            </a:pPr>
            <a:r>
              <a:rPr lang="en-US" altLang="en-US" dirty="0" smtClean="0"/>
              <a:t>Some methods to take into account longer contours, but could probably do better</a:t>
            </a:r>
          </a:p>
          <a:p>
            <a:pPr>
              <a:buFont typeface="Arial" charset="0"/>
              <a:buChar char="•"/>
              <a:defRPr/>
            </a:pPr>
            <a:r>
              <a:rPr lang="en-US" altLang="en-US" dirty="0" smtClean="0"/>
              <a:t>Modern methods that actually “learn” from data.</a:t>
            </a:r>
          </a:p>
          <a:p>
            <a:pPr>
              <a:buFont typeface="Arial" charset="0"/>
              <a:buChar char="•"/>
              <a:defRPr/>
            </a:pPr>
            <a:r>
              <a:rPr lang="en-US" altLang="en-US" dirty="0" smtClean="0"/>
              <a:t>Poor </a:t>
            </a:r>
            <a:r>
              <a:rPr lang="en-US" altLang="en-US" dirty="0"/>
              <a:t>use of object and high-level information</a:t>
            </a:r>
          </a:p>
          <a:p>
            <a:pPr marL="0" indent="0">
              <a:buFont typeface="Arial" charset="0"/>
              <a:buNone/>
              <a:defRPr/>
            </a:pPr>
            <a:endParaRPr lang="en-US" altLang="en-US" dirty="0" smtClean="0"/>
          </a:p>
          <a:p>
            <a:pPr>
              <a:buFont typeface="Arial" charset="0"/>
              <a:buChar char="•"/>
              <a:defRPr/>
            </a:pPr>
            <a:endParaRPr lang="en-US" altLang="en-US" dirty="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pPr>
              <a:defRPr/>
            </a:pPr>
            <a:r>
              <a:rPr lang="en-US" dirty="0"/>
              <a:t>Style and abstraction in portrait sketching, Berger et al. SIGGRAPH 2013 </a:t>
            </a:r>
          </a:p>
        </p:txBody>
      </p:sp>
      <p:sp>
        <p:nvSpPr>
          <p:cNvPr id="86019" name="Content Placeholder 2"/>
          <p:cNvSpPr>
            <a:spLocks noGrp="1"/>
          </p:cNvSpPr>
          <p:nvPr>
            <p:ph idx="1"/>
          </p:nvPr>
        </p:nvSpPr>
        <p:spPr>
          <a:xfrm>
            <a:off x="457200" y="4846638"/>
            <a:ext cx="8229600" cy="1554162"/>
          </a:xfrm>
        </p:spPr>
        <p:txBody>
          <a:bodyPr/>
          <a:lstStyle/>
          <a:p>
            <a:r>
              <a:rPr lang="en-US" altLang="en-US" smtClean="0"/>
              <a:t>Learn from artist’s strokes so that edges are more likely in certain parts of the face.</a:t>
            </a:r>
          </a:p>
        </p:txBody>
      </p:sp>
      <p:pic>
        <p:nvPicPr>
          <p:cNvPr id="86020" name="Picture 2"/>
          <p:cNvPicPr>
            <a:picLocks noChangeAspect="1" noChangeArrowheads="1"/>
          </p:cNvPicPr>
          <p:nvPr/>
        </p:nvPicPr>
        <p:blipFill>
          <a:blip r:embed="rId2">
            <a:extLst>
              <a:ext uri="{28A0092B-C50C-407E-A947-70E740481C1C}">
                <a14:useLocalDpi xmlns:a14="http://schemas.microsoft.com/office/drawing/2010/main" val="0"/>
              </a:ext>
            </a:extLst>
          </a:blip>
          <a:srcRect l="19756" t="25999" r="52773" b="39305"/>
          <a:stretch>
            <a:fillRect/>
          </a:stretch>
        </p:blipFill>
        <p:spPr bwMode="auto">
          <a:xfrm>
            <a:off x="228600" y="1524000"/>
            <a:ext cx="3673475" cy="289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21" name="Picture 3"/>
          <p:cNvPicPr>
            <a:picLocks noChangeAspect="1" noChangeArrowheads="1"/>
          </p:cNvPicPr>
          <p:nvPr/>
        </p:nvPicPr>
        <p:blipFill>
          <a:blip r:embed="rId3">
            <a:extLst>
              <a:ext uri="{28A0092B-C50C-407E-A947-70E740481C1C}">
                <a14:useLocalDpi xmlns:a14="http://schemas.microsoft.com/office/drawing/2010/main" val="0"/>
              </a:ext>
            </a:extLst>
          </a:blip>
          <a:srcRect l="51524" t="32294" r="8842" b="35284"/>
          <a:stretch>
            <a:fillRect/>
          </a:stretch>
        </p:blipFill>
        <p:spPr bwMode="auto">
          <a:xfrm>
            <a:off x="4105275" y="1828800"/>
            <a:ext cx="491807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smtClean="0">
                <a:solidFill>
                  <a:schemeClr val="tx2">
                    <a:lumMod val="75000"/>
                  </a:schemeClr>
                </a:solidFill>
              </a:rPr>
              <a:t>Why do we get different, distance-dependent interpretations of hybrid images?</a:t>
            </a:r>
            <a:endParaRPr lang="en-US" b="1" dirty="0">
              <a:solidFill>
                <a:schemeClr val="tx2">
                  <a:lumMod val="75000"/>
                </a:schemeClr>
              </a:solidFill>
            </a:endParaRPr>
          </a:p>
        </p:txBody>
      </p:sp>
      <p:pic>
        <p:nvPicPr>
          <p:cNvPr id="99331"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l="40038"/>
          <a:stretch>
            <a:fillRect/>
          </a:stretch>
        </p:blipFill>
        <p:spPr bwMode="auto">
          <a:xfrm>
            <a:off x="381000" y="2133600"/>
            <a:ext cx="41084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3383" r="74422" b="49260"/>
          <a:stretch>
            <a:fillRect/>
          </a:stretch>
        </p:blipFill>
        <p:spPr bwMode="auto">
          <a:xfrm>
            <a:off x="6553200" y="1981200"/>
            <a:ext cx="1690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54123" r="74422" b="3593"/>
          <a:stretch>
            <a:fillRect/>
          </a:stretch>
        </p:blipFill>
        <p:spPr bwMode="auto">
          <a:xfrm>
            <a:off x="6629400" y="4800600"/>
            <a:ext cx="152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TextBox 12"/>
          <p:cNvSpPr txBox="1">
            <a:spLocks noChangeArrowheads="1"/>
          </p:cNvSpPr>
          <p:nvPr/>
        </p:nvSpPr>
        <p:spPr bwMode="auto">
          <a:xfrm>
            <a:off x="5181600" y="3962400"/>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200" b="1">
                <a:solidFill>
                  <a:prstClr val="black"/>
                </a:solidFill>
                <a:latin typeface="Arial" panose="020B0604020202020204" pitchFamily="34" charset="0"/>
              </a:rPr>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547217"/>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ltLang="en-US" smtClean="0"/>
              <a:t>Application: Hybrid Images</a:t>
            </a:r>
          </a:p>
        </p:txBody>
      </p:sp>
      <p:sp>
        <p:nvSpPr>
          <p:cNvPr id="43011" name="Content Placeholder 2"/>
          <p:cNvSpPr>
            <a:spLocks noGrp="1"/>
          </p:cNvSpPr>
          <p:nvPr>
            <p:ph idx="1"/>
          </p:nvPr>
        </p:nvSpPr>
        <p:spPr>
          <a:xfrm>
            <a:off x="533400" y="5791200"/>
            <a:ext cx="7772400" cy="914400"/>
          </a:xfrm>
        </p:spPr>
        <p:txBody>
          <a:bodyPr>
            <a:normAutofit fontScale="92500" lnSpcReduction="10000"/>
          </a:bodyPr>
          <a:lstStyle/>
          <a:p>
            <a:pPr algn="ctr">
              <a:buFont typeface="Arial" charset="0"/>
              <a:buChar char="•"/>
              <a:defRPr/>
            </a:pPr>
            <a:r>
              <a:rPr lang="en-US" smtClean="0"/>
              <a:t>A. Oliva, A. Torralba, P.G. Schyns, </a:t>
            </a:r>
            <a:br>
              <a:rPr lang="en-US" smtClean="0"/>
            </a:br>
            <a:r>
              <a:rPr lang="en-US" smtClean="0">
                <a:hlinkClick r:id="rId3"/>
              </a:rPr>
              <a:t>“Hybrid Images,”</a:t>
            </a:r>
            <a:r>
              <a:rPr lang="en-US" smtClean="0"/>
              <a:t> SIGGRAPH 2006</a:t>
            </a:r>
          </a:p>
        </p:txBody>
      </p:sp>
      <p:pic>
        <p:nvPicPr>
          <p:cNvPr id="1003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0"/>
            <a:ext cx="84804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749893"/>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300"/>
  <p:tag name="BITMAPFORMAT" val="bmpmono"/>
  <p:tag name="DEBUGINTERACTIVE" val="True"/>
  <p:tag name="ORIGWIDTH" val="153"/>
  <p:tag name="PICTUREFILESIZE" val="2054"/>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d}{dx}f(x)$&#10;\end{document}&#10;"/>
  <p:tag name="EXTERNALNAME" val="txp_fig"/>
  <p:tag name="BLEND" val="False"/>
  <p:tag name="TRANSPARENT" val="False"/>
  <p:tag name="KEEPFILES" val="False"/>
  <p:tag name="DEBUGPAUSE" val="False"/>
  <p:tag name="RESOLUTION" val="300"/>
  <p:tag name="BITMAPFORMAT" val="bmpmono"/>
  <p:tag name="DEBUGINTERACTIVE" val="True"/>
  <p:tag name="ORIGWIDTH" val="232.25"/>
  <p:tag name="PICTUREFILESIZE" val="4238"/>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igma = 1$&#10;\end{document}&#10;"/>
  <p:tag name="EXTERNALNAME" val="Edittex"/>
  <p:tag name="BLEND" val="False"/>
  <p:tag name="TRANSPARENT" val="False"/>
  <p:tag name="BITMAPFORMAT" val="bmpmono"/>
  <p:tag name="DEBUGINTERACTIVE" val="True"/>
  <p:tag name="ORIGWIDTH" val="202.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igma = 2$&#10;\end{document}&#10;"/>
  <p:tag name="EXTERNALNAME" val="Edittex"/>
  <p:tag name="BLEND" val="False"/>
  <p:tag name="TRANSPARENT" val="False"/>
  <p:tag name="BITMAPFORMAT" val="bmpmono"/>
  <p:tag name="DEBUGINTERACTIVE" val="True"/>
  <p:tag name="ORIGWIDTH" val="206.1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Lecture1 - Introduction - CP Fall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cture1 - Introduction - CP Fall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Lecture1 - Introduction - CP Fall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Lecture1 - Introduction - CP Fall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33489</TotalTime>
  <Words>2594</Words>
  <Application>Microsoft Office PowerPoint</Application>
  <PresentationFormat>On-screen Show (4:3)</PresentationFormat>
  <Paragraphs>1023</Paragraphs>
  <Slides>77</Slides>
  <Notes>26</Notes>
  <HiddenSlides>13</HiddenSlides>
  <MMClips>0</MMClips>
  <ScaleCrop>false</ScaleCrop>
  <HeadingPairs>
    <vt:vector size="8" baseType="variant">
      <vt:variant>
        <vt:lpstr>Fonts Used</vt:lpstr>
      </vt:variant>
      <vt:variant>
        <vt:i4>8</vt:i4>
      </vt:variant>
      <vt:variant>
        <vt:lpstr>Theme</vt:lpstr>
      </vt:variant>
      <vt:variant>
        <vt:i4>10</vt:i4>
      </vt:variant>
      <vt:variant>
        <vt:lpstr>Embedded OLE Servers</vt:lpstr>
      </vt:variant>
      <vt:variant>
        <vt:i4>3</vt:i4>
      </vt:variant>
      <vt:variant>
        <vt:lpstr>Slide Titles</vt:lpstr>
      </vt:variant>
      <vt:variant>
        <vt:i4>77</vt:i4>
      </vt:variant>
    </vt:vector>
  </HeadingPairs>
  <TitlesOfParts>
    <vt:vector size="98" baseType="lpstr">
      <vt:lpstr>Arial</vt:lpstr>
      <vt:lpstr>Calibri</vt:lpstr>
      <vt:lpstr>Comic Sans MS</vt:lpstr>
      <vt:lpstr>Futura Bk BT</vt:lpstr>
      <vt:lpstr>Symbol</vt:lpstr>
      <vt:lpstr>Tahoma</vt:lpstr>
      <vt:lpstr>Times New Roman</vt:lpstr>
      <vt:lpstr>Wingdings</vt:lpstr>
      <vt:lpstr>Office Theme</vt:lpstr>
      <vt:lpstr>Lecture1 - Introduction - CP Fall 2010</vt:lpstr>
      <vt:lpstr>1_Office Theme</vt:lpstr>
      <vt:lpstr>2_Office Theme</vt:lpstr>
      <vt:lpstr>3_Office Theme</vt:lpstr>
      <vt:lpstr>1_Lecture1 - Introduction - CP Fall 2010</vt:lpstr>
      <vt:lpstr>2_Lecture1 - Introduction - CP Fall 2010</vt:lpstr>
      <vt:lpstr>4_Office Theme</vt:lpstr>
      <vt:lpstr>1_Blank Presentation</vt:lpstr>
      <vt:lpstr>3_Lecture1 - Introduction - CP Fall 2010</vt:lpstr>
      <vt:lpstr>Bitmap Image</vt:lpstr>
      <vt:lpstr>Equation</vt:lpstr>
      <vt:lpstr>Photo Editor Photo</vt:lpstr>
      <vt:lpstr>PowerPoint Presentation</vt:lpstr>
      <vt:lpstr>PowerPoint Presentation</vt:lpstr>
      <vt:lpstr>Lossy Image Compression (JPEG)</vt:lpstr>
      <vt:lpstr>Using DCT in JPEG   </vt:lpstr>
      <vt:lpstr>Image compression using DCT</vt:lpstr>
      <vt:lpstr>JPEG Compression Summary</vt:lpstr>
      <vt:lpstr>Lossless compression (PNG)</vt:lpstr>
      <vt:lpstr>PowerPoint Presentation</vt:lpstr>
      <vt:lpstr>Application: Hybrid Images</vt:lpstr>
      <vt:lpstr>Clues from Human Perception</vt:lpstr>
      <vt:lpstr>Campbell-Robson contrast sensitivity curve</vt:lpstr>
      <vt:lpstr>Hybrid Image in FFT</vt:lpstr>
      <vt:lpstr>PowerPoint Presentation</vt:lpstr>
      <vt:lpstr>PowerPoint Presentation</vt:lpstr>
      <vt:lpstr>PowerPoint Presentation</vt:lpstr>
      <vt:lpstr>Filtering in spatial domain</vt:lpstr>
      <vt:lpstr>Filtering in frequency domain</vt:lpstr>
      <vt:lpstr>Review of Filtering</vt:lpstr>
      <vt:lpstr>Review of Filtering</vt:lpstr>
      <vt:lpstr>Review of Filtering</vt:lpstr>
      <vt:lpstr>Review of Filtering</vt:lpstr>
      <vt:lpstr>Review of Last 3 Days</vt:lpstr>
      <vt:lpstr>Things to Remember</vt:lpstr>
      <vt:lpstr>PowerPoint Presentation</vt:lpstr>
      <vt:lpstr>PowerPoint Presentation</vt:lpstr>
      <vt:lpstr>Previous Lectures</vt:lpstr>
      <vt:lpstr>Edge / Boundary Detection</vt:lpstr>
      <vt:lpstr>Edge detection</vt:lpstr>
      <vt:lpstr>Why do we care about edges?</vt:lpstr>
      <vt:lpstr>Origin of Edges</vt:lpstr>
      <vt:lpstr>Closeup of edges</vt:lpstr>
      <vt:lpstr>Closeup of edges</vt:lpstr>
      <vt:lpstr>Closeup of edges</vt:lpstr>
      <vt:lpstr>Closeup of edges</vt:lpstr>
      <vt:lpstr>Characterizing edges</vt:lpstr>
      <vt:lpstr>Intensity profile</vt:lpstr>
      <vt:lpstr>With a little Gaussian noise</vt:lpstr>
      <vt:lpstr>Effects of noise</vt:lpstr>
      <vt:lpstr>Effects of noise</vt:lpstr>
      <vt:lpstr>Solution: smooth first</vt:lpstr>
      <vt:lpstr>Derivative theorem of convolution</vt:lpstr>
      <vt:lpstr>Derivative of Gaussian filter</vt:lpstr>
      <vt:lpstr>Tradeoff between smoothing and localization</vt:lpstr>
      <vt:lpstr>Implementation issues</vt:lpstr>
      <vt:lpstr>Designing an edge detector</vt:lpstr>
      <vt:lpstr>Canny edge detector</vt:lpstr>
      <vt:lpstr>Note about Matlab’s Canny detector</vt:lpstr>
      <vt:lpstr>Example</vt:lpstr>
      <vt:lpstr>Derivative of Gaussian filter</vt:lpstr>
      <vt:lpstr>Compute Gradients (DoG)</vt:lpstr>
      <vt:lpstr>Get Orientation at Each Pixel</vt:lpstr>
      <vt:lpstr>Non-maximum suppression for each orientation</vt:lpstr>
      <vt:lpstr>Edge linking</vt:lpstr>
      <vt:lpstr>Sidebar: Bilinear Interpolation</vt:lpstr>
      <vt:lpstr>Sidebar: Interpolation options</vt:lpstr>
      <vt:lpstr>Before Non-max Suppression</vt:lpstr>
      <vt:lpstr>After non-max suppression</vt:lpstr>
      <vt:lpstr>Before Non-max Suppression</vt:lpstr>
      <vt:lpstr>After non-max suppression</vt:lpstr>
      <vt:lpstr>Hysteresis thresholding</vt:lpstr>
      <vt:lpstr>Hysteresis thresholding</vt:lpstr>
      <vt:lpstr>Final Canny Edges</vt:lpstr>
      <vt:lpstr>Canny edge detector</vt:lpstr>
      <vt:lpstr>Effect of  (Gaussian kernel spread/size)</vt:lpstr>
      <vt:lpstr>Where do humans see boundaries?</vt:lpstr>
      <vt:lpstr>Building Visual Dictionaries</vt:lpstr>
      <vt:lpstr>pB boundary detector</vt:lpstr>
      <vt:lpstr>pB Boundary Detector</vt:lpstr>
      <vt:lpstr>PowerPoint Presentation</vt:lpstr>
      <vt:lpstr>Results</vt:lpstr>
      <vt:lpstr>Results</vt:lpstr>
      <vt:lpstr>PowerPoint Presentation</vt:lpstr>
      <vt:lpstr>PowerPoint Presentation</vt:lpstr>
      <vt:lpstr>Global pB boundary detector</vt:lpstr>
      <vt:lpstr>45 years of boundary detection</vt:lpstr>
      <vt:lpstr>State of edge detection</vt:lpstr>
      <vt:lpstr>Style and abstraction in portrait sketching, Berger et al. SIGGRAPH 2013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James</cp:lastModifiedBy>
  <cp:revision>157</cp:revision>
  <dcterms:created xsi:type="dcterms:W3CDTF">2009-12-16T02:55:56Z</dcterms:created>
  <dcterms:modified xsi:type="dcterms:W3CDTF">2016-09-07T18:34:44Z</dcterms:modified>
</cp:coreProperties>
</file>