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582" r:id="rId2"/>
    <p:sldId id="583" r:id="rId3"/>
    <p:sldId id="644" r:id="rId4"/>
    <p:sldId id="577" r:id="rId5"/>
    <p:sldId id="578" r:id="rId6"/>
    <p:sldId id="579" r:id="rId7"/>
    <p:sldId id="558" r:id="rId8"/>
    <p:sldId id="559" r:id="rId9"/>
    <p:sldId id="560" r:id="rId10"/>
    <p:sldId id="561" r:id="rId11"/>
    <p:sldId id="562" r:id="rId12"/>
    <p:sldId id="563" r:id="rId13"/>
    <p:sldId id="564" r:id="rId14"/>
    <p:sldId id="565" r:id="rId15"/>
    <p:sldId id="566" r:id="rId16"/>
    <p:sldId id="580" r:id="rId17"/>
    <p:sldId id="570" r:id="rId18"/>
    <p:sldId id="573" r:id="rId19"/>
    <p:sldId id="584" r:id="rId20"/>
    <p:sldId id="585" r:id="rId21"/>
    <p:sldId id="586" r:id="rId22"/>
    <p:sldId id="587" r:id="rId23"/>
    <p:sldId id="588" r:id="rId24"/>
    <p:sldId id="589" r:id="rId25"/>
    <p:sldId id="590" r:id="rId26"/>
    <p:sldId id="591" r:id="rId27"/>
    <p:sldId id="592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602" r:id="rId38"/>
    <p:sldId id="603" r:id="rId39"/>
    <p:sldId id="639" r:id="rId40"/>
    <p:sldId id="640" r:id="rId41"/>
    <p:sldId id="641" r:id="rId42"/>
    <p:sldId id="642" r:id="rId43"/>
    <p:sldId id="604" r:id="rId44"/>
    <p:sldId id="605" r:id="rId45"/>
    <p:sldId id="606" r:id="rId46"/>
    <p:sldId id="607" r:id="rId47"/>
    <p:sldId id="608" r:id="rId48"/>
    <p:sldId id="609" r:id="rId49"/>
    <p:sldId id="643" r:id="rId50"/>
    <p:sldId id="645" r:id="rId51"/>
    <p:sldId id="610" r:id="rId52"/>
    <p:sldId id="611" r:id="rId53"/>
    <p:sldId id="612" r:id="rId54"/>
    <p:sldId id="613" r:id="rId55"/>
    <p:sldId id="614" r:id="rId56"/>
    <p:sldId id="615" r:id="rId57"/>
    <p:sldId id="616" r:id="rId58"/>
    <p:sldId id="617" r:id="rId59"/>
    <p:sldId id="618" r:id="rId60"/>
    <p:sldId id="619" r:id="rId61"/>
    <p:sldId id="620" r:id="rId62"/>
    <p:sldId id="621" r:id="rId63"/>
    <p:sldId id="622" r:id="rId64"/>
    <p:sldId id="623" r:id="rId65"/>
    <p:sldId id="624" r:id="rId66"/>
    <p:sldId id="625" r:id="rId67"/>
    <p:sldId id="626" r:id="rId68"/>
    <p:sldId id="627" r:id="rId69"/>
    <p:sldId id="628" r:id="rId70"/>
    <p:sldId id="629" r:id="rId71"/>
    <p:sldId id="630" r:id="rId72"/>
    <p:sldId id="631" r:id="rId73"/>
    <p:sldId id="632" r:id="rId74"/>
    <p:sldId id="633" r:id="rId75"/>
    <p:sldId id="634" r:id="rId76"/>
    <p:sldId id="635" r:id="rId77"/>
    <p:sldId id="636" r:id="rId78"/>
    <p:sldId id="637" r:id="rId79"/>
    <p:sldId id="638" r:id="rId80"/>
    <p:sldId id="646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10" d="100"/>
          <a:sy n="110" d="100"/>
        </p:scale>
        <p:origin x="1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a little loose</a:t>
            </a:r>
            <a:r>
              <a:rPr lang="en-US" baseline="0" dirty="0" smtClean="0"/>
              <a:t> about coordinates vs lengths</a:t>
            </a:r>
          </a:p>
          <a:p>
            <a:r>
              <a:rPr lang="en-US" baseline="0" dirty="0" smtClean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96FCAE-7EBA-4381-8606-9C83EA7AAC2B}" type="slidenum">
              <a:rPr lang="en-US" altLang="en-US" sz="1200">
                <a:solidFill>
                  <a:prstClr val="black"/>
                </a:solidFill>
              </a:rPr>
              <a:pPr/>
              <a:t>53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2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90F7B6-BDBA-488C-A132-3661A1A7BF31}" type="slidenum">
              <a:rPr lang="en-US" altLang="en-US" sz="1200">
                <a:solidFill>
                  <a:prstClr val="black"/>
                </a:solidFill>
              </a:rPr>
              <a:pPr/>
              <a:t>64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37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5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44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0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Animals with Tapetum Lucidum also have RPE, just not in the same part of the eye.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9DD66-4D31-41D9-8A6C-1383686514DF}" type="slidenum">
              <a:rPr lang="en-US" altLang="en-US" sz="1200">
                <a:solidFill>
                  <a:prstClr val="black"/>
                </a:solidFill>
              </a:rPr>
              <a:pPr/>
              <a:t>45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3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48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and you can see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49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52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 smtClean="0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54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4.bin"/><Relationship Id="rId2" Type="http://schemas.openxmlformats.org/officeDocument/2006/relationships/tags" Target="../tags/tag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xis.com/products/video/camera/progressive_scan.htm" TargetMode="Externa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Relationship Id="rId14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3.jpeg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8436" name="Picture 2" descr="C:\Users\James\Dropbox\cs143 fall 2013\cs143 fall 2013 slides\03\MqRIS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2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Remove assumption: non-skewed pixels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9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9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read your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</a:t>
            </a:r>
            <a:r>
              <a:rPr lang="en-US" dirty="0" smtClean="0"/>
              <a:t>2.1 and </a:t>
            </a:r>
            <a:r>
              <a:rPr lang="en-US" dirty="0"/>
              <a:t>especially </a:t>
            </a:r>
            <a:r>
              <a:rPr lang="en-US" dirty="0" smtClean="0"/>
              <a:t>2.1.5 cover the geometry of image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52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Homogeneous coordinates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96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7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943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6949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60" name="Picture 2" descr="C:\Users\James\Dropbox\cs143 fall 2013\cs143 fall 2013 slides\03\Hr6tT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582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2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/>
              <a:t>Interreflection</a:t>
            </a: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5029200" y="1828800"/>
            <a:ext cx="3810000" cy="342900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299720" cy="36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4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</p:spTree>
    <p:extLst>
      <p:ext uri="{BB962C8B-B14F-4D97-AF65-F5344CB8AC3E}">
        <p14:creationId xmlns:p14="http://schemas.microsoft.com/office/powerpoint/2010/main" val="12242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Diffuse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03106" y="381397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505450" y="411162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477000" y="41148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Specular</a:t>
            </a:r>
            <a:r>
              <a:rPr lang="en-US" b="1" dirty="0" smtClean="0"/>
              <a:t>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715000" y="3886200"/>
            <a:ext cx="742950" cy="5826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803107" y="4722019"/>
            <a:ext cx="595312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5660231" y="465375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6207125" y="450373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03106" y="3813970"/>
            <a:ext cx="714375" cy="595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505450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77013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5638800" y="33528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717381" y="390922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49530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6294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7261225" y="2563813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760244" y="3848894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46258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40873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5867400" y="34290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</p:spTree>
    <p:extLst>
      <p:ext uri="{BB962C8B-B14F-4D97-AF65-F5344CB8AC3E}">
        <p14:creationId xmlns:p14="http://schemas.microsoft.com/office/powerpoint/2010/main" val="13345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Interreflection</a:t>
            </a:r>
            <a:endParaRPr lang="en-US" b="1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29200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886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6279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23"/>
          <p:cNvSpPr txBox="1">
            <a:spLocks noChangeArrowheads="1"/>
          </p:cNvSpPr>
          <p:nvPr/>
        </p:nvSpPr>
        <p:spPr bwMode="auto">
          <a:xfrm>
            <a:off x="7180263" y="2563813"/>
            <a:ext cx="468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7469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750719" y="3831431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53000" y="3733800"/>
            <a:ext cx="1600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5203031" y="3899694"/>
            <a:ext cx="727075" cy="4651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4923631" y="4067969"/>
            <a:ext cx="439738" cy="381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TextBox 47"/>
          <p:cNvSpPr txBox="1">
            <a:spLocks noChangeArrowheads="1"/>
          </p:cNvSpPr>
          <p:nvPr/>
        </p:nvSpPr>
        <p:spPr bwMode="auto">
          <a:xfrm>
            <a:off x="4953000" y="502920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(Specular Interreflection)</a:t>
            </a:r>
          </a:p>
        </p:txBody>
      </p:sp>
    </p:spTree>
    <p:extLst>
      <p:ext uri="{BB962C8B-B14F-4D97-AF65-F5344CB8AC3E}">
        <p14:creationId xmlns:p14="http://schemas.microsoft.com/office/powerpoint/2010/main" val="30004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Light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6504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Lambertian Reflectance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In computer vision, surfaces are often assumed to be ideal diffuse reflectors with no dependence on viewing direction.</a:t>
            </a:r>
          </a:p>
        </p:txBody>
      </p:sp>
    </p:spTree>
    <p:extLst>
      <p:ext uri="{BB962C8B-B14F-4D97-AF65-F5344CB8AC3E}">
        <p14:creationId xmlns:p14="http://schemas.microsoft.com/office/powerpoint/2010/main" val="6243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10000"/>
            <a:ext cx="80010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mtClean="0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1600" smtClean="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 smtClean="0"/>
              <a:t>Two common types</a:t>
            </a:r>
          </a:p>
          <a:p>
            <a:pPr lvl="2">
              <a:lnSpc>
                <a:spcPct val="90000"/>
              </a:lnSpc>
            </a:pPr>
            <a:r>
              <a:rPr lang="en-US" altLang="en-US" sz="1600" smtClean="0"/>
              <a:t>Charge Coupled Device (CCD)</a:t>
            </a:r>
            <a:r>
              <a:rPr lang="en-US" altLang="en-US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600" smtClean="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1600" smtClean="0">
                <a:hlinkClick r:id="rId2"/>
              </a:rPr>
              <a:t>http://electronics.howstuffworks.com/digital-camera.htm</a:t>
            </a:r>
            <a:r>
              <a:rPr lang="en-US" altLang="en-US" sz="1600" smtClean="0"/>
              <a:t> </a:t>
            </a:r>
          </a:p>
          <a:p>
            <a:pPr lvl="2">
              <a:lnSpc>
                <a:spcPct val="90000"/>
              </a:lnSpc>
            </a:pPr>
            <a:endParaRPr lang="en-US" altLang="en-US" sz="1600" smtClean="0"/>
          </a:p>
        </p:txBody>
      </p:sp>
      <p:pic>
        <p:nvPicPr>
          <p:cNvPr id="47108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33450"/>
            <a:ext cx="66976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0526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34522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73549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Interlace vs. progressive scan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73625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81200" y="6583363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5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9309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Progressive scan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51204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0683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981200" y="6583363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164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Interlace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pic>
        <p:nvPicPr>
          <p:cNvPr id="52228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08063"/>
            <a:ext cx="7085012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981200" y="6583363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456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5488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8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mtClean="0"/>
              <a:t>The human eye is a camera!</a:t>
            </a:r>
          </a:p>
          <a:p>
            <a:pPr lvl="1"/>
            <a:r>
              <a:rPr lang="en-US" altLang="en-US" b="1" smtClean="0"/>
              <a:t>Iris</a:t>
            </a:r>
            <a:r>
              <a:rPr lang="en-US" altLang="en-US" smtClean="0"/>
              <a:t> - </a:t>
            </a:r>
            <a:r>
              <a:rPr lang="en-US" altLang="en-US" sz="1800" smtClean="0"/>
              <a:t>colored annulus with radial muscles</a:t>
            </a:r>
          </a:p>
          <a:p>
            <a:pPr lvl="1"/>
            <a:r>
              <a:rPr lang="en-US" altLang="en-US" b="1" smtClean="0"/>
              <a:t>Pupil</a:t>
            </a:r>
            <a:r>
              <a:rPr lang="en-US" altLang="en-US" smtClean="0"/>
              <a:t> - </a:t>
            </a:r>
            <a:r>
              <a:rPr lang="en-US" altLang="en-US" sz="1800" smtClean="0"/>
              <a:t>the hole (aperture) whose size is controlled by the iris</a:t>
            </a:r>
          </a:p>
          <a:p>
            <a:pPr lvl="1"/>
            <a:r>
              <a:rPr lang="en-US" altLang="en-US" sz="1800" smtClean="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153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763000" cy="1066800"/>
          </a:xfrm>
        </p:spPr>
        <p:txBody>
          <a:bodyPr/>
          <a:lstStyle/>
          <a:p>
            <a:r>
              <a:rPr lang="en-US" dirty="0" smtClean="0"/>
              <a:t>Aside: why </a:t>
            </a:r>
            <a:r>
              <a:rPr lang="en-US" dirty="0" smtClean="0"/>
              <a:t>do we care about human </a:t>
            </a:r>
            <a:r>
              <a:rPr lang="en-US" dirty="0" smtClean="0"/>
              <a:t>vision in this class?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We don’t, necessarily.</a:t>
            </a:r>
          </a:p>
          <a:p>
            <a:pPr lvl="1" eaLnBrk="1" hangingPunct="1"/>
            <a:endParaRPr lang="en-US" dirty="0" smtClean="0">
              <a:solidFill>
                <a:prstClr val="black"/>
              </a:solidFill>
            </a:endParaRPr>
          </a:p>
          <a:p>
            <a:pPr lvl="1" eaLnBrk="1" hangingPunct="1"/>
            <a:endParaRPr lang="en-US" dirty="0" smtClean="0">
              <a:solidFill>
                <a:prstClr val="black"/>
              </a:solidFill>
            </a:endParaRPr>
          </a:p>
          <a:p>
            <a:pPr eaLnBrk="1" hangingPunct="1"/>
            <a:endParaRPr lang="en-US" dirty="0" smtClean="0">
              <a:solidFill>
                <a:prstClr val="black"/>
              </a:solidFill>
            </a:endParaRPr>
          </a:p>
          <a:p>
            <a:pPr eaLnBrk="1" hangingPunct="1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1905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2057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6019800" y="1552700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62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Camera Center (0, 0, 0)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228690"/>
              </p:ext>
            </p:extLst>
          </p:nvPr>
        </p:nvGraphicFramePr>
        <p:xfrm>
          <a:off x="6589713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1" name="Equation" r:id="rId4" imgW="545760" imgH="711000" progId="Equation.3">
                  <p:embed/>
                </p:oleObj>
              </mc:Choice>
              <mc:Fallback>
                <p:oleObj name="Equation" r:id="rId4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3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43550" y="83820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</a:rPr>
              <a:t>.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8175" y="296487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.</a:t>
            </a:r>
            <a:endParaRPr lang="en-US" sz="6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2362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86050" y="189807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.</a:t>
            </a:r>
            <a:endParaRPr lang="en-US" sz="6000" dirty="0"/>
          </a:p>
        </p:txBody>
      </p:sp>
      <p:sp>
        <p:nvSpPr>
          <p:cNvPr id="16" name="Oval 15"/>
          <p:cNvSpPr/>
          <p:nvPr/>
        </p:nvSpPr>
        <p:spPr>
          <a:xfrm>
            <a:off x="3934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00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endParaRPr lang="en-US" i="1" dirty="0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5741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91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23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189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</a:t>
            </a:r>
            <a:endParaRPr lang="en-US" i="1" dirty="0"/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119444"/>
              </p:ext>
            </p:extLst>
          </p:nvPr>
        </p:nvGraphicFramePr>
        <p:xfrm>
          <a:off x="1951038" y="4238625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2" name="Equation" r:id="rId6" imgW="507960" imgH="457200" progId="Equation.3">
                  <p:embed/>
                </p:oleObj>
              </mc:Choice>
              <mc:Fallback>
                <p:oleObj name="Equation" r:id="rId6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38" y="4238625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3929145" y="190863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.</a:t>
            </a:r>
            <a:endParaRPr lang="en-US" sz="6000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6272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058988" y="3762500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2133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1828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70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v’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2057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u’</a:t>
            </a:r>
            <a:endParaRPr lang="en-US" i="1" dirty="0"/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4114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767122"/>
              </p:ext>
            </p:extLst>
          </p:nvPr>
        </p:nvGraphicFramePr>
        <p:xfrm>
          <a:off x="5429250" y="5175250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3" name="Equation" r:id="rId8" imgW="698400" imgH="393480" progId="Equation.3">
                  <p:embed/>
                </p:oleObj>
              </mc:Choice>
              <mc:Fallback>
                <p:oleObj name="Equation" r:id="rId8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175250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471682"/>
              </p:ext>
            </p:extLst>
          </p:nvPr>
        </p:nvGraphicFramePr>
        <p:xfrm>
          <a:off x="5370513" y="5935663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4" name="Equation" r:id="rId10" imgW="711000" imgH="393480" progId="Equation.3">
                  <p:embed/>
                </p:oleObj>
              </mc:Choice>
              <mc:Fallback>
                <p:oleObj name="Equation" r:id="rId10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5935663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373962"/>
              </p:ext>
            </p:extLst>
          </p:nvPr>
        </p:nvGraphicFramePr>
        <p:xfrm>
          <a:off x="7313613" y="5184775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5" name="Equation" r:id="rId12" imgW="660240" imgH="393480" progId="Equation.3">
                  <p:embed/>
                </p:oleObj>
              </mc:Choice>
              <mc:Fallback>
                <p:oleObj name="Equation" r:id="rId12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613" y="5184775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298980"/>
              </p:ext>
            </p:extLst>
          </p:nvPr>
        </p:nvGraphicFramePr>
        <p:xfrm>
          <a:off x="7340600" y="5935663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6" name="Equation" r:id="rId14" imgW="647640" imgH="393480" progId="Equation.3">
                  <p:embed/>
                </p:oleObj>
              </mc:Choice>
              <mc:Fallback>
                <p:oleObj name="Equation" r:id="rId14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0600" y="5935663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2386789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4168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46592" y="5367674"/>
            <a:ext cx="2905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X = 2, Y = 3,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Z </a:t>
            </a:r>
            <a:r>
              <a:rPr lang="en-US" sz="2400" dirty="0" smtClean="0"/>
              <a:t>= 5, and f = 2</a:t>
            </a:r>
            <a:br>
              <a:rPr lang="en-US" sz="2400" dirty="0" smtClean="0"/>
            </a:br>
            <a:r>
              <a:rPr lang="en-US" sz="2400" dirty="0" smtClean="0"/>
              <a:t>What are U and V?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962220" y="1918812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92042" y="2241100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26984" y="2565326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-2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12970" y="280333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984543"/>
              </p:ext>
            </p:extLst>
          </p:nvPr>
        </p:nvGraphicFramePr>
        <p:xfrm>
          <a:off x="3635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7" name="Equation" r:id="rId16" imgW="558720" imgH="419040" progId="Equation.3">
                  <p:embed/>
                </p:oleObj>
              </mc:Choice>
              <mc:Fallback>
                <p:oleObj name="Equation" r:id="rId16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5990611" y="2406019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-Shape 53"/>
          <p:cNvSpPr/>
          <p:nvPr/>
        </p:nvSpPr>
        <p:spPr>
          <a:xfrm rot="16200000">
            <a:off x="2360955" y="2635009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378401">
            <a:off x="4361992" y="2439541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2192160">
            <a:off x="3620074" y="259020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9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Ornithopters</a:t>
            </a:r>
            <a:endParaRPr lang="en-US" dirty="0"/>
          </a:p>
        </p:txBody>
      </p:sp>
      <p:pic>
        <p:nvPicPr>
          <p:cNvPr id="128004" name="Picture 4" descr="https://upload.wikimedia.org/wikipedia/commons/0/0e/Edward_Frost_ornithop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90774"/>
            <a:ext cx="3238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5/50/Leonardo_da_Vinci_helicopter_and_lifting_w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 bwMode="auto">
          <a:xfrm>
            <a:off x="609600" y="2667000"/>
            <a:ext cx="34671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dirty="0" smtClean="0"/>
              <a:t>Why do we care about human vision?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We don’t, necessarily.</a:t>
            </a: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But cameras necessarily imitate the frequency response of the human eye, so we should know that much.</a:t>
            </a: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</a:rPr>
              <a:t>Also, computer vision probably wouldn’t get as much scrutiny if biological vision (especially human vision) hadn’t proved that it was possible to make important judgements from 2d images.</a:t>
            </a:r>
          </a:p>
          <a:p>
            <a:pPr lvl="1" eaLnBrk="1" hangingPunct="1"/>
            <a:endParaRPr lang="en-US" dirty="0" smtClean="0">
              <a:solidFill>
                <a:prstClr val="black"/>
              </a:solidFill>
            </a:endParaRPr>
          </a:p>
          <a:p>
            <a:pPr lvl="1" eaLnBrk="1" hangingPunct="1"/>
            <a:endParaRPr lang="en-US" dirty="0" smtClean="0">
              <a:solidFill>
                <a:prstClr val="black"/>
              </a:solidFill>
            </a:endParaRPr>
          </a:p>
          <a:p>
            <a:pPr eaLnBrk="1" hangingPunct="1"/>
            <a:endParaRPr lang="en-US" dirty="0" smtClean="0">
              <a:solidFill>
                <a:prstClr val="black"/>
              </a:solidFill>
            </a:endParaRPr>
          </a:p>
          <a:p>
            <a:pPr eaLnBrk="1" hangingPunct="1"/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7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914400"/>
          </a:xfrm>
        </p:spPr>
        <p:txBody>
          <a:bodyPr/>
          <a:lstStyle/>
          <a:p>
            <a:r>
              <a:rPr lang="en-US" dirty="0" smtClean="0"/>
              <a:t>Does computer vision “understand” images?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prstClr val="black"/>
                </a:solidFill>
              </a:rPr>
              <a:t>"</a:t>
            </a:r>
            <a:r>
              <a:rPr lang="en-US" sz="3200" dirty="0">
                <a:solidFill>
                  <a:prstClr val="black"/>
                </a:solidFill>
              </a:rPr>
              <a:t>Can machines fly?" The answer is yes, because airplanes fly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charset="0"/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swim?" The answer is no, because submarines don't swim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charset="0"/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think?" Is this question like the first, or like the second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651519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</a:rPr>
              <a:t>Source: </a:t>
            </a:r>
            <a:r>
              <a:rPr lang="en-US" sz="1400" dirty="0" err="1" smtClean="0">
                <a:solidFill>
                  <a:prstClr val="black"/>
                </a:solidFill>
              </a:rPr>
              <a:t>Norvig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0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9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1371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38600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39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838200"/>
          </a:xfrm>
        </p:spPr>
        <p:txBody>
          <a:bodyPr/>
          <a:lstStyle/>
          <a:p>
            <a:r>
              <a:rPr lang="en-US" altLang="en-US" dirty="0" smtClean="0"/>
              <a:t>What humans don’t have: </a:t>
            </a:r>
            <a:r>
              <a:rPr lang="en-US" altLang="en-US" dirty="0" err="1" smtClean="0"/>
              <a:t>tapetum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lucidum</a:t>
            </a:r>
            <a:r>
              <a:rPr lang="en-US" altLang="en-US" dirty="0" smtClean="0"/>
              <a:t> </a:t>
            </a:r>
          </a:p>
        </p:txBody>
      </p:sp>
      <p:pic>
        <p:nvPicPr>
          <p:cNvPr id="59395" name="Picture 2" descr="C:\Documents and Settings\James\Desktop\comp_photo\hays_slides_2011\3\Lepilemur_randrianasoli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42798"/>
            <a:ext cx="2667000" cy="349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C:\Documents and Settings\James\Desktop\comp_photo\hays_slides_2011\3\Animaleyesligh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1246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James\Desktop\comp_photo\hays_slides_2011\3\Aye-aye_(Daubentonia_madagascariensis)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60462"/>
            <a:ext cx="3536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8555" r="8606" b="40486"/>
          <a:stretch/>
        </p:blipFill>
        <p:spPr>
          <a:xfrm>
            <a:off x="685800" y="4800600"/>
            <a:ext cx="335280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eyes can reflect a tiny bit and blood in the retina makes this reflection 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2000" y="1143000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Rod / Cone sensitivity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5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85800" y="182563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85800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>
                <a:solidFill>
                  <a:prstClr val="black"/>
                </a:solidFill>
              </a:rPr>
            </a:br>
            <a:r>
              <a:rPr lang="en-US" altLang="en-US" sz="2400">
                <a:solidFill>
                  <a:prstClr val="black"/>
                </a:solidFill>
              </a:rPr>
              <a:t>Averted vision: http://en.wikipedia.org/wiki/Averted_vision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44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Wait, the blood vessels are in front of the photoreceptors??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35814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https://www.youtube.com/watch?v=L_W-IXqoxHA</a:t>
            </a:r>
          </a:p>
        </p:txBody>
      </p:sp>
    </p:spTree>
    <p:extLst>
      <p:ext uri="{BB962C8B-B14F-4D97-AF65-F5344CB8AC3E}">
        <p14:creationId xmlns:p14="http://schemas.microsoft.com/office/powerpoint/2010/main" val="1783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57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5181600"/>
          </a:xfrm>
        </p:spPr>
        <p:txBody>
          <a:bodyPr/>
          <a:lstStyle/>
          <a:p>
            <a:r>
              <a:rPr lang="en-US" altLang="en-US" dirty="0" smtClean="0"/>
              <a:t>Saccades</a:t>
            </a:r>
          </a:p>
          <a:p>
            <a:r>
              <a:rPr lang="en-US" altLang="en-US" dirty="0" smtClean="0"/>
              <a:t>	</a:t>
            </a:r>
            <a:r>
              <a:rPr lang="en-US" altLang="en-US" sz="2000" dirty="0" smtClean="0"/>
              <a:t>Can be consciously controlled. Related to perceptual attention.</a:t>
            </a:r>
          </a:p>
          <a:p>
            <a:r>
              <a:rPr lang="en-US" altLang="en-US" sz="2000" dirty="0" smtClean="0"/>
              <a:t>	200ms to initiation, 20 to 200ms to carry out. Large amplitude.</a:t>
            </a:r>
            <a:endParaRPr lang="en-US" altLang="en-US" dirty="0" smtClean="0"/>
          </a:p>
          <a:p>
            <a:r>
              <a:rPr lang="en-US" altLang="en-US" dirty="0" err="1" smtClean="0"/>
              <a:t>Microsaccades</a:t>
            </a:r>
            <a:endParaRPr lang="en-US" altLang="en-US" dirty="0" smtClean="0"/>
          </a:p>
          <a:p>
            <a:r>
              <a:rPr lang="en-US" altLang="en-US" dirty="0" smtClean="0"/>
              <a:t>	</a:t>
            </a:r>
            <a:r>
              <a:rPr lang="en-US" altLang="en-US" sz="2000" dirty="0" smtClean="0"/>
              <a:t>Involuntary. Smaller amplitude. Especially evident during prolonged fixation. Function debated.</a:t>
            </a:r>
            <a:endParaRPr lang="en-US" altLang="en-US" dirty="0" smtClean="0"/>
          </a:p>
          <a:p>
            <a:r>
              <a:rPr lang="en-US" altLang="en-US" dirty="0" smtClean="0"/>
              <a:t>Ocular </a:t>
            </a:r>
            <a:r>
              <a:rPr lang="en-US" altLang="en-US" dirty="0" err="1" smtClean="0"/>
              <a:t>microtremor</a:t>
            </a:r>
            <a:r>
              <a:rPr lang="en-US" altLang="en-US" dirty="0" smtClean="0"/>
              <a:t> (OMT)</a:t>
            </a:r>
          </a:p>
          <a:p>
            <a:r>
              <a:rPr lang="en-US" altLang="en-US" sz="2000" dirty="0" smtClean="0"/>
              <a:t>	involuntary. high frequency (up to 80Hz), small amplitude</a:t>
            </a:r>
            <a:r>
              <a:rPr lang="en-US" altLang="en-US" sz="2000" dirty="0" smtClean="0"/>
              <a:t>.</a:t>
            </a:r>
          </a:p>
          <a:p>
            <a:endParaRPr lang="en-US" altLang="en-US" sz="2000" dirty="0"/>
          </a:p>
          <a:p>
            <a:r>
              <a:rPr lang="en-US" altLang="en-US" sz="2800" dirty="0" smtClean="0"/>
              <a:t>Smooth pursuit – tracking an object</a:t>
            </a: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311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954713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485775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1322508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ru-RU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 smtClean="0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81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1524000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6934200" y="61563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4191000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…because that’s where the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FFFF00"/>
                </a:solidFill>
                <a:latin typeface="Helvetica" panose="020B0604020202020204" pitchFamily="34" charset="0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400">
                <a:solidFill>
                  <a:srgbClr val="1F497D"/>
                </a:solidFill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26279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F81BD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355725" y="1349375"/>
            <a:ext cx="69453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Any patch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number of photons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7031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6858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6684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6511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6334125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6165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5992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5819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5646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5473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5300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5127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4954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4781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4608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4435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4262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4089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1077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12925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4970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730500" y="182563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-373063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white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2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106488" y="182563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90600" y="1617663"/>
            <a:ext cx="7983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There is no simple functional description for the perceived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2667000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A helpful constraint: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946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en-US" sz="2400">
              <a:solidFill>
                <a:prstClr val="black"/>
              </a:solidFill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3794125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4833938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4887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66FF"/>
                  </a:solidFill>
                  <a:latin typeface="Helvetica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1631094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106488" y="182563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316288" y="1630363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373688" y="1630363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4537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1600200" y="2998788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3109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106488" y="182563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667000" y="1630363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5373688" y="1630363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4537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1524000" y="2895600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4918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multiple views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2207172" y="1876097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3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106488" y="182563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819400" y="1630363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876800" y="1630363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4040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1295400" y="2693988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0340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990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163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>
              <a:solidFill>
                <a:srgbClr val="00FF99"/>
              </a:solidFill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2957513" y="5943600"/>
            <a:ext cx="49672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white"/>
                </a:solidFill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17996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Can you make the cones respond in ways that typical light spectra never would?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hlinkClick r:id="rId2"/>
              </a:rPr>
              <a:t>http://en.wikipedia.org/wiki/Impossible_colors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805113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68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2133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Tetrachromatism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mtClean="0"/>
              <a:t>Most birds, and many other animals, have cones for ultraviolet light.</a:t>
            </a:r>
          </a:p>
          <a:p>
            <a:r>
              <a:rPr lang="en-US" altLang="en-US" smtClean="0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6019800" y="1981200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26413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667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6832600" cy="3692525"/>
          </a:xfrm>
        </p:spPr>
        <p:txBody>
          <a:bodyPr/>
          <a:lstStyle/>
          <a:p>
            <a:r>
              <a:rPr lang="en-US" altLang="en-US" smtClean="0"/>
              <a:t>3-chip vs. 1-chip: quality vs. cost</a:t>
            </a:r>
          </a:p>
          <a:p>
            <a:r>
              <a:rPr lang="en-US" altLang="en-US" smtClean="0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2667000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http://www.cooldi</a:t>
            </a:r>
            <a:r>
              <a:rPr lang="en-US">
                <a:solidFill>
                  <a:srgbClr val="4F81BD"/>
                </a:solidFill>
                <a:cs typeface="Arial" charset="0"/>
              </a:rPr>
              <a:t>c</a:t>
            </a:r>
            <a:r>
              <a:rPr lang="en-US"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1143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prstClr val="black"/>
                </a:solidFill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625489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 smtClean="0"/>
              <a:t>Estimate RGB</a:t>
            </a:r>
            <a:br>
              <a:rPr lang="en-US" altLang="en-US" smtClean="0"/>
            </a:br>
            <a:r>
              <a:rPr lang="en-US" altLang="en-US" smtClean="0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770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7281863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8043863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8729663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038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Suppose we have a </a:t>
            </a:r>
            <a:r>
              <a:rPr lang="en-US" dirty="0" err="1" smtClean="0"/>
              <a:t>NxM</a:t>
            </a:r>
            <a:r>
              <a:rPr lang="en-US" dirty="0" smtClean="0"/>
              <a:t> RGB image called “</a:t>
            </a:r>
            <a:r>
              <a:rPr lang="en-US" dirty="0" err="1" smtClean="0"/>
              <a:t>im</a:t>
            </a:r>
            <a:r>
              <a:rPr lang="en-US" dirty="0" smtClean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(y, x, b) = y pixels down, x pixels to right in the </a:t>
            </a:r>
            <a:r>
              <a:rPr lang="en-US" dirty="0" err="1" smtClean="0"/>
              <a:t>b</a:t>
            </a:r>
            <a:r>
              <a:rPr lang="en-US" baseline="30000" dirty="0" err="1" smtClean="0"/>
              <a:t>th</a:t>
            </a:r>
            <a:r>
              <a:rPr lang="en-US" dirty="0" smtClean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im</a:t>
            </a:r>
            <a:r>
              <a:rPr lang="en-US" dirty="0" smtClean="0"/>
              <a:t>(N, M, 3) = bottom-right pixel in B-channel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err="1" smtClean="0"/>
              <a:t>imread</a:t>
            </a:r>
            <a:r>
              <a:rPr lang="en-US" dirty="0" smtClean="0"/>
              <a:t>(filename) returns a uint8 image (values 0 to 255)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Convert to double format (values 0 to 1) with im2double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1004888" y="3516313"/>
            <a:ext cx="59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503613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7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5686425" y="6596063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28962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3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 smtClean="0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8856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609600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696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106863" y="6581775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228600" y="5486400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1066800" y="838200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7696200" y="2068513"/>
            <a:ext cx="839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7696200" y="3657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(R=0,B=0)</a:t>
            </a:r>
            <a:endParaRPr lang="en-US" altLang="en-US" sz="1100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7696200" y="5257800"/>
            <a:ext cx="8477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24658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1143000" y="1143000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8255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334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334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38161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7907338" y="2057400"/>
            <a:ext cx="120173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7948613" y="3733800"/>
            <a:ext cx="11144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7924800" y="5410200"/>
            <a:ext cx="1108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1303338" y="1676400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3352800" y="1676400"/>
            <a:ext cx="79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2362200" y="4267200"/>
            <a:ext cx="60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5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1295400" y="40386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-342106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04775" y="281940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609600" y="8382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11189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1447800" y="990600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prstClr val="black"/>
                </a:solidFill>
              </a:rPr>
              <a:t>“Perceptually uniform”</a:t>
            </a:r>
            <a:r>
              <a:rPr lang="en-US" altLang="en-US">
                <a:solidFill>
                  <a:srgbClr val="FF0000"/>
                </a:solidFill>
              </a:rPr>
              <a:t>*</a:t>
            </a:r>
            <a:r>
              <a:rPr lang="en-US" altLang="en-US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525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289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907338" y="2057400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948613" y="37338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924800" y="5562600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prstClr val="black"/>
                </a:solidFill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1089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If you had to choose, would you rather go without luminance or chrominance?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 smtClean="0">
                <a:solidFill>
                  <a:srgbClr val="32000C"/>
                </a:solidFill>
              </a:rPr>
              <a:t>luminance</a:t>
            </a:r>
            <a:r>
              <a:rPr lang="en-US" dirty="0" smtClean="0">
                <a:solidFill>
                  <a:srgbClr val="FF4A7E"/>
                </a:solidFill>
              </a:rPr>
              <a:t> or chrominance?</a:t>
            </a:r>
            <a:endParaRPr lang="en-US" dirty="0">
              <a:solidFill>
                <a:srgbClr val="FF4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24075" y="59436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8124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057400" y="6019800"/>
            <a:ext cx="526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2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352800" y="6096000"/>
            <a:ext cx="217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2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2743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47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05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62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209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29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36563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</a:t>
            </a:r>
            <a:r>
              <a:rPr lang="en-US" dirty="0" smtClean="0"/>
              <a:t>optical center at origin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Convolution, Filtering, Image Pyramids, Frequencies, Project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21725</TotalTime>
  <Words>2181</Words>
  <Application>Microsoft Office PowerPoint</Application>
  <PresentationFormat>On-screen Show (4:3)</PresentationFormat>
  <Paragraphs>983</Paragraphs>
  <Slides>80</Slides>
  <Notes>11</Notes>
  <HiddenSlides>3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Arial</vt:lpstr>
      <vt:lpstr>Calibri</vt:lpstr>
      <vt:lpstr>Comic Sans MS</vt:lpstr>
      <vt:lpstr>EngraversGothic BT Regular</vt:lpstr>
      <vt:lpstr>Helvetica</vt:lpstr>
      <vt:lpstr>Symbol</vt:lpstr>
      <vt:lpstr>Tahoma</vt:lpstr>
      <vt:lpstr>Times</vt:lpstr>
      <vt:lpstr>Wingdings</vt:lpstr>
      <vt:lpstr>Office Theme</vt:lpstr>
      <vt:lpstr>Microsoft Equation 3.0</vt:lpstr>
      <vt:lpstr>Equation</vt:lpstr>
      <vt:lpstr>Photo Editor Photo</vt:lpstr>
      <vt:lpstr>PowerPoint Presentation</vt:lpstr>
      <vt:lpstr>PowerPoint Presentation</vt:lpstr>
      <vt:lpstr>Light</vt:lpstr>
      <vt:lpstr>Projection: world coordinatesimage coordinates</vt:lpstr>
      <vt:lpstr>Interlude: why does this matter?</vt:lpstr>
      <vt:lpstr>Relating multiple views</vt:lpstr>
      <vt:lpstr>PowerPoint Presentation</vt:lpstr>
      <vt:lpstr>Remove assumption: optical center at origin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Reminder: read your book</vt:lpstr>
      <vt:lpstr>Field of View (Zoom, focal length)</vt:lpstr>
      <vt:lpstr>Things to remember</vt:lpstr>
      <vt:lpstr>Image Formation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Lambertian Reflectance</vt:lpstr>
      <vt:lpstr>Digital camera</vt:lpstr>
      <vt:lpstr>Sensor Array</vt:lpstr>
      <vt:lpstr>Sampling and Quantization</vt:lpstr>
      <vt:lpstr>Interlace vs. progressive scan</vt:lpstr>
      <vt:lpstr>Progressive scan</vt:lpstr>
      <vt:lpstr>Interlace</vt:lpstr>
      <vt:lpstr>Rolling Shutter</vt:lpstr>
      <vt:lpstr>The Eye</vt:lpstr>
      <vt:lpstr>Aside: why do we care about human vision in this class?</vt:lpstr>
      <vt:lpstr>Ornithopters</vt:lpstr>
      <vt:lpstr>Why do we care about human vision?</vt:lpstr>
      <vt:lpstr>Does computer vision “understand” images?</vt:lpstr>
      <vt:lpstr>The Retina</vt:lpstr>
      <vt:lpstr>Retina up-close</vt:lpstr>
      <vt:lpstr>What humans don’t have: tapetum lucidum </vt:lpstr>
      <vt:lpstr>PowerPoint Presentation</vt:lpstr>
      <vt:lpstr>Rod / Cone sensitivity</vt:lpstr>
      <vt:lpstr>PowerPoint Presentation</vt:lpstr>
      <vt:lpstr>Wait, the blood vessels are in front of the photoreceptors??</vt:lpstr>
      <vt:lpstr>PowerPoint Presentation</vt:lpstr>
      <vt:lpstr>Eye Movements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Tetrachromatism</vt:lpstr>
      <vt:lpstr>More Spectra</vt:lpstr>
      <vt:lpstr>Color Sensing in Camera (RGB)</vt:lpstr>
      <vt:lpstr>Practical Color Sensing: Bayer Grid</vt:lpstr>
      <vt:lpstr>Color Image</vt:lpstr>
      <vt:lpstr>Images in Matlab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Next week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</cp:lastModifiedBy>
  <cp:revision>125</cp:revision>
  <dcterms:created xsi:type="dcterms:W3CDTF">2009-12-16T02:55:56Z</dcterms:created>
  <dcterms:modified xsi:type="dcterms:W3CDTF">2016-08-26T16:21:12Z</dcterms:modified>
</cp:coreProperties>
</file>