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422" r:id="rId2"/>
    <p:sldId id="442" r:id="rId3"/>
    <p:sldId id="372" r:id="rId4"/>
    <p:sldId id="423" r:id="rId5"/>
    <p:sldId id="424" r:id="rId6"/>
    <p:sldId id="317" r:id="rId7"/>
    <p:sldId id="428" r:id="rId8"/>
    <p:sldId id="331" r:id="rId9"/>
    <p:sldId id="336" r:id="rId10"/>
    <p:sldId id="337" r:id="rId11"/>
    <p:sldId id="430" r:id="rId12"/>
    <p:sldId id="431" r:id="rId13"/>
    <p:sldId id="429" r:id="rId14"/>
    <p:sldId id="318" r:id="rId15"/>
    <p:sldId id="375" r:id="rId16"/>
    <p:sldId id="335" r:id="rId17"/>
    <p:sldId id="376" r:id="rId18"/>
    <p:sldId id="377" r:id="rId19"/>
    <p:sldId id="432" r:id="rId20"/>
    <p:sldId id="425" r:id="rId21"/>
    <p:sldId id="426" r:id="rId22"/>
    <p:sldId id="427" r:id="rId23"/>
    <p:sldId id="285" r:id="rId24"/>
    <p:sldId id="286" r:id="rId25"/>
    <p:sldId id="287" r:id="rId26"/>
    <p:sldId id="433" r:id="rId27"/>
    <p:sldId id="443" r:id="rId28"/>
    <p:sldId id="434" r:id="rId29"/>
    <p:sldId id="437" r:id="rId30"/>
    <p:sldId id="288" r:id="rId31"/>
    <p:sldId id="289" r:id="rId32"/>
    <p:sldId id="290" r:id="rId33"/>
    <p:sldId id="438" r:id="rId34"/>
    <p:sldId id="291" r:id="rId35"/>
    <p:sldId id="292" r:id="rId36"/>
    <p:sldId id="436" r:id="rId37"/>
    <p:sldId id="293" r:id="rId38"/>
    <p:sldId id="294" r:id="rId39"/>
    <p:sldId id="295" r:id="rId40"/>
    <p:sldId id="296" r:id="rId41"/>
    <p:sldId id="435" r:id="rId42"/>
    <p:sldId id="297" r:id="rId43"/>
    <p:sldId id="298" r:id="rId44"/>
    <p:sldId id="299" r:id="rId45"/>
    <p:sldId id="319" r:id="rId46"/>
    <p:sldId id="320" r:id="rId47"/>
    <p:sldId id="302" r:id="rId48"/>
    <p:sldId id="321" r:id="rId49"/>
    <p:sldId id="322" r:id="rId50"/>
    <p:sldId id="323" r:id="rId51"/>
    <p:sldId id="324" r:id="rId52"/>
    <p:sldId id="439" r:id="rId53"/>
    <p:sldId id="326" r:id="rId54"/>
    <p:sldId id="303" r:id="rId55"/>
    <p:sldId id="304" r:id="rId56"/>
    <p:sldId id="325" r:id="rId57"/>
    <p:sldId id="327" r:id="rId58"/>
    <p:sldId id="314" r:id="rId59"/>
    <p:sldId id="315" r:id="rId60"/>
    <p:sldId id="357" r:id="rId61"/>
    <p:sldId id="440" r:id="rId62"/>
    <p:sldId id="441" r:id="rId63"/>
    <p:sldId id="398" r:id="rId64"/>
    <p:sldId id="399" r:id="rId65"/>
    <p:sldId id="401" r:id="rId66"/>
    <p:sldId id="402" r:id="rId67"/>
    <p:sldId id="365" r:id="rId68"/>
    <p:sldId id="366" r:id="rId69"/>
    <p:sldId id="412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3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10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D7F381-B080-403B-B281-CFDE0D3F87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CF070-79A7-43B2-B239-61556D1BCE1F}" type="slidenum">
              <a:rPr lang="en-US"/>
              <a:pPr/>
              <a:t>1</a:t>
            </a:fld>
            <a:endParaRPr lang="en-US"/>
          </a:p>
        </p:txBody>
      </p:sp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A0864-6F68-4992-8362-BFC720459980}" type="slidenum">
              <a:rPr lang="en-US"/>
              <a:pPr/>
              <a:t>10</a:t>
            </a:fld>
            <a:endParaRPr lang="en-US"/>
          </a:p>
        </p:txBody>
      </p:sp>
      <p:sp>
        <p:nvSpPr>
          <p:cNvPr id="250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F847F-1B81-4831-9CF6-6FD5ACDC0E73}" type="slidenum">
              <a:rPr lang="en-US"/>
              <a:pPr/>
              <a:t>11</a:t>
            </a:fld>
            <a:endParaRPr lang="en-US"/>
          </a:p>
        </p:txBody>
      </p:sp>
      <p:sp>
        <p:nvSpPr>
          <p:cNvPr id="251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B3A2C-9820-4740-B0F4-CACDD861AB28}" type="slidenum">
              <a:rPr lang="en-US"/>
              <a:pPr/>
              <a:t>12</a:t>
            </a:fld>
            <a:endParaRPr lang="en-US"/>
          </a:p>
        </p:txBody>
      </p:sp>
      <p:sp>
        <p:nvSpPr>
          <p:cNvPr id="252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C0E10-C64C-466D-9F9A-58F4BF22D889}" type="slidenum">
              <a:rPr lang="en-US"/>
              <a:pPr/>
              <a:t>13</a:t>
            </a:fld>
            <a:endParaRPr lang="en-US"/>
          </a:p>
        </p:txBody>
      </p:sp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3B46B-533A-46E2-BAC0-F48648D2C74C}" type="slidenum">
              <a:rPr lang="en-US"/>
              <a:pPr/>
              <a:t>14</a:t>
            </a:fld>
            <a:endParaRPr lang="en-US"/>
          </a:p>
        </p:txBody>
      </p:sp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73A50-78D0-4CA8-BF9C-5F778E396140}" type="slidenum">
              <a:rPr lang="en-US"/>
              <a:pPr/>
              <a:t>15</a:t>
            </a:fld>
            <a:endParaRPr lang="en-US"/>
          </a:p>
        </p:txBody>
      </p:sp>
      <p:sp>
        <p:nvSpPr>
          <p:cNvPr id="256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261E2-E49B-431A-B73B-B1CFCC45197E}" type="slidenum">
              <a:rPr lang="en-US"/>
              <a:pPr/>
              <a:t>16</a:t>
            </a:fld>
            <a:endParaRPr lang="en-U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DD4C5-85F8-4C39-AA76-DE197C2B5B08}" type="slidenum">
              <a:rPr lang="en-US"/>
              <a:pPr/>
              <a:t>17</a:t>
            </a:fld>
            <a:endParaRPr lang="en-US"/>
          </a:p>
        </p:txBody>
      </p:sp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F4AD5-B1C1-4CCA-B2CD-CFDC1A83705A}" type="slidenum">
              <a:rPr lang="en-US"/>
              <a:pPr/>
              <a:t>18</a:t>
            </a:fld>
            <a:endParaRPr lang="en-US"/>
          </a:p>
        </p:txBody>
      </p:sp>
      <p:sp>
        <p:nvSpPr>
          <p:cNvPr id="258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7429F0-8294-426D-A861-487A26AC3833}" type="slidenum">
              <a:rPr lang="en-US"/>
              <a:pPr/>
              <a:t>19</a:t>
            </a:fld>
            <a:endParaRPr lang="en-US"/>
          </a:p>
        </p:txBody>
      </p:sp>
      <p:sp>
        <p:nvSpPr>
          <p:cNvPr id="259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F0B0C-6EC2-4ECB-B6FC-D4DDA8F5B025}" type="slidenum">
              <a:rPr lang="en-US"/>
              <a:pPr/>
              <a:t>2</a:t>
            </a:fld>
            <a:endParaRPr lang="en-US"/>
          </a:p>
        </p:txBody>
      </p:sp>
      <p:sp>
        <p:nvSpPr>
          <p:cNvPr id="241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37A68-14B0-4504-87BC-7D2DD5DA59E1}" type="slidenum">
              <a:rPr lang="en-US"/>
              <a:pPr/>
              <a:t>20</a:t>
            </a:fld>
            <a:endParaRPr lang="en-US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2FC14-666E-4402-9679-2180CC8E0383}" type="slidenum">
              <a:rPr lang="en-US"/>
              <a:pPr/>
              <a:t>21</a:t>
            </a:fld>
            <a:endParaRPr lang="en-US"/>
          </a:p>
        </p:txBody>
      </p:sp>
      <p:sp>
        <p:nvSpPr>
          <p:cNvPr id="21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2C010-891C-47B3-B9A8-649B3C90D837}" type="slidenum">
              <a:rPr lang="en-US"/>
              <a:pPr/>
              <a:t>22</a:t>
            </a:fld>
            <a:endParaRPr lang="en-US"/>
          </a:p>
        </p:txBody>
      </p:sp>
      <p:sp>
        <p:nvSpPr>
          <p:cNvPr id="22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977C8-826C-4961-99E4-FC843854CB58}" type="slidenum">
              <a:rPr lang="en-US"/>
              <a:pPr/>
              <a:t>23</a:t>
            </a:fld>
            <a:endParaRPr lang="en-US"/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DE71C-FA19-435A-B595-140FAE767F4E}" type="slidenum">
              <a:rPr lang="en-US"/>
              <a:pPr/>
              <a:t>24</a:t>
            </a:fld>
            <a:endParaRPr lang="en-US"/>
          </a:p>
        </p:txBody>
      </p:sp>
      <p:sp>
        <p:nvSpPr>
          <p:cNvPr id="261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0AF7C-9805-4899-8818-61D8EDA40EB5}" type="slidenum">
              <a:rPr lang="en-US"/>
              <a:pPr/>
              <a:t>25</a:t>
            </a:fld>
            <a:endParaRPr lang="en-US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09DBF-CBC9-41E3-AC6F-209CDA5A0B1C}" type="slidenum">
              <a:rPr lang="en-US"/>
              <a:pPr/>
              <a:t>26</a:t>
            </a:fld>
            <a:endParaRPr lang="en-US"/>
          </a:p>
        </p:txBody>
      </p:sp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3C257-89F5-4CD6-B792-1C42AEA5B795}" type="slidenum">
              <a:rPr lang="en-US"/>
              <a:pPr/>
              <a:t>27</a:t>
            </a:fld>
            <a:endParaRPr lang="en-US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3E7C7-3BA6-4B87-B2D8-D4835321E5BB}" type="slidenum">
              <a:rPr lang="en-US"/>
              <a:pPr/>
              <a:t>28</a:t>
            </a:fld>
            <a:endParaRPr lang="en-US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3F83E-25BA-41A4-9EA2-31996C674F8E}" type="slidenum">
              <a:rPr lang="en-US"/>
              <a:pPr/>
              <a:t>29</a:t>
            </a:fld>
            <a:endParaRPr lang="en-US"/>
          </a:p>
        </p:txBody>
      </p:sp>
      <p:sp>
        <p:nvSpPr>
          <p:cNvPr id="266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656FD-BF5E-4E69-B3D3-C24DD3DFCBA1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77115-B7E2-4C27-BE9A-6C724CAD2F38}" type="slidenum">
              <a:rPr lang="en-US"/>
              <a:pPr/>
              <a:t>30</a:t>
            </a:fld>
            <a:endParaRPr lang="en-US"/>
          </a:p>
        </p:txBody>
      </p:sp>
      <p:sp>
        <p:nvSpPr>
          <p:cNvPr id="26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EA63A-2DC1-479F-9E0A-BB6F2B3E588E}" type="slidenum">
              <a:rPr lang="en-US"/>
              <a:pPr/>
              <a:t>31</a:t>
            </a:fld>
            <a:endParaRPr lang="en-US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B32B4-FE61-4AEE-8EDA-2A40717AD888}" type="slidenum">
              <a:rPr lang="en-US"/>
              <a:pPr/>
              <a:t>32</a:t>
            </a:fld>
            <a:endParaRPr lang="en-US"/>
          </a:p>
        </p:txBody>
      </p:sp>
      <p:sp>
        <p:nvSpPr>
          <p:cNvPr id="269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22EF4-0F24-43D0-9B37-FA2D00C50D22}" type="slidenum">
              <a:rPr lang="en-US"/>
              <a:pPr/>
              <a:t>33</a:t>
            </a:fld>
            <a:endParaRPr lang="en-US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EEED1B-E91B-4318-ACBB-A71622D24F47}" type="slidenum">
              <a:rPr lang="en-US"/>
              <a:pPr/>
              <a:t>34</a:t>
            </a:fld>
            <a:endParaRPr lang="en-US"/>
          </a:p>
        </p:txBody>
      </p:sp>
      <p:sp>
        <p:nvSpPr>
          <p:cNvPr id="271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13F99-EE85-43DB-91FE-2492895488DA}" type="slidenum">
              <a:rPr lang="en-US"/>
              <a:pPr/>
              <a:t>35</a:t>
            </a:fld>
            <a:endParaRPr lang="en-US"/>
          </a:p>
        </p:txBody>
      </p:sp>
      <p:sp>
        <p:nvSpPr>
          <p:cNvPr id="272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68450-D91B-44E6-8707-19431F6E4919}" type="slidenum">
              <a:rPr lang="en-US"/>
              <a:pPr/>
              <a:t>36</a:t>
            </a:fld>
            <a:endParaRPr lang="en-US"/>
          </a:p>
        </p:txBody>
      </p:sp>
      <p:sp>
        <p:nvSpPr>
          <p:cNvPr id="273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63733-E683-4716-852B-AF2341ECB829}" type="slidenum">
              <a:rPr lang="en-US"/>
              <a:pPr/>
              <a:t>37</a:t>
            </a:fld>
            <a:endParaRPr lang="en-US"/>
          </a:p>
        </p:txBody>
      </p:sp>
      <p:sp>
        <p:nvSpPr>
          <p:cNvPr id="274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1DF0D-99B2-4626-9053-2317B4F04E86}" type="slidenum">
              <a:rPr lang="en-US"/>
              <a:pPr/>
              <a:t>38</a:t>
            </a:fld>
            <a:endParaRPr lang="en-US"/>
          </a:p>
        </p:txBody>
      </p:sp>
      <p:sp>
        <p:nvSpPr>
          <p:cNvPr id="275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C379E-189A-4DE3-B5A2-2DFAEF24F5EE}" type="slidenum">
              <a:rPr lang="en-US"/>
              <a:pPr/>
              <a:t>39</a:t>
            </a:fld>
            <a:endParaRPr lang="en-US"/>
          </a:p>
        </p:txBody>
      </p:sp>
      <p:sp>
        <p:nvSpPr>
          <p:cNvPr id="276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6065B-0D7A-4697-9F60-17F25BD3167E}" type="slidenum">
              <a:rPr lang="en-US"/>
              <a:pPr/>
              <a:t>4</a:t>
            </a:fld>
            <a:endParaRPr lang="en-US"/>
          </a:p>
        </p:txBody>
      </p:sp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FB6BE-4157-4B8A-A6ED-37092EC6B7E8}" type="slidenum">
              <a:rPr lang="en-US"/>
              <a:pPr/>
              <a:t>40</a:t>
            </a:fld>
            <a:endParaRPr lang="en-US"/>
          </a:p>
        </p:txBody>
      </p:sp>
      <p:sp>
        <p:nvSpPr>
          <p:cNvPr id="277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BD46B-8001-452E-BBB5-3A14C3C33784}" type="slidenum">
              <a:rPr lang="en-US"/>
              <a:pPr/>
              <a:t>41</a:t>
            </a:fld>
            <a:endParaRPr lang="en-US"/>
          </a:p>
        </p:txBody>
      </p:sp>
      <p:sp>
        <p:nvSpPr>
          <p:cNvPr id="278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606D3-929C-4018-9BA0-53C093AF5B31}" type="slidenum">
              <a:rPr lang="en-US"/>
              <a:pPr/>
              <a:t>42</a:t>
            </a:fld>
            <a:endParaRPr lang="en-US"/>
          </a:p>
        </p:txBody>
      </p:sp>
      <p:sp>
        <p:nvSpPr>
          <p:cNvPr id="279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62FF5-70A4-4F91-B0ED-2EA06309BC64}" type="slidenum">
              <a:rPr lang="en-US"/>
              <a:pPr/>
              <a:t>43</a:t>
            </a:fld>
            <a:endParaRPr lang="en-US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57521-7927-416E-BE2C-4603BFC42001}" type="slidenum">
              <a:rPr lang="en-US"/>
              <a:pPr/>
              <a:t>44</a:t>
            </a:fld>
            <a:endParaRPr lang="en-US"/>
          </a:p>
        </p:txBody>
      </p:sp>
      <p:sp>
        <p:nvSpPr>
          <p:cNvPr id="281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698BD-845D-47D1-8A74-F13CF83147FC}" type="slidenum">
              <a:rPr lang="en-US"/>
              <a:pPr/>
              <a:t>45</a:t>
            </a:fld>
            <a:endParaRPr lang="en-US"/>
          </a:p>
        </p:txBody>
      </p:sp>
      <p:sp>
        <p:nvSpPr>
          <p:cNvPr id="282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28A79-177E-4553-BFD9-B327C7136E5A}" type="slidenum">
              <a:rPr lang="en-US"/>
              <a:pPr/>
              <a:t>46</a:t>
            </a:fld>
            <a:endParaRPr lang="en-US"/>
          </a:p>
        </p:txBody>
      </p:sp>
      <p:sp>
        <p:nvSpPr>
          <p:cNvPr id="283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0559C-933F-4CE5-A48D-E57DBA2D2418}" type="slidenum">
              <a:rPr lang="en-US"/>
              <a:pPr/>
              <a:t>47</a:t>
            </a:fld>
            <a:endParaRPr lang="en-US"/>
          </a:p>
        </p:txBody>
      </p:sp>
      <p:sp>
        <p:nvSpPr>
          <p:cNvPr id="284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BEB4A-7CE5-45C1-ACB0-04F1ED1E7E87}" type="slidenum">
              <a:rPr lang="en-US"/>
              <a:pPr/>
              <a:t>48</a:t>
            </a:fld>
            <a:endParaRPr lang="en-US"/>
          </a:p>
        </p:txBody>
      </p:sp>
      <p:sp>
        <p:nvSpPr>
          <p:cNvPr id="285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07A5F-E8D0-4A37-9B1F-492FAED787E6}" type="slidenum">
              <a:rPr lang="en-US"/>
              <a:pPr/>
              <a:t>49</a:t>
            </a:fld>
            <a:endParaRPr lang="en-US"/>
          </a:p>
        </p:txBody>
      </p:sp>
      <p:sp>
        <p:nvSpPr>
          <p:cNvPr id="286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D9BB7-7A2C-49F6-8771-B9017AD68402}" type="slidenum">
              <a:rPr lang="en-US"/>
              <a:pPr/>
              <a:t>5</a:t>
            </a:fld>
            <a:endParaRPr lang="en-US"/>
          </a:p>
        </p:txBody>
      </p:sp>
      <p:sp>
        <p:nvSpPr>
          <p:cNvPr id="245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B4D924-B52B-4982-9A97-EED17A15BE9A}" type="slidenum">
              <a:rPr lang="en-US"/>
              <a:pPr/>
              <a:t>50</a:t>
            </a:fld>
            <a:endParaRPr lang="en-US"/>
          </a:p>
        </p:txBody>
      </p:sp>
      <p:sp>
        <p:nvSpPr>
          <p:cNvPr id="287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F12BA-3854-4CBC-8809-1B1EE546A764}" type="slidenum">
              <a:rPr lang="en-US"/>
              <a:pPr/>
              <a:t>51</a:t>
            </a:fld>
            <a:endParaRPr lang="en-US"/>
          </a:p>
        </p:txBody>
      </p:sp>
      <p:sp>
        <p:nvSpPr>
          <p:cNvPr id="288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51D95-37DD-4410-80D9-6C56BEA73BFA}" type="slidenum">
              <a:rPr lang="en-US"/>
              <a:pPr/>
              <a:t>52</a:t>
            </a:fld>
            <a:endParaRPr lang="en-US"/>
          </a:p>
        </p:txBody>
      </p:sp>
      <p:sp>
        <p:nvSpPr>
          <p:cNvPr id="289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7E69A-C86A-4503-974E-8D6074A21D84}" type="slidenum">
              <a:rPr lang="en-US"/>
              <a:pPr/>
              <a:t>53</a:t>
            </a:fld>
            <a:endParaRPr lang="en-US"/>
          </a:p>
        </p:txBody>
      </p:sp>
      <p:sp>
        <p:nvSpPr>
          <p:cNvPr id="290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06B04-A2D3-441B-A1AC-91FB4E1292C6}" type="slidenum">
              <a:rPr lang="en-US"/>
              <a:pPr/>
              <a:t>54</a:t>
            </a:fld>
            <a:endParaRPr lang="en-US"/>
          </a:p>
        </p:txBody>
      </p:sp>
      <p:sp>
        <p:nvSpPr>
          <p:cNvPr id="291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BF4A0-798B-41F9-955E-4FA21166AE2C}" type="slidenum">
              <a:rPr lang="en-US"/>
              <a:pPr/>
              <a:t>55</a:t>
            </a:fld>
            <a:endParaRPr lang="en-US"/>
          </a:p>
        </p:txBody>
      </p:sp>
      <p:sp>
        <p:nvSpPr>
          <p:cNvPr id="292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772A3-E933-4D4D-8E1B-4A43FAA68117}" type="slidenum">
              <a:rPr lang="en-US"/>
              <a:pPr/>
              <a:t>56</a:t>
            </a:fld>
            <a:endParaRPr lang="en-US"/>
          </a:p>
        </p:txBody>
      </p:sp>
      <p:sp>
        <p:nvSpPr>
          <p:cNvPr id="293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B2240-6E6D-4277-8EF0-1694EBFB7543}" type="slidenum">
              <a:rPr lang="en-US"/>
              <a:pPr/>
              <a:t>57</a:t>
            </a:fld>
            <a:endParaRPr lang="en-US"/>
          </a:p>
        </p:txBody>
      </p:sp>
      <p:sp>
        <p:nvSpPr>
          <p:cNvPr id="294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E715B-0EA6-44AE-BC98-25ADADAE3D44}" type="slidenum">
              <a:rPr lang="en-US"/>
              <a:pPr/>
              <a:t>58</a:t>
            </a:fld>
            <a:endParaRPr lang="en-US"/>
          </a:p>
        </p:txBody>
      </p:sp>
      <p:sp>
        <p:nvSpPr>
          <p:cNvPr id="295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079A3-BBF7-4E7D-A42C-80C8A9181CB7}" type="slidenum">
              <a:rPr lang="en-US"/>
              <a:pPr/>
              <a:t>59</a:t>
            </a:fld>
            <a:endParaRPr lang="en-US"/>
          </a:p>
        </p:txBody>
      </p:sp>
      <p:sp>
        <p:nvSpPr>
          <p:cNvPr id="296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EFCC0-8ADB-4B0A-A122-FA7A58F79F51}" type="slidenum">
              <a:rPr lang="en-US"/>
              <a:pPr/>
              <a:t>6</a:t>
            </a:fld>
            <a:endParaRPr lang="en-US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D6A00-6DFF-4A96-8226-AC44A816BEED}" type="slidenum">
              <a:rPr lang="en-US"/>
              <a:pPr/>
              <a:t>60</a:t>
            </a:fld>
            <a:endParaRPr lang="en-US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89DAA-804C-4A56-B86C-679D2D55DB31}" type="slidenum">
              <a:rPr lang="en-US"/>
              <a:pPr/>
              <a:t>61</a:t>
            </a:fld>
            <a:endParaRPr lang="en-US"/>
          </a:p>
        </p:txBody>
      </p:sp>
      <p:sp>
        <p:nvSpPr>
          <p:cNvPr id="299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8C35E-1D24-4C00-B669-55F2D948E26A}" type="slidenum">
              <a:rPr lang="en-US"/>
              <a:pPr/>
              <a:t>62</a:t>
            </a:fld>
            <a:endParaRPr lang="en-US"/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BFE38-7C21-448A-BA4A-BC3EEAC289AB}" type="slidenum">
              <a:rPr lang="en-US"/>
              <a:pPr/>
              <a:t>63</a:t>
            </a:fld>
            <a:endParaRPr lang="en-US"/>
          </a:p>
        </p:txBody>
      </p:sp>
      <p:sp>
        <p:nvSpPr>
          <p:cNvPr id="301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04CEB-A23A-4BE7-851C-CEED10AF1928}" type="slidenum">
              <a:rPr lang="en-US"/>
              <a:pPr/>
              <a:t>64</a:t>
            </a:fld>
            <a:endParaRPr lang="en-US"/>
          </a:p>
        </p:txBody>
      </p:sp>
      <p:sp>
        <p:nvSpPr>
          <p:cNvPr id="302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E5D25-8404-4CA6-9542-F058E6278125}" type="slidenum">
              <a:rPr lang="en-US"/>
              <a:pPr/>
              <a:t>65</a:t>
            </a:fld>
            <a:endParaRPr lang="en-US"/>
          </a:p>
        </p:txBody>
      </p:sp>
      <p:sp>
        <p:nvSpPr>
          <p:cNvPr id="303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A12A0-BF90-4BE5-AE1D-EDFA0FEEE3E2}" type="slidenum">
              <a:rPr lang="en-US"/>
              <a:pPr/>
              <a:t>66</a:t>
            </a:fld>
            <a:endParaRPr lang="en-US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25041-55CA-47D3-8C0A-96C12CB72E93}" type="slidenum">
              <a:rPr lang="en-US"/>
              <a:pPr/>
              <a:t>67</a:t>
            </a:fld>
            <a:endParaRPr lang="en-US"/>
          </a:p>
        </p:txBody>
      </p:sp>
      <p:sp>
        <p:nvSpPr>
          <p:cNvPr id="305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1D8B6-25A2-4DF3-B078-2CB8EEDD850C}" type="slidenum">
              <a:rPr lang="en-US"/>
              <a:pPr/>
              <a:t>68</a:t>
            </a:fld>
            <a:endParaRPr lang="en-US"/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429D9-093B-415E-BAF7-A0C2E4EB62EC}" type="slidenum">
              <a:rPr lang="en-US"/>
              <a:pPr/>
              <a:t>69</a:t>
            </a:fld>
            <a:endParaRPr lang="en-US"/>
          </a:p>
        </p:txBody>
      </p:sp>
      <p:sp>
        <p:nvSpPr>
          <p:cNvPr id="307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731F8-D9CE-45B8-9571-640B35928EED}" type="slidenum">
              <a:rPr lang="en-US"/>
              <a:pPr/>
              <a:t>7</a:t>
            </a:fld>
            <a:endParaRPr lang="en-US"/>
          </a:p>
        </p:txBody>
      </p:sp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9B8CC-D18D-48DD-BB35-4846378A52CC}" type="slidenum">
              <a:rPr lang="en-US"/>
              <a:pPr/>
              <a:t>8</a:t>
            </a:fld>
            <a:endParaRPr lang="en-US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FD5DD-EA44-419B-B3E8-D70FB369407D}" type="slidenum">
              <a:rPr lang="en-US"/>
              <a:pPr/>
              <a:t>9</a:t>
            </a:fld>
            <a:endParaRPr lang="en-US"/>
          </a:p>
        </p:txBody>
      </p:sp>
      <p:sp>
        <p:nvSpPr>
          <p:cNvPr id="249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39469-245D-4383-BAE1-062165D23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753BF-4475-4F41-A643-5667BE6A2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9ECBB-E264-4934-AEA7-16E78DE4F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DDFC0A-3FAB-42EF-94F8-C78A634C5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5957AF-24DA-4B0C-97E0-72B5534FA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E48C5E-BBB9-4674-8E9B-1558B9F7B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BD1958-9E4D-425C-831E-A46A1DF1D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FC6FD-5DCC-4482-9EFA-75497C7F79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84DD0-0ABB-41A5-9FE5-5A11373D4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BED52-1231-4975-8A9F-C10799053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84D89-0696-4269-9AFC-96F796E556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2C673-0672-4A37-967A-5078488AD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79FF-8642-44F3-8E6C-BB558CC5A0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C7AAF-018D-42C4-A636-676EF3517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9D5F9-411E-4F3C-AD96-335C60CA1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F5B5AE-3D37-4E3E-A40D-5F284A9CC6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3300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8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earch.lumeta.com/ches/map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th.bnl.gov/~maslov/3ieme_cycle_Maslov_lectures_1_and_2.p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ga.edu/~eileen/fres1010/Notes/DynamicNetworks.ppt" TargetMode="External"/><Relationship Id="rId5" Type="http://schemas.openxmlformats.org/officeDocument/2006/relationships/hyperlink" Target="http://www.ims.nus.edu.sg/Programs/biomolecular07/files/Danail_tut1.ppt" TargetMode="External"/><Relationship Id="rId4" Type="http://schemas.openxmlformats.org/officeDocument/2006/relationships/hyperlink" Target="http://bioportal.weizmann.ac.il/course/evogen/Networks/12.NetworkEvolution.ppt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64.xml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part 1 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FF3300"/>
                </a:solidFill>
              </a:rPr>
              <a:t>Historical perspective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From reductionism to systems and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Examples of complex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Structural/topological metrics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Average path length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Degree distribution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Clustering</a:t>
            </a:r>
          </a:p>
          <a:p>
            <a:pPr>
              <a:lnSpc>
                <a:spcPct val="80000"/>
              </a:lnSpc>
            </a:pPr>
            <a:r>
              <a:rPr lang="en-US" sz="2000"/>
              <a:t>Topological models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Regular, random, small-world, scale-free networks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 evolutionary model of network growth: Preferential attachment</a:t>
            </a:r>
          </a:p>
          <a:p>
            <a:pPr>
              <a:lnSpc>
                <a:spcPct val="80000"/>
              </a:lnSpc>
            </a:pPr>
            <a:r>
              <a:rPr lang="en-US" sz="2000"/>
              <a:t>Implications of scale-free property in: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Robustness/fragility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Epidemics/diffusion processes</a:t>
            </a:r>
          </a:p>
          <a:p>
            <a:pPr>
              <a:lnSpc>
                <a:spcPct val="80000"/>
              </a:lnSpc>
            </a:pPr>
            <a:r>
              <a:rPr lang="en-US" sz="2000"/>
              <a:t>Focusing on the “small scale”: network motifs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Networks as functioning circuits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Mathematicians &amp;</a:t>
            </a:r>
            <a:br>
              <a:rPr lang="en-US"/>
            </a:br>
            <a:r>
              <a:rPr lang="en-US"/>
              <a:t>Computer Scientists</a:t>
            </a:r>
          </a:p>
        </p:txBody>
      </p:sp>
      <p:pic>
        <p:nvPicPr>
          <p:cNvPr id="125955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414463"/>
            <a:ext cx="8229600" cy="5091112"/>
          </a:xfrm>
          <a:noFill/>
          <a:ln/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7772400" y="6248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Kraemer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533400" y="106363"/>
            <a:ext cx="8174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Tahoma" pitchFamily="34" charset="0"/>
              </a:rPr>
              <a:t>Sexual contacts: M. E. J. Newman, The structure and function of complex networks, SIAM Review 45, 167-256 (2003).</a:t>
            </a:r>
          </a:p>
        </p:txBody>
      </p:sp>
      <p:pic>
        <p:nvPicPr>
          <p:cNvPr id="224259" name="Picture 3" descr="hivgc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609600"/>
            <a:ext cx="7077075" cy="6070600"/>
          </a:xfrm>
          <a:noFill/>
          <a:ln/>
        </p:spPr>
      </p:pic>
    </p:spTree>
  </p:cSld>
  <p:clrMapOvr>
    <a:masterClrMapping/>
  </p:clrMapOvr>
  <p:transition advTm="147680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25425" y="152400"/>
            <a:ext cx="8310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Tahoma" pitchFamily="34" charset="0"/>
              </a:rPr>
              <a:t>High school dating: Data drawn from Peter S. Bearman, James Moody, and Katherine Stovel visualized by Mark Newman</a:t>
            </a:r>
          </a:p>
        </p:txBody>
      </p:sp>
      <p:pic>
        <p:nvPicPr>
          <p:cNvPr id="225283" name="Picture 3" descr="addhealth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617538"/>
            <a:ext cx="6232525" cy="6240462"/>
          </a:xfrm>
          <a:noFill/>
          <a:ln/>
        </p:spPr>
      </p:pic>
    </p:spTree>
  </p:cSld>
  <p:clrMapOvr>
    <a:masterClrMapping/>
  </p:clrMapOvr>
  <p:transition advTm="14768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0013"/>
            <a:ext cx="8077200" cy="67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676400" y="0"/>
            <a:ext cx="5675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Tahoma" pitchFamily="34" charset="0"/>
              </a:rPr>
              <a:t>Internet as measured by Hal Burch and Bill Cheswick's </a:t>
            </a:r>
            <a:r>
              <a:rPr lang="en-US" sz="1200">
                <a:latin typeface="Tahoma" pitchFamily="34" charset="0"/>
                <a:hlinkClick r:id="rId4"/>
              </a:rPr>
              <a:t>Internet Mapping Project</a:t>
            </a:r>
            <a:r>
              <a:rPr lang="en-US" sz="1200">
                <a:latin typeface="Tahoma" pitchFamily="34" charset="0"/>
              </a:rPr>
              <a:t>. </a:t>
            </a:r>
          </a:p>
        </p:txBody>
      </p:sp>
    </p:spTree>
  </p:cSld>
  <p:clrMapOvr>
    <a:masterClrMapping/>
  </p:clrMapOvr>
  <p:transition advTm="147680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map01100"/>
          <p:cNvPicPr>
            <a:picLocks noChangeAspect="1" noChangeArrowheads="1"/>
          </p:cNvPicPr>
          <p:nvPr/>
        </p:nvPicPr>
        <p:blipFill>
          <a:blip r:embed="rId3" cstate="print"/>
          <a:srcRect l="1338" t="4851" r="2122" b="3073"/>
          <a:stretch>
            <a:fillRect/>
          </a:stretch>
        </p:blipFill>
        <p:spPr bwMode="auto">
          <a:xfrm>
            <a:off x="1987550" y="419100"/>
            <a:ext cx="5195888" cy="6002338"/>
          </a:xfrm>
          <a:prstGeom prst="rect">
            <a:avLst/>
          </a:prstGeom>
          <a:noFill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651375" y="6546850"/>
            <a:ext cx="449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 (Hebrew)" charset="-79"/>
              </a:rPr>
              <a:t>KEGG database: http://www.genome.ad.jp/kegg/kegg2.html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005138" y="0"/>
            <a:ext cx="261143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 (Hebrew)" charset="-79"/>
              </a:rPr>
              <a:t>Metabolic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/>
              <a:t>Transcription regulatory networks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447800" y="6019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ahoma" pitchFamily="34" charset="0"/>
              </a:rPr>
              <a:t>Bacterium:</a:t>
            </a:r>
            <a:r>
              <a:rPr lang="en-US" sz="2400" i="1">
                <a:latin typeface="Tahoma" pitchFamily="34" charset="0"/>
              </a:rPr>
              <a:t> </a:t>
            </a:r>
            <a:r>
              <a:rPr lang="en-US" sz="2400" i="1">
                <a:solidFill>
                  <a:srgbClr val="CC3100"/>
                </a:solidFill>
                <a:latin typeface="Tahoma" pitchFamily="34" charset="0"/>
              </a:rPr>
              <a:t>E. coli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5715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latin typeface="Tahoma" pitchFamily="34" charset="0"/>
            </a:endParaRPr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0" name="Picture 6" descr="e_coli_re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66800"/>
            <a:ext cx="4419600" cy="4800600"/>
          </a:xfrm>
          <a:prstGeom prst="rect">
            <a:avLst/>
          </a:prstGeom>
          <a:noFill/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4343400" y="5867400"/>
            <a:ext cx="3503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Single-celled eukaryote:</a:t>
            </a:r>
            <a:r>
              <a:rPr lang="en-US" sz="2400" i="1">
                <a:latin typeface="Tahoma" pitchFamily="34" charset="0"/>
              </a:rPr>
              <a:t> </a:t>
            </a:r>
            <a:br>
              <a:rPr lang="en-US" sz="2400" i="1">
                <a:latin typeface="Tahoma" pitchFamily="34" charset="0"/>
              </a:rPr>
            </a:br>
            <a:r>
              <a:rPr lang="en-US" sz="2400" i="1">
                <a:solidFill>
                  <a:srgbClr val="CC3100"/>
                </a:solidFill>
                <a:latin typeface="Tahoma" pitchFamily="34" charset="0"/>
              </a:rPr>
              <a:t>S. cerevisiae</a:t>
            </a:r>
          </a:p>
        </p:txBody>
      </p:sp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" y="5562600"/>
            <a:ext cx="981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2425" y="5562600"/>
            <a:ext cx="10191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1370013" y="1920875"/>
            <a:ext cx="7773987" cy="1143000"/>
            <a:chOff x="720" y="1008"/>
            <a:chExt cx="4896" cy="720"/>
          </a:xfrm>
        </p:grpSpPr>
        <p:sp>
          <p:nvSpPr>
            <p:cNvPr id="122883" name="Line 3"/>
            <p:cNvSpPr>
              <a:spLocks noChangeShapeType="1"/>
            </p:cNvSpPr>
            <p:nvPr/>
          </p:nvSpPr>
          <p:spPr bwMode="auto">
            <a:xfrm flipV="1">
              <a:off x="720" y="1008"/>
              <a:ext cx="1344" cy="72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4" name="Line 4"/>
            <p:cNvSpPr>
              <a:spLocks noChangeShapeType="1"/>
            </p:cNvSpPr>
            <p:nvPr/>
          </p:nvSpPr>
          <p:spPr bwMode="auto">
            <a:xfrm flipV="1">
              <a:off x="2352" y="1008"/>
              <a:ext cx="1680" cy="72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Line 5"/>
            <p:cNvSpPr>
              <a:spLocks noChangeShapeType="1"/>
            </p:cNvSpPr>
            <p:nvPr/>
          </p:nvSpPr>
          <p:spPr bwMode="auto">
            <a:xfrm flipH="1" flipV="1">
              <a:off x="1152" y="1008"/>
              <a:ext cx="864" cy="72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Line 6"/>
            <p:cNvSpPr>
              <a:spLocks noChangeShapeType="1"/>
            </p:cNvSpPr>
            <p:nvPr/>
          </p:nvSpPr>
          <p:spPr bwMode="auto">
            <a:xfrm flipH="1" flipV="1">
              <a:off x="2112" y="1008"/>
              <a:ext cx="672" cy="72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Text Box 7"/>
            <p:cNvSpPr txBox="1">
              <a:spLocks noChangeArrowheads="1"/>
            </p:cNvSpPr>
            <p:nvPr/>
          </p:nvSpPr>
          <p:spPr bwMode="auto">
            <a:xfrm>
              <a:off x="4380" y="1117"/>
              <a:ext cx="1236" cy="4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1431" tIns="45715" rIns="91431" bIns="45715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300" b="1">
                  <a:solidFill>
                    <a:srgbClr val="008000"/>
                  </a:solidFill>
                  <a:latin typeface="Times New Roman" pitchFamily="18" charset="0"/>
                </a:rPr>
                <a:t>protein-gene interactions</a:t>
              </a:r>
              <a:endParaRPr lang="en-US" sz="2300" b="1">
                <a:solidFill>
                  <a:srgbClr val="66FF33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2888" name="Group 8"/>
          <p:cNvGrpSpPr>
            <a:grpSpLocks/>
          </p:cNvGrpSpPr>
          <p:nvPr/>
        </p:nvGrpSpPr>
        <p:grpSpPr bwMode="auto">
          <a:xfrm>
            <a:off x="876300" y="3427413"/>
            <a:ext cx="8267700" cy="917575"/>
            <a:chOff x="552" y="2160"/>
            <a:chExt cx="5208" cy="576"/>
          </a:xfrm>
        </p:grpSpPr>
        <p:sp>
          <p:nvSpPr>
            <p:cNvPr id="122889" name="Freeform 9"/>
            <p:cNvSpPr>
              <a:spLocks/>
            </p:cNvSpPr>
            <p:nvPr/>
          </p:nvSpPr>
          <p:spPr bwMode="auto">
            <a:xfrm>
              <a:off x="1326" y="2316"/>
              <a:ext cx="1536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4" y="192"/>
                </a:cxn>
                <a:cxn ang="0">
                  <a:pos x="1536" y="12"/>
                </a:cxn>
              </a:cxnLst>
              <a:rect l="0" t="0" r="r" b="b"/>
              <a:pathLst>
                <a:path w="1536" h="194">
                  <a:moveTo>
                    <a:pt x="0" y="0"/>
                  </a:moveTo>
                  <a:cubicBezTo>
                    <a:pt x="139" y="32"/>
                    <a:pt x="578" y="190"/>
                    <a:pt x="834" y="192"/>
                  </a:cubicBezTo>
                  <a:cubicBezTo>
                    <a:pt x="1090" y="194"/>
                    <a:pt x="1390" y="50"/>
                    <a:pt x="1536" y="12"/>
                  </a:cubicBezTo>
                </a:path>
              </a:pathLst>
            </a:custGeom>
            <a:noFill/>
            <a:ln w="31750" cap="flat" cmpd="sng">
              <a:solidFill>
                <a:srgbClr val="FF33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Freeform 10"/>
            <p:cNvSpPr>
              <a:spLocks/>
            </p:cNvSpPr>
            <p:nvPr/>
          </p:nvSpPr>
          <p:spPr bwMode="auto">
            <a:xfrm>
              <a:off x="720" y="2280"/>
              <a:ext cx="1176" cy="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0" y="204"/>
                </a:cxn>
                <a:cxn ang="0">
                  <a:pos x="1176" y="24"/>
                </a:cxn>
              </a:cxnLst>
              <a:rect l="0" t="0" r="r" b="b"/>
              <a:pathLst>
                <a:path w="1176" h="208">
                  <a:moveTo>
                    <a:pt x="0" y="0"/>
                  </a:moveTo>
                  <a:cubicBezTo>
                    <a:pt x="100" y="34"/>
                    <a:pt x="404" y="200"/>
                    <a:pt x="600" y="204"/>
                  </a:cubicBezTo>
                  <a:cubicBezTo>
                    <a:pt x="796" y="208"/>
                    <a:pt x="1056" y="61"/>
                    <a:pt x="1176" y="24"/>
                  </a:cubicBezTo>
                </a:path>
              </a:pathLst>
            </a:custGeom>
            <a:noFill/>
            <a:ln w="31750" cap="flat" cmpd="sng">
              <a:solidFill>
                <a:srgbClr val="FF33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Line 11"/>
            <p:cNvSpPr>
              <a:spLocks noChangeShapeType="1"/>
            </p:cNvSpPr>
            <p:nvPr/>
          </p:nvSpPr>
          <p:spPr bwMode="auto">
            <a:xfrm>
              <a:off x="748" y="2160"/>
              <a:ext cx="392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Line 12"/>
            <p:cNvSpPr>
              <a:spLocks noChangeShapeType="1"/>
            </p:cNvSpPr>
            <p:nvPr/>
          </p:nvSpPr>
          <p:spPr bwMode="auto">
            <a:xfrm>
              <a:off x="2304" y="2160"/>
              <a:ext cx="480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3" name="Line 13"/>
            <p:cNvSpPr>
              <a:spLocks noChangeShapeType="1"/>
            </p:cNvSpPr>
            <p:nvPr/>
          </p:nvSpPr>
          <p:spPr bwMode="auto">
            <a:xfrm>
              <a:off x="3168" y="2160"/>
              <a:ext cx="288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4" name="Freeform 14"/>
            <p:cNvSpPr>
              <a:spLocks/>
            </p:cNvSpPr>
            <p:nvPr/>
          </p:nvSpPr>
          <p:spPr bwMode="auto">
            <a:xfrm>
              <a:off x="552" y="2286"/>
              <a:ext cx="3066" cy="4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542" y="444"/>
                </a:cxn>
                <a:cxn ang="0">
                  <a:pos x="3066" y="0"/>
                </a:cxn>
              </a:cxnLst>
              <a:rect l="0" t="0" r="r" b="b"/>
              <a:pathLst>
                <a:path w="3066" h="450">
                  <a:moveTo>
                    <a:pt x="0" y="36"/>
                  </a:moveTo>
                  <a:cubicBezTo>
                    <a:pt x="256" y="104"/>
                    <a:pt x="1031" y="450"/>
                    <a:pt x="1542" y="444"/>
                  </a:cubicBezTo>
                  <a:cubicBezTo>
                    <a:pt x="2053" y="438"/>
                    <a:pt x="2749" y="92"/>
                    <a:pt x="3066" y="0"/>
                  </a:cubicBezTo>
                </a:path>
              </a:pathLst>
            </a:custGeom>
            <a:noFill/>
            <a:ln w="31750" cap="flat" cmpd="sng">
              <a:solidFill>
                <a:srgbClr val="FF33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5" name="Text Box 15"/>
            <p:cNvSpPr txBox="1">
              <a:spLocks noChangeArrowheads="1"/>
            </p:cNvSpPr>
            <p:nvPr/>
          </p:nvSpPr>
          <p:spPr bwMode="auto">
            <a:xfrm>
              <a:off x="4332" y="2218"/>
              <a:ext cx="142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1431" tIns="45715" rIns="91431" bIns="45715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imes New Roman" pitchFamily="18" charset="0"/>
                </a:rPr>
                <a:t>protein-protein interactions</a:t>
              </a:r>
              <a:endParaRPr lang="en-US" sz="2400" b="1">
                <a:solidFill>
                  <a:srgbClr val="66FF33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22896" name="Group 16"/>
          <p:cNvGrpSpPr>
            <a:grpSpLocks noChangeAspect="1"/>
          </p:cNvGrpSpPr>
          <p:nvPr/>
        </p:nvGrpSpPr>
        <p:grpSpPr bwMode="auto">
          <a:xfrm>
            <a:off x="279400" y="1597025"/>
            <a:ext cx="7096125" cy="1792288"/>
            <a:chOff x="192" y="960"/>
            <a:chExt cx="5587" cy="1411"/>
          </a:xfrm>
        </p:grpSpPr>
        <p:grpSp>
          <p:nvGrpSpPr>
            <p:cNvPr id="122897" name="Group 17"/>
            <p:cNvGrpSpPr>
              <a:grpSpLocks noChangeAspect="1"/>
            </p:cNvGrpSpPr>
            <p:nvPr/>
          </p:nvGrpSpPr>
          <p:grpSpPr bwMode="auto">
            <a:xfrm>
              <a:off x="192" y="1680"/>
              <a:ext cx="5587" cy="691"/>
              <a:chOff x="192" y="1680"/>
              <a:chExt cx="5587" cy="691"/>
            </a:xfrm>
          </p:grpSpPr>
          <p:grpSp>
            <p:nvGrpSpPr>
              <p:cNvPr id="122898" name="Group 18"/>
              <p:cNvGrpSpPr>
                <a:grpSpLocks noChangeAspect="1"/>
              </p:cNvGrpSpPr>
              <p:nvPr/>
            </p:nvGrpSpPr>
            <p:grpSpPr bwMode="auto">
              <a:xfrm>
                <a:off x="192" y="1680"/>
                <a:ext cx="3907" cy="691"/>
                <a:chOff x="192" y="1200"/>
                <a:chExt cx="3907" cy="691"/>
              </a:xfrm>
            </p:grpSpPr>
            <p:pic>
              <p:nvPicPr>
                <p:cNvPr id="122899" name="Picture 19" descr="trace_one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D6"/>
                    </a:clrFrom>
                    <a:clrTo>
                      <a:srgbClr val="FFFFD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2" y="1200"/>
                  <a:ext cx="691" cy="6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2900" name="Picture 20" descr="tracel_four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D6"/>
                    </a:clrFrom>
                    <a:clrTo>
                      <a:srgbClr val="FFFFD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776" y="1200"/>
                  <a:ext cx="691" cy="6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2901" name="Picture 21" descr="tracel_five_two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D6"/>
                    </a:clrFrom>
                    <a:clrTo>
                      <a:srgbClr val="FFFFD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941" y="1200"/>
                  <a:ext cx="691" cy="6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2902" name="Picture 22" descr="tracel_six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D6"/>
                    </a:clrFrom>
                    <a:clrTo>
                      <a:srgbClr val="FFFFD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592" y="1200"/>
                  <a:ext cx="691" cy="69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2903" name="Picture 23" descr="tracel_nine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D6"/>
                    </a:clrFrom>
                    <a:clrTo>
                      <a:srgbClr val="FFFFD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408" y="1200"/>
                  <a:ext cx="691" cy="691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2290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4261" y="1836"/>
                <a:ext cx="1518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1431" tIns="45715" rIns="91431" bIns="45715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/>
                  <a:t>PROTEOME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122905" name="Line 25"/>
            <p:cNvSpPr>
              <a:spLocks noChangeAspect="1" noChangeShapeType="1"/>
            </p:cNvSpPr>
            <p:nvPr/>
          </p:nvSpPr>
          <p:spPr bwMode="auto">
            <a:xfrm>
              <a:off x="1152" y="1056"/>
              <a:ext cx="19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Line 26"/>
            <p:cNvSpPr>
              <a:spLocks noChangeAspect="1" noChangeShapeType="1"/>
            </p:cNvSpPr>
            <p:nvPr/>
          </p:nvSpPr>
          <p:spPr bwMode="auto">
            <a:xfrm flipH="1">
              <a:off x="528" y="1056"/>
              <a:ext cx="43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Line 27"/>
            <p:cNvSpPr>
              <a:spLocks noChangeAspect="1" noChangeShapeType="1"/>
            </p:cNvSpPr>
            <p:nvPr/>
          </p:nvSpPr>
          <p:spPr bwMode="auto">
            <a:xfrm>
              <a:off x="2112" y="1056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8" name="Line 28"/>
            <p:cNvSpPr>
              <a:spLocks noChangeAspect="1" noChangeShapeType="1"/>
            </p:cNvSpPr>
            <p:nvPr/>
          </p:nvSpPr>
          <p:spPr bwMode="auto">
            <a:xfrm>
              <a:off x="2688" y="1056"/>
              <a:ext cx="24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9" name="Line 29"/>
            <p:cNvSpPr>
              <a:spLocks noChangeAspect="1" noChangeShapeType="1"/>
            </p:cNvSpPr>
            <p:nvPr/>
          </p:nvSpPr>
          <p:spPr bwMode="auto">
            <a:xfrm flipH="1">
              <a:off x="3840" y="1056"/>
              <a:ext cx="19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10" name="Group 30"/>
            <p:cNvGrpSpPr>
              <a:grpSpLocks noChangeAspect="1"/>
            </p:cNvGrpSpPr>
            <p:nvPr/>
          </p:nvGrpSpPr>
          <p:grpSpPr bwMode="auto">
            <a:xfrm>
              <a:off x="912" y="960"/>
              <a:ext cx="96" cy="96"/>
              <a:chOff x="576" y="1344"/>
              <a:chExt cx="336" cy="96"/>
            </a:xfrm>
          </p:grpSpPr>
          <p:sp>
            <p:nvSpPr>
              <p:cNvPr id="122911" name="Line 31"/>
              <p:cNvSpPr>
                <a:spLocks noChangeAspect="1" noChangeShapeType="1"/>
              </p:cNvSpPr>
              <p:nvPr/>
            </p:nvSpPr>
            <p:spPr bwMode="auto">
              <a:xfrm>
                <a:off x="576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2" name="Line 32"/>
              <p:cNvSpPr>
                <a:spLocks noChangeAspect="1" noChangeShapeType="1"/>
              </p:cNvSpPr>
              <p:nvPr/>
            </p:nvSpPr>
            <p:spPr bwMode="auto">
              <a:xfrm>
                <a:off x="576" y="1440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3" name="Line 33"/>
              <p:cNvSpPr>
                <a:spLocks noChangeAspect="1" noChangeShapeType="1"/>
              </p:cNvSpPr>
              <p:nvPr/>
            </p:nvSpPr>
            <p:spPr bwMode="auto">
              <a:xfrm>
                <a:off x="912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14" name="Group 34"/>
            <p:cNvGrpSpPr>
              <a:grpSpLocks noChangeAspect="1"/>
            </p:cNvGrpSpPr>
            <p:nvPr/>
          </p:nvGrpSpPr>
          <p:grpSpPr bwMode="auto">
            <a:xfrm>
              <a:off x="2592" y="960"/>
              <a:ext cx="192" cy="96"/>
              <a:chOff x="576" y="1344"/>
              <a:chExt cx="336" cy="96"/>
            </a:xfrm>
          </p:grpSpPr>
          <p:sp>
            <p:nvSpPr>
              <p:cNvPr id="122915" name="Line 35"/>
              <p:cNvSpPr>
                <a:spLocks noChangeAspect="1" noChangeShapeType="1"/>
              </p:cNvSpPr>
              <p:nvPr/>
            </p:nvSpPr>
            <p:spPr bwMode="auto">
              <a:xfrm>
                <a:off x="576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6" name="Line 36"/>
              <p:cNvSpPr>
                <a:spLocks noChangeAspect="1" noChangeShapeType="1"/>
              </p:cNvSpPr>
              <p:nvPr/>
            </p:nvSpPr>
            <p:spPr bwMode="auto">
              <a:xfrm>
                <a:off x="576" y="1440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7" name="Line 37"/>
              <p:cNvSpPr>
                <a:spLocks noChangeAspect="1" noChangeShapeType="1"/>
              </p:cNvSpPr>
              <p:nvPr/>
            </p:nvSpPr>
            <p:spPr bwMode="auto">
              <a:xfrm>
                <a:off x="912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18" name="Group 38"/>
            <p:cNvGrpSpPr>
              <a:grpSpLocks noChangeAspect="1"/>
            </p:cNvGrpSpPr>
            <p:nvPr/>
          </p:nvGrpSpPr>
          <p:grpSpPr bwMode="auto">
            <a:xfrm>
              <a:off x="1968" y="960"/>
              <a:ext cx="240" cy="96"/>
              <a:chOff x="576" y="1344"/>
              <a:chExt cx="336" cy="96"/>
            </a:xfrm>
          </p:grpSpPr>
          <p:sp>
            <p:nvSpPr>
              <p:cNvPr id="122919" name="Line 39"/>
              <p:cNvSpPr>
                <a:spLocks noChangeAspect="1" noChangeShapeType="1"/>
              </p:cNvSpPr>
              <p:nvPr/>
            </p:nvSpPr>
            <p:spPr bwMode="auto">
              <a:xfrm>
                <a:off x="576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0" name="Line 40"/>
              <p:cNvSpPr>
                <a:spLocks noChangeAspect="1" noChangeShapeType="1"/>
              </p:cNvSpPr>
              <p:nvPr/>
            </p:nvSpPr>
            <p:spPr bwMode="auto">
              <a:xfrm>
                <a:off x="576" y="1440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1" name="Line 41"/>
              <p:cNvSpPr>
                <a:spLocks noChangeAspect="1" noChangeShapeType="1"/>
              </p:cNvSpPr>
              <p:nvPr/>
            </p:nvSpPr>
            <p:spPr bwMode="auto">
              <a:xfrm>
                <a:off x="912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22" name="Group 42"/>
            <p:cNvGrpSpPr>
              <a:grpSpLocks noChangeAspect="1"/>
            </p:cNvGrpSpPr>
            <p:nvPr/>
          </p:nvGrpSpPr>
          <p:grpSpPr bwMode="auto">
            <a:xfrm>
              <a:off x="1104" y="960"/>
              <a:ext cx="144" cy="96"/>
              <a:chOff x="576" y="1344"/>
              <a:chExt cx="336" cy="96"/>
            </a:xfrm>
          </p:grpSpPr>
          <p:sp>
            <p:nvSpPr>
              <p:cNvPr id="122923" name="Line 43"/>
              <p:cNvSpPr>
                <a:spLocks noChangeAspect="1" noChangeShapeType="1"/>
              </p:cNvSpPr>
              <p:nvPr/>
            </p:nvSpPr>
            <p:spPr bwMode="auto">
              <a:xfrm>
                <a:off x="576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4" name="Line 44"/>
              <p:cNvSpPr>
                <a:spLocks noChangeAspect="1" noChangeShapeType="1"/>
              </p:cNvSpPr>
              <p:nvPr/>
            </p:nvSpPr>
            <p:spPr bwMode="auto">
              <a:xfrm>
                <a:off x="576" y="1440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5" name="Line 45"/>
              <p:cNvSpPr>
                <a:spLocks noChangeAspect="1" noChangeShapeType="1"/>
              </p:cNvSpPr>
              <p:nvPr/>
            </p:nvSpPr>
            <p:spPr bwMode="auto">
              <a:xfrm>
                <a:off x="912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2926" name="Group 46"/>
            <p:cNvGrpSpPr>
              <a:grpSpLocks noChangeAspect="1"/>
            </p:cNvGrpSpPr>
            <p:nvPr/>
          </p:nvGrpSpPr>
          <p:grpSpPr bwMode="auto">
            <a:xfrm>
              <a:off x="3984" y="960"/>
              <a:ext cx="144" cy="96"/>
              <a:chOff x="576" y="1344"/>
              <a:chExt cx="336" cy="96"/>
            </a:xfrm>
          </p:grpSpPr>
          <p:sp>
            <p:nvSpPr>
              <p:cNvPr id="122927" name="Line 47"/>
              <p:cNvSpPr>
                <a:spLocks noChangeAspect="1" noChangeShapeType="1"/>
              </p:cNvSpPr>
              <p:nvPr/>
            </p:nvSpPr>
            <p:spPr bwMode="auto">
              <a:xfrm>
                <a:off x="576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8" name="Line 48"/>
              <p:cNvSpPr>
                <a:spLocks noChangeAspect="1" noChangeShapeType="1"/>
              </p:cNvSpPr>
              <p:nvPr/>
            </p:nvSpPr>
            <p:spPr bwMode="auto">
              <a:xfrm>
                <a:off x="576" y="1440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9" name="Line 49"/>
              <p:cNvSpPr>
                <a:spLocks noChangeAspect="1" noChangeShapeType="1"/>
              </p:cNvSpPr>
              <p:nvPr/>
            </p:nvSpPr>
            <p:spPr bwMode="auto">
              <a:xfrm>
                <a:off x="912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2930" name="Text Box 50"/>
          <p:cNvSpPr txBox="1">
            <a:spLocks noChangeArrowheads="1"/>
          </p:cNvSpPr>
          <p:nvPr/>
        </p:nvSpPr>
        <p:spPr bwMode="auto">
          <a:xfrm>
            <a:off x="7146925" y="519113"/>
            <a:ext cx="1538288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/>
              <a:t>GENOME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22931" name="Object 51"/>
          <p:cNvGraphicFramePr>
            <a:graphicFrameLocks noChangeAspect="1"/>
          </p:cNvGraphicFramePr>
          <p:nvPr/>
        </p:nvGraphicFramePr>
        <p:xfrm>
          <a:off x="601663" y="1273175"/>
          <a:ext cx="5942012" cy="323850"/>
        </p:xfrm>
        <a:graphic>
          <a:graphicData uri="http://schemas.openxmlformats.org/presentationml/2006/ole">
            <p:oleObj spid="_x0000_s122931" name="Photo Editor Photo" r:id="rId9" imgW="7201905" imgH="323981" progId="MSPhotoEd.3">
              <p:embed/>
            </p:oleObj>
          </a:graphicData>
        </a:graphic>
      </p:graphicFrame>
      <p:graphicFrame>
        <p:nvGraphicFramePr>
          <p:cNvPr id="122932" name="Object 52"/>
          <p:cNvGraphicFramePr>
            <a:graphicFrameLocks noChangeAspect="1"/>
          </p:cNvGraphicFramePr>
          <p:nvPr/>
        </p:nvGraphicFramePr>
        <p:xfrm>
          <a:off x="36513" y="0"/>
          <a:ext cx="877887" cy="1174750"/>
        </p:xfrm>
        <a:graphic>
          <a:graphicData uri="http://schemas.openxmlformats.org/presentationml/2006/ole">
            <p:oleObj spid="_x0000_s122932" name="Photo Editor Photo" r:id="rId10" imgW="1209524" imgH="1619476" progId="MSPhotoEd.3">
              <p:embed/>
            </p:oleObj>
          </a:graphicData>
        </a:graphic>
      </p:graphicFrame>
      <p:sp>
        <p:nvSpPr>
          <p:cNvPr id="122933" name="Freeform 53"/>
          <p:cNvSpPr>
            <a:spLocks/>
          </p:cNvSpPr>
          <p:nvPr/>
        </p:nvSpPr>
        <p:spPr bwMode="auto">
          <a:xfrm>
            <a:off x="0" y="342900"/>
            <a:ext cx="185738" cy="2635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7" y="54"/>
              </a:cxn>
              <a:cxn ang="0">
                <a:pos x="84" y="75"/>
              </a:cxn>
              <a:cxn ang="0">
                <a:pos x="117" y="105"/>
              </a:cxn>
              <a:cxn ang="0">
                <a:pos x="72" y="156"/>
              </a:cxn>
              <a:cxn ang="0">
                <a:pos x="36" y="126"/>
              </a:cxn>
              <a:cxn ang="0">
                <a:pos x="21" y="99"/>
              </a:cxn>
              <a:cxn ang="0">
                <a:pos x="3" y="54"/>
              </a:cxn>
              <a:cxn ang="0">
                <a:pos x="6" y="36"/>
              </a:cxn>
              <a:cxn ang="0">
                <a:pos x="0" y="18"/>
              </a:cxn>
              <a:cxn ang="0">
                <a:pos x="3" y="0"/>
              </a:cxn>
            </a:cxnLst>
            <a:rect l="0" t="0" r="r" b="b"/>
            <a:pathLst>
              <a:path w="117" h="165">
                <a:moveTo>
                  <a:pt x="3" y="0"/>
                </a:moveTo>
                <a:cubicBezTo>
                  <a:pt x="34" y="6"/>
                  <a:pt x="33" y="37"/>
                  <a:pt x="57" y="54"/>
                </a:cubicBezTo>
                <a:cubicBezTo>
                  <a:pt x="68" y="62"/>
                  <a:pt x="76" y="65"/>
                  <a:pt x="84" y="75"/>
                </a:cubicBezTo>
                <a:cubicBezTo>
                  <a:pt x="88" y="81"/>
                  <a:pt x="117" y="105"/>
                  <a:pt x="117" y="105"/>
                </a:cubicBezTo>
                <a:cubicBezTo>
                  <a:pt x="115" y="131"/>
                  <a:pt x="99" y="165"/>
                  <a:pt x="72" y="156"/>
                </a:cubicBezTo>
                <a:cubicBezTo>
                  <a:pt x="61" y="145"/>
                  <a:pt x="47" y="137"/>
                  <a:pt x="36" y="126"/>
                </a:cubicBezTo>
                <a:cubicBezTo>
                  <a:pt x="34" y="119"/>
                  <a:pt x="22" y="101"/>
                  <a:pt x="21" y="99"/>
                </a:cubicBezTo>
                <a:cubicBezTo>
                  <a:pt x="16" y="83"/>
                  <a:pt x="12" y="68"/>
                  <a:pt x="3" y="54"/>
                </a:cubicBezTo>
                <a:cubicBezTo>
                  <a:pt x="4" y="48"/>
                  <a:pt x="7" y="42"/>
                  <a:pt x="6" y="36"/>
                </a:cubicBezTo>
                <a:cubicBezTo>
                  <a:pt x="5" y="30"/>
                  <a:pt x="0" y="18"/>
                  <a:pt x="0" y="18"/>
                </a:cubicBezTo>
                <a:cubicBezTo>
                  <a:pt x="3" y="4"/>
                  <a:pt x="3" y="10"/>
                  <a:pt x="3" y="0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34" name="Group 54"/>
          <p:cNvGrpSpPr>
            <a:grpSpLocks/>
          </p:cNvGrpSpPr>
          <p:nvPr/>
        </p:nvGrpSpPr>
        <p:grpSpPr bwMode="auto">
          <a:xfrm>
            <a:off x="4040188" y="82550"/>
            <a:ext cx="2493962" cy="1108075"/>
            <a:chOff x="2544" y="69"/>
            <a:chExt cx="1572" cy="699"/>
          </a:xfrm>
        </p:grpSpPr>
        <p:graphicFrame>
          <p:nvGraphicFramePr>
            <p:cNvPr id="122935" name="Object 55"/>
            <p:cNvGraphicFramePr>
              <a:graphicFrameLocks noChangeAspect="1"/>
            </p:cNvGraphicFramePr>
            <p:nvPr/>
          </p:nvGraphicFramePr>
          <p:xfrm>
            <a:off x="2544" y="128"/>
            <a:ext cx="1572" cy="640"/>
          </p:xfrm>
          <a:graphic>
            <a:graphicData uri="http://schemas.openxmlformats.org/presentationml/2006/ole">
              <p:oleObj spid="_x0000_s122935" name="Photo Editor Photo" r:id="rId11" imgW="2924583" imgH="1190476" progId="MSPhotoEd.3">
                <p:embed/>
              </p:oleObj>
            </a:graphicData>
          </a:graphic>
        </p:graphicFrame>
        <p:sp>
          <p:nvSpPr>
            <p:cNvPr id="122936" name="Rectangle 56"/>
            <p:cNvSpPr>
              <a:spLocks noChangeArrowheads="1"/>
            </p:cNvSpPr>
            <p:nvPr/>
          </p:nvSpPr>
          <p:spPr bwMode="auto">
            <a:xfrm>
              <a:off x="2688" y="69"/>
              <a:ext cx="1248" cy="9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37" name="Group 57"/>
          <p:cNvGrpSpPr>
            <a:grpSpLocks/>
          </p:cNvGrpSpPr>
          <p:nvPr/>
        </p:nvGrpSpPr>
        <p:grpSpPr bwMode="auto">
          <a:xfrm>
            <a:off x="1770063" y="287338"/>
            <a:ext cx="1431925" cy="600075"/>
            <a:chOff x="1200" y="192"/>
            <a:chExt cx="900" cy="378"/>
          </a:xfrm>
        </p:grpSpPr>
        <p:graphicFrame>
          <p:nvGraphicFramePr>
            <p:cNvPr id="122938" name="Object 58"/>
            <p:cNvGraphicFramePr>
              <a:graphicFrameLocks noChangeAspect="1"/>
            </p:cNvGraphicFramePr>
            <p:nvPr/>
          </p:nvGraphicFramePr>
          <p:xfrm>
            <a:off x="1200" y="192"/>
            <a:ext cx="900" cy="348"/>
          </p:xfrm>
          <a:graphic>
            <a:graphicData uri="http://schemas.openxmlformats.org/presentationml/2006/ole">
              <p:oleObj spid="_x0000_s122938" name="Photo Editor Photo" r:id="rId12" imgW="1428949" imgH="552527" progId="MSPhotoEd.3">
                <p:embed/>
              </p:oleObj>
            </a:graphicData>
          </a:graphic>
        </p:graphicFrame>
        <p:sp>
          <p:nvSpPr>
            <p:cNvPr id="122939" name="Freeform 59"/>
            <p:cNvSpPr>
              <a:spLocks/>
            </p:cNvSpPr>
            <p:nvPr/>
          </p:nvSpPr>
          <p:spPr bwMode="auto">
            <a:xfrm>
              <a:off x="1200" y="480"/>
              <a:ext cx="99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" y="27"/>
                </a:cxn>
                <a:cxn ang="0">
                  <a:pos x="81" y="57"/>
                </a:cxn>
                <a:cxn ang="0">
                  <a:pos x="63" y="69"/>
                </a:cxn>
                <a:cxn ang="0">
                  <a:pos x="33" y="66"/>
                </a:cxn>
                <a:cxn ang="0">
                  <a:pos x="12" y="39"/>
                </a:cxn>
                <a:cxn ang="0">
                  <a:pos x="0" y="0"/>
                </a:cxn>
              </a:cxnLst>
              <a:rect l="0" t="0" r="r" b="b"/>
              <a:pathLst>
                <a:path w="99" h="69">
                  <a:moveTo>
                    <a:pt x="0" y="0"/>
                  </a:moveTo>
                  <a:cubicBezTo>
                    <a:pt x="32" y="11"/>
                    <a:pt x="48" y="23"/>
                    <a:pt x="81" y="27"/>
                  </a:cubicBezTo>
                  <a:cubicBezTo>
                    <a:pt x="96" y="32"/>
                    <a:pt x="99" y="45"/>
                    <a:pt x="81" y="57"/>
                  </a:cubicBezTo>
                  <a:cubicBezTo>
                    <a:pt x="75" y="61"/>
                    <a:pt x="63" y="69"/>
                    <a:pt x="63" y="69"/>
                  </a:cubicBezTo>
                  <a:cubicBezTo>
                    <a:pt x="53" y="68"/>
                    <a:pt x="43" y="69"/>
                    <a:pt x="33" y="66"/>
                  </a:cubicBezTo>
                  <a:cubicBezTo>
                    <a:pt x="22" y="63"/>
                    <a:pt x="12" y="39"/>
                    <a:pt x="12" y="39"/>
                  </a:cubicBezTo>
                  <a:cubicBezTo>
                    <a:pt x="9" y="25"/>
                    <a:pt x="5" y="1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0" name="Freeform 60"/>
            <p:cNvSpPr>
              <a:spLocks/>
            </p:cNvSpPr>
            <p:nvPr/>
          </p:nvSpPr>
          <p:spPr bwMode="auto">
            <a:xfrm>
              <a:off x="1510" y="414"/>
              <a:ext cx="110" cy="156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3" y="45"/>
                </a:cxn>
                <a:cxn ang="0">
                  <a:pos x="50" y="156"/>
                </a:cxn>
                <a:cxn ang="0">
                  <a:pos x="89" y="150"/>
                </a:cxn>
                <a:cxn ang="0">
                  <a:pos x="83" y="72"/>
                </a:cxn>
                <a:cxn ang="0">
                  <a:pos x="74" y="27"/>
                </a:cxn>
                <a:cxn ang="0">
                  <a:pos x="65" y="9"/>
                </a:cxn>
                <a:cxn ang="0">
                  <a:pos x="62" y="0"/>
                </a:cxn>
              </a:cxnLst>
              <a:rect l="0" t="0" r="r" b="b"/>
              <a:pathLst>
                <a:path w="110" h="156">
                  <a:moveTo>
                    <a:pt x="62" y="0"/>
                  </a:moveTo>
                  <a:cubicBezTo>
                    <a:pt x="43" y="14"/>
                    <a:pt x="31" y="22"/>
                    <a:pt x="23" y="45"/>
                  </a:cubicBezTo>
                  <a:cubicBezTo>
                    <a:pt x="27" y="115"/>
                    <a:pt x="0" y="143"/>
                    <a:pt x="50" y="156"/>
                  </a:cubicBezTo>
                  <a:cubicBezTo>
                    <a:pt x="63" y="154"/>
                    <a:pt x="77" y="154"/>
                    <a:pt x="89" y="150"/>
                  </a:cubicBezTo>
                  <a:cubicBezTo>
                    <a:pt x="110" y="143"/>
                    <a:pt x="89" y="89"/>
                    <a:pt x="83" y="72"/>
                  </a:cubicBezTo>
                  <a:cubicBezTo>
                    <a:pt x="81" y="56"/>
                    <a:pt x="78" y="42"/>
                    <a:pt x="74" y="27"/>
                  </a:cubicBezTo>
                  <a:cubicBezTo>
                    <a:pt x="70" y="12"/>
                    <a:pt x="72" y="24"/>
                    <a:pt x="65" y="9"/>
                  </a:cubicBezTo>
                  <a:cubicBezTo>
                    <a:pt x="64" y="6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2941" name="Group 61"/>
          <p:cNvGrpSpPr>
            <a:grpSpLocks/>
          </p:cNvGrpSpPr>
          <p:nvPr/>
        </p:nvGrpSpPr>
        <p:grpSpPr bwMode="auto">
          <a:xfrm>
            <a:off x="76200" y="3733800"/>
            <a:ext cx="9055100" cy="3084513"/>
            <a:chOff x="48" y="2352"/>
            <a:chExt cx="5704" cy="1943"/>
          </a:xfrm>
        </p:grpSpPr>
        <p:pic>
          <p:nvPicPr>
            <p:cNvPr id="122942" name="Picture 62" descr="Untitled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E8F2FC"/>
                </a:clrFrom>
                <a:clrTo>
                  <a:srgbClr val="E8F2FC">
                    <a:alpha val="0"/>
                  </a:srgbClr>
                </a:clrTo>
              </a:clrChange>
            </a:blip>
            <a:srcRect b="31305"/>
            <a:stretch>
              <a:fillRect/>
            </a:stretch>
          </p:blipFill>
          <p:spPr bwMode="auto">
            <a:xfrm>
              <a:off x="48" y="2976"/>
              <a:ext cx="4272" cy="1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3" name="Rectangle 63"/>
            <p:cNvSpPr>
              <a:spLocks noChangeArrowheads="1"/>
            </p:cNvSpPr>
            <p:nvPr/>
          </p:nvSpPr>
          <p:spPr bwMode="auto">
            <a:xfrm>
              <a:off x="1776" y="4128"/>
              <a:ext cx="816" cy="9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31" tIns="45715" rIns="91431" bIns="45715" anchor="ctr"/>
            <a:lstStyle/>
            <a:p>
              <a:pPr algn="ctr" eaLnBrk="0" hangingPunct="0"/>
              <a:r>
                <a:rPr lang="en-US" sz="1000" b="1"/>
                <a:t>Citrate Cycle</a:t>
              </a:r>
              <a:endParaRPr lang="en-US" sz="800" b="1">
                <a:latin typeface="Times New Roman" pitchFamily="18" charset="0"/>
              </a:endParaRPr>
            </a:p>
          </p:txBody>
        </p:sp>
        <p:sp>
          <p:nvSpPr>
            <p:cNvPr id="122944" name="Line 64"/>
            <p:cNvSpPr>
              <a:spLocks noChangeShapeType="1"/>
            </p:cNvSpPr>
            <p:nvPr/>
          </p:nvSpPr>
          <p:spPr bwMode="auto">
            <a:xfrm>
              <a:off x="624" y="2352"/>
              <a:ext cx="336" cy="1488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5" name="Line 65"/>
            <p:cNvSpPr>
              <a:spLocks noChangeShapeType="1"/>
            </p:cNvSpPr>
            <p:nvPr/>
          </p:nvSpPr>
          <p:spPr bwMode="auto">
            <a:xfrm>
              <a:off x="1248" y="2352"/>
              <a:ext cx="192" cy="1104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6" name="Line 66"/>
            <p:cNvSpPr>
              <a:spLocks noChangeShapeType="1"/>
            </p:cNvSpPr>
            <p:nvPr/>
          </p:nvSpPr>
          <p:spPr bwMode="auto">
            <a:xfrm flipH="1">
              <a:off x="2064" y="2352"/>
              <a:ext cx="0" cy="1008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7" name="Line 67"/>
            <p:cNvSpPr>
              <a:spLocks noChangeShapeType="1"/>
            </p:cNvSpPr>
            <p:nvPr/>
          </p:nvSpPr>
          <p:spPr bwMode="auto">
            <a:xfrm flipH="1">
              <a:off x="2736" y="2352"/>
              <a:ext cx="240" cy="816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8" name="Line 68"/>
            <p:cNvSpPr>
              <a:spLocks noChangeShapeType="1"/>
            </p:cNvSpPr>
            <p:nvPr/>
          </p:nvSpPr>
          <p:spPr bwMode="auto">
            <a:xfrm flipH="1">
              <a:off x="3312" y="2352"/>
              <a:ext cx="480" cy="144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9" name="Text Box 69"/>
            <p:cNvSpPr txBox="1">
              <a:spLocks noChangeArrowheads="1"/>
            </p:cNvSpPr>
            <p:nvPr/>
          </p:nvSpPr>
          <p:spPr bwMode="auto">
            <a:xfrm>
              <a:off x="4346" y="3120"/>
              <a:ext cx="140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1431" tIns="45715" rIns="91431" bIns="45715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METABOLISM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0" name="Text Box 70"/>
            <p:cNvSpPr txBox="1">
              <a:spLocks noChangeArrowheads="1"/>
            </p:cNvSpPr>
            <p:nvPr/>
          </p:nvSpPr>
          <p:spPr bwMode="auto">
            <a:xfrm>
              <a:off x="4464" y="3552"/>
              <a:ext cx="1183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1431" tIns="45715" rIns="91431" bIns="45715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Bio-chemical reactions</a:t>
              </a:r>
            </a:p>
          </p:txBody>
        </p:sp>
      </p:grpSp>
      <p:sp>
        <p:nvSpPr>
          <p:cNvPr id="122951" name="Rectangle 7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219200"/>
            <a:ext cx="7772400" cy="1143000"/>
          </a:xfrm>
        </p:spPr>
        <p:txBody>
          <a:bodyPr/>
          <a:lstStyle/>
          <a:p>
            <a:r>
              <a:rPr lang="en-US"/>
              <a:t>Bio-Map</a:t>
            </a:r>
          </a:p>
        </p:txBody>
      </p:sp>
      <p:sp>
        <p:nvSpPr>
          <p:cNvPr id="122952" name="Text Box 72"/>
          <p:cNvSpPr txBox="1">
            <a:spLocks noChangeArrowheads="1"/>
          </p:cNvSpPr>
          <p:nvPr/>
        </p:nvSpPr>
        <p:spPr bwMode="auto">
          <a:xfrm>
            <a:off x="7594600" y="0"/>
            <a:ext cx="15494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9031" tIns="64515" rIns="129031" bIns="64515">
            <a:spAutoFit/>
          </a:bodyPr>
          <a:lstStyle/>
          <a:p>
            <a:pPr defTabSz="915988"/>
            <a:r>
              <a:rPr lang="en-US" sz="1700">
                <a:solidFill>
                  <a:srgbClr val="3333FF"/>
                </a:solidFill>
                <a:latin typeface="Comic Sans MS" pitchFamily="66" charset="0"/>
              </a:rPr>
              <a:t>L-A Barabasi</a:t>
            </a:r>
          </a:p>
        </p:txBody>
      </p:sp>
      <p:sp>
        <p:nvSpPr>
          <p:cNvPr id="122953" name="Text Box 73"/>
          <p:cNvSpPr txBox="1">
            <a:spLocks noChangeArrowheads="1"/>
          </p:cNvSpPr>
          <p:nvPr/>
        </p:nvSpPr>
        <p:spPr bwMode="auto">
          <a:xfrm>
            <a:off x="7162800" y="1143000"/>
            <a:ext cx="16843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9031" tIns="64515" rIns="129031" bIns="64515">
            <a:spAutoFit/>
          </a:bodyPr>
          <a:lstStyle/>
          <a:p>
            <a:pPr defTabSz="915988"/>
            <a:r>
              <a:rPr lang="en-US" sz="2300" b="1">
                <a:solidFill>
                  <a:srgbClr val="FF00FF"/>
                </a:solidFill>
                <a:latin typeface="Times New Roman" pitchFamily="18" charset="0"/>
              </a:rPr>
              <a:t>   miRNA</a:t>
            </a:r>
          </a:p>
          <a:p>
            <a:pPr defTabSz="915988"/>
            <a:r>
              <a:rPr lang="en-US" sz="2300" b="1">
                <a:solidFill>
                  <a:srgbClr val="FF00FF"/>
                </a:solidFill>
                <a:latin typeface="Times New Roman" pitchFamily="18" charset="0"/>
              </a:rPr>
              <a:t>regulation?</a:t>
            </a:r>
          </a:p>
        </p:txBody>
      </p:sp>
      <p:sp>
        <p:nvSpPr>
          <p:cNvPr id="122954" name="Text Box 74"/>
          <p:cNvSpPr txBox="1">
            <a:spLocks noChangeArrowheads="1"/>
          </p:cNvSpPr>
          <p:nvPr/>
        </p:nvSpPr>
        <p:spPr bwMode="auto">
          <a:xfrm>
            <a:off x="5470525" y="182086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 -</a:t>
            </a:r>
          </a:p>
        </p:txBody>
      </p:sp>
      <p:sp>
        <p:nvSpPr>
          <p:cNvPr id="122955" name="Text Box 75"/>
          <p:cNvSpPr txBox="1">
            <a:spLocks noChangeArrowheads="1"/>
          </p:cNvSpPr>
          <p:nvPr/>
        </p:nvSpPr>
        <p:spPr bwMode="auto">
          <a:xfrm>
            <a:off x="457200" y="1371600"/>
            <a:ext cx="631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66CC"/>
                </a:solidFill>
              </a:rPr>
              <a:t>_ _ _ _ _ _ _ _ _ _ _ _ _ _ _ _ _ _ _ _ 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3" grpId="0"/>
      <p:bldP spid="1229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worm_neurons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60425" y="152400"/>
            <a:ext cx="6683375" cy="6858000"/>
          </a:xfrm>
          <a:noFill/>
          <a:ln/>
        </p:spPr>
      </p:pic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5105400" y="0"/>
            <a:ext cx="3743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i="1">
                <a:solidFill>
                  <a:schemeClr val="hlink"/>
                </a:solidFill>
                <a:latin typeface="Tahoma" pitchFamily="34" charset="0"/>
              </a:rPr>
              <a:t>C. elegans neuronal</a:t>
            </a:r>
          </a:p>
          <a:p>
            <a:r>
              <a:rPr lang="en-US" sz="3200" i="1">
                <a:solidFill>
                  <a:schemeClr val="hlink"/>
                </a:solidFill>
                <a:latin typeface="Tahoma" pitchFamily="34" charset="0"/>
              </a:rPr>
              <a:t>net</a:t>
            </a: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1171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4768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362200" y="76200"/>
            <a:ext cx="419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latin typeface="Tahoma" pitchFamily="34" charset="0"/>
              </a:rPr>
              <a:t>Freshwater food web by Neo Martinez and Richard Williams</a:t>
            </a:r>
          </a:p>
        </p:txBody>
      </p:sp>
      <p:pic>
        <p:nvPicPr>
          <p:cNvPr id="166915" name="Picture 3" descr="rock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609600"/>
            <a:ext cx="7848600" cy="5889625"/>
          </a:xfrm>
          <a:noFill/>
          <a:ln/>
        </p:spPr>
      </p:pic>
    </p:spTree>
  </p:cSld>
  <p:clrMapOvr>
    <a:masterClrMapping/>
  </p:clrMapOvr>
  <p:transition advTm="147680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part 1 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Historical perspective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From reductionism to systems and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Examples of complex networks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3300"/>
                </a:solidFill>
              </a:rPr>
              <a:t>Structural/topological metrics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Average path length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Degree distribution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Clustering</a:t>
            </a:r>
          </a:p>
          <a:p>
            <a:pPr>
              <a:lnSpc>
                <a:spcPct val="80000"/>
              </a:lnSpc>
            </a:pPr>
            <a:r>
              <a:rPr lang="en-US" sz="2000"/>
              <a:t>Topological models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Regular, random, small-world, scale-free networks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 evolutionary model of network growth: Preferential attachment</a:t>
            </a:r>
          </a:p>
          <a:p>
            <a:pPr>
              <a:lnSpc>
                <a:spcPct val="80000"/>
              </a:lnSpc>
            </a:pPr>
            <a:r>
              <a:rPr lang="en-US" sz="2000"/>
              <a:t>Implications of scale-free property in: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Robustness/fragility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Epidemics/diffusion processes</a:t>
            </a:r>
          </a:p>
          <a:p>
            <a:pPr>
              <a:lnSpc>
                <a:spcPct val="80000"/>
              </a:lnSpc>
            </a:pPr>
            <a:r>
              <a:rPr lang="en-US" sz="2000"/>
              <a:t>Focusing on the “small scale”: network motifs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Networks as functioning circuits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 used many slides from other talks:</a:t>
            </a:r>
          </a:p>
          <a:p>
            <a:pPr lvl="1"/>
            <a:r>
              <a:rPr lang="en-US" sz="2400"/>
              <a:t>S.Maslov, “Statistical physics of complex networks”</a:t>
            </a:r>
          </a:p>
          <a:p>
            <a:pPr lvl="2"/>
            <a:r>
              <a:rPr lang="en-US" sz="1400">
                <a:hlinkClick r:id="rId3"/>
              </a:rPr>
              <a:t>http://www.cmth.bnl.gov/~</a:t>
            </a:r>
            <a:r>
              <a:rPr lang="en-US" sz="1400" b="1">
                <a:hlinkClick r:id="rId3"/>
              </a:rPr>
              <a:t>maslov</a:t>
            </a:r>
            <a:r>
              <a:rPr lang="en-US" sz="1400">
                <a:hlinkClick r:id="rId3"/>
              </a:rPr>
              <a:t>/3ieme_cycle_</a:t>
            </a:r>
            <a:r>
              <a:rPr lang="en-US" sz="1400" b="1">
                <a:hlinkClick r:id="rId3"/>
              </a:rPr>
              <a:t>Maslov</a:t>
            </a:r>
            <a:r>
              <a:rPr lang="en-US" sz="1400">
                <a:hlinkClick r:id="rId3"/>
              </a:rPr>
              <a:t>_lectures_1_and_2.ppt</a:t>
            </a:r>
            <a:r>
              <a:rPr lang="en-US" sz="2000">
                <a:hlinkClick r:id="rId3"/>
              </a:rPr>
              <a:t> </a:t>
            </a:r>
            <a:endParaRPr lang="en-US" sz="2000"/>
          </a:p>
          <a:p>
            <a:pPr lvl="1"/>
            <a:r>
              <a:rPr lang="en-US" sz="2400"/>
              <a:t>I.Yanai, “Evolution of networks”</a:t>
            </a:r>
          </a:p>
          <a:p>
            <a:pPr lvl="2"/>
            <a:r>
              <a:rPr lang="en-US" sz="1400">
                <a:hlinkClick r:id="rId4"/>
              </a:rPr>
              <a:t>http://bioportal.weizmann.ac.il/course/evogen/Networks/12.NetworkEvolution.ppt</a:t>
            </a:r>
            <a:endParaRPr lang="en-US" sz="1400"/>
          </a:p>
          <a:p>
            <a:pPr lvl="1"/>
            <a:r>
              <a:rPr lang="en-US" sz="2400"/>
              <a:t>D.Bonchev, “Networks basics”</a:t>
            </a:r>
          </a:p>
          <a:p>
            <a:pPr lvl="2"/>
            <a:r>
              <a:rPr lang="en-US" sz="1400">
                <a:hlinkClick r:id="rId5"/>
              </a:rPr>
              <a:t>http://www.ims.nus.edu.sg/Programs/biomolecular07/files/Danail_tut1.ppt</a:t>
            </a:r>
            <a:r>
              <a:rPr lang="en-US" sz="2000">
                <a:hlinkClick r:id="rId5"/>
              </a:rPr>
              <a:t> </a:t>
            </a:r>
            <a:endParaRPr lang="en-US" sz="2000"/>
          </a:p>
          <a:p>
            <a:pPr lvl="1"/>
            <a:r>
              <a:rPr lang="en-US" sz="2400"/>
              <a:t>Eileen Kraemer, “Topology and dynamics of complex networks”</a:t>
            </a:r>
          </a:p>
          <a:p>
            <a:pPr lvl="2"/>
            <a:r>
              <a:rPr lang="en-US" sz="1400">
                <a:hlinkClick r:id="rId6"/>
              </a:rPr>
              <a:t>http://www.cs.uga.edu/~eileen/fres1010/Notes/Dynamic</a:t>
            </a:r>
            <a:r>
              <a:rPr lang="en-US" sz="1400" b="1">
                <a:hlinkClick r:id="rId6"/>
              </a:rPr>
              <a:t>Networks</a:t>
            </a:r>
            <a:r>
              <a:rPr lang="en-US" sz="1400">
                <a:hlinkClick r:id="rId6"/>
              </a:rPr>
              <a:t>.ppt </a:t>
            </a:r>
            <a:endParaRPr 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1676400" y="304800"/>
            <a:ext cx="62595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CC3300"/>
                </a:solidFill>
                <a:latin typeface="Comic Sans MS" pitchFamily="66" charset="0"/>
              </a:rPr>
              <a:t>Networks As Graphs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727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   </a:t>
            </a:r>
            <a:r>
              <a:rPr lang="en-US" b="1"/>
              <a:t>Networks can be </a:t>
            </a:r>
            <a:r>
              <a:rPr lang="en-US" b="1">
                <a:solidFill>
                  <a:srgbClr val="FF00FF"/>
                </a:solidFill>
              </a:rPr>
              <a:t>undirected</a:t>
            </a:r>
            <a:r>
              <a:rPr lang="en-US" b="1"/>
              <a:t> or </a:t>
            </a:r>
            <a:r>
              <a:rPr lang="en-US" b="1">
                <a:solidFill>
                  <a:srgbClr val="FF00FF"/>
                </a:solidFill>
              </a:rPr>
              <a:t>directed</a:t>
            </a:r>
            <a:r>
              <a:rPr lang="en-US" b="1"/>
              <a:t>, depending on whether</a:t>
            </a:r>
          </a:p>
          <a:p>
            <a:r>
              <a:rPr lang="en-US" b="1"/>
              <a:t>      the interaction between two neighboring nodes proceeds  in  both</a:t>
            </a:r>
          </a:p>
          <a:p>
            <a:r>
              <a:rPr lang="en-US" b="1"/>
              <a:t>      directions  or in only one of  them, respectively. </a:t>
            </a:r>
            <a:endParaRPr lang="en-US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914400" y="4343400"/>
            <a:ext cx="788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  </a:t>
            </a:r>
            <a:r>
              <a:rPr lang="en-US" b="1"/>
              <a:t>The specificity  of  network  nodes  and  links  can  be quantitatively</a:t>
            </a:r>
          </a:p>
          <a:p>
            <a:r>
              <a:rPr lang="en-US" b="1"/>
              <a:t>      characterized by</a:t>
            </a:r>
            <a:r>
              <a:rPr lang="en-US" b="1">
                <a:solidFill>
                  <a:srgbClr val="FF00FF"/>
                </a:solidFill>
              </a:rPr>
              <a:t> weights</a:t>
            </a:r>
            <a:r>
              <a:rPr lang="en-US" b="1"/>
              <a:t> </a:t>
            </a:r>
            <a:endParaRPr lang="en-US"/>
          </a:p>
        </p:txBody>
      </p:sp>
      <p:grpSp>
        <p:nvGrpSpPr>
          <p:cNvPr id="216069" name="Group 5"/>
          <p:cNvGrpSpPr>
            <a:grpSpLocks/>
          </p:cNvGrpSpPr>
          <p:nvPr/>
        </p:nvGrpSpPr>
        <p:grpSpPr bwMode="auto">
          <a:xfrm>
            <a:off x="2590800" y="4953000"/>
            <a:ext cx="4514850" cy="1738313"/>
            <a:chOff x="1632" y="3120"/>
            <a:chExt cx="2844" cy="1095"/>
          </a:xfrm>
        </p:grpSpPr>
        <p:sp>
          <p:nvSpPr>
            <p:cNvPr id="216070" name="Text Box 6"/>
            <p:cNvSpPr txBox="1">
              <a:spLocks noChangeArrowheads="1"/>
            </p:cNvSpPr>
            <p:nvPr/>
          </p:nvSpPr>
          <p:spPr bwMode="auto">
            <a:xfrm>
              <a:off x="1824" y="3840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2.5</a:t>
              </a:r>
            </a:p>
          </p:txBody>
        </p:sp>
        <p:grpSp>
          <p:nvGrpSpPr>
            <p:cNvPr id="216071" name="Group 7"/>
            <p:cNvGrpSpPr>
              <a:grpSpLocks/>
            </p:cNvGrpSpPr>
            <p:nvPr/>
          </p:nvGrpSpPr>
          <p:grpSpPr bwMode="auto">
            <a:xfrm>
              <a:off x="1680" y="3120"/>
              <a:ext cx="1161" cy="803"/>
              <a:chOff x="1680" y="3237"/>
              <a:chExt cx="1161" cy="803"/>
            </a:xfrm>
          </p:grpSpPr>
          <p:sp>
            <p:nvSpPr>
              <p:cNvPr id="216072" name="Oval 8"/>
              <p:cNvSpPr>
                <a:spLocks noChangeAspect="1" noChangeArrowheads="1"/>
              </p:cNvSpPr>
              <p:nvPr/>
            </p:nvSpPr>
            <p:spPr bwMode="auto">
              <a:xfrm>
                <a:off x="1680" y="3312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73" name="Oval 9"/>
              <p:cNvSpPr>
                <a:spLocks noChangeAspect="1" noChangeArrowheads="1"/>
              </p:cNvSpPr>
              <p:nvPr/>
            </p:nvSpPr>
            <p:spPr bwMode="auto">
              <a:xfrm>
                <a:off x="2016" y="3600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74" name="Oval 10"/>
              <p:cNvSpPr>
                <a:spLocks noChangeAspect="1" noChangeArrowheads="1"/>
              </p:cNvSpPr>
              <p:nvPr/>
            </p:nvSpPr>
            <p:spPr bwMode="auto">
              <a:xfrm>
                <a:off x="1680" y="3840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75" name="Freeform 11"/>
              <p:cNvSpPr>
                <a:spLocks/>
              </p:cNvSpPr>
              <p:nvPr/>
            </p:nvSpPr>
            <p:spPr bwMode="auto">
              <a:xfrm>
                <a:off x="1856" y="3476"/>
                <a:ext cx="188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156"/>
                  </a:cxn>
                </a:cxnLst>
                <a:rect l="0" t="0" r="r" b="b"/>
                <a:pathLst>
                  <a:path w="188" h="156">
                    <a:moveTo>
                      <a:pt x="0" y="0"/>
                    </a:moveTo>
                    <a:lnTo>
                      <a:pt x="188" y="15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6" name="Freeform 12"/>
              <p:cNvSpPr>
                <a:spLocks/>
              </p:cNvSpPr>
              <p:nvPr/>
            </p:nvSpPr>
            <p:spPr bwMode="auto">
              <a:xfrm>
                <a:off x="1868" y="3764"/>
                <a:ext cx="180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80" y="0"/>
                  </a:cxn>
                </a:cxnLst>
                <a:rect l="0" t="0" r="r" b="b"/>
                <a:pathLst>
                  <a:path w="180" h="136">
                    <a:moveTo>
                      <a:pt x="0" y="136"/>
                    </a:moveTo>
                    <a:lnTo>
                      <a:pt x="1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7" name="Oval 13"/>
              <p:cNvSpPr>
                <a:spLocks noChangeAspect="1" noChangeArrowheads="1"/>
              </p:cNvSpPr>
              <p:nvPr/>
            </p:nvSpPr>
            <p:spPr bwMode="auto">
              <a:xfrm>
                <a:off x="2496" y="3600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78" name="Line 14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9" name="Text Box 15"/>
              <p:cNvSpPr txBox="1">
                <a:spLocks noChangeArrowheads="1"/>
              </p:cNvSpPr>
              <p:nvPr/>
            </p:nvSpPr>
            <p:spPr bwMode="auto">
              <a:xfrm>
                <a:off x="1862" y="3237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2.5</a:t>
                </a:r>
              </a:p>
            </p:txBody>
          </p:sp>
          <p:sp>
            <p:nvSpPr>
              <p:cNvPr id="216080" name="Text Box 16"/>
              <p:cNvSpPr txBox="1">
                <a:spLocks noChangeArrowheads="1"/>
              </p:cNvSpPr>
              <p:nvPr/>
            </p:nvSpPr>
            <p:spPr bwMode="auto">
              <a:xfrm>
                <a:off x="2112" y="3408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7.3</a:t>
                </a:r>
              </a:p>
            </p:txBody>
          </p:sp>
          <p:sp>
            <p:nvSpPr>
              <p:cNvPr id="216081" name="Text Box 17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3.3</a:t>
                </a:r>
              </a:p>
            </p:txBody>
          </p:sp>
        </p:grpSp>
        <p:grpSp>
          <p:nvGrpSpPr>
            <p:cNvPr id="216082" name="Group 18"/>
            <p:cNvGrpSpPr>
              <a:grpSpLocks/>
            </p:cNvGrpSpPr>
            <p:nvPr/>
          </p:nvGrpSpPr>
          <p:grpSpPr bwMode="auto">
            <a:xfrm>
              <a:off x="3360" y="3216"/>
              <a:ext cx="1100" cy="728"/>
              <a:chOff x="3456" y="3312"/>
              <a:chExt cx="1100" cy="728"/>
            </a:xfrm>
          </p:grpSpPr>
          <p:sp>
            <p:nvSpPr>
              <p:cNvPr id="216083" name="Oval 19"/>
              <p:cNvSpPr>
                <a:spLocks noChangeAspect="1" noChangeArrowheads="1"/>
              </p:cNvSpPr>
              <p:nvPr/>
            </p:nvSpPr>
            <p:spPr bwMode="auto">
              <a:xfrm>
                <a:off x="3876" y="3588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84" name="Oval 20"/>
              <p:cNvSpPr>
                <a:spLocks noChangeAspect="1" noChangeArrowheads="1"/>
              </p:cNvSpPr>
              <p:nvPr/>
            </p:nvSpPr>
            <p:spPr bwMode="auto">
              <a:xfrm>
                <a:off x="4356" y="3588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85" name="Freeform 21"/>
              <p:cNvSpPr>
                <a:spLocks/>
              </p:cNvSpPr>
              <p:nvPr/>
            </p:nvSpPr>
            <p:spPr bwMode="auto">
              <a:xfrm>
                <a:off x="3632" y="3748"/>
                <a:ext cx="256" cy="14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256" y="0"/>
                  </a:cxn>
                </a:cxnLst>
                <a:rect l="0" t="0" r="r" b="b"/>
                <a:pathLst>
                  <a:path w="256" h="140">
                    <a:moveTo>
                      <a:pt x="0" y="140"/>
                    </a:moveTo>
                    <a:lnTo>
                      <a:pt x="256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6" name="Freeform 22"/>
              <p:cNvSpPr>
                <a:spLocks/>
              </p:cNvSpPr>
              <p:nvPr/>
            </p:nvSpPr>
            <p:spPr bwMode="auto">
              <a:xfrm>
                <a:off x="4080" y="3696"/>
                <a:ext cx="28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1">
                    <a:moveTo>
                      <a:pt x="0" y="0"/>
                    </a:move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87" name="Oval 23"/>
              <p:cNvSpPr>
                <a:spLocks noChangeAspect="1" noChangeArrowheads="1"/>
              </p:cNvSpPr>
              <p:nvPr/>
            </p:nvSpPr>
            <p:spPr bwMode="auto">
              <a:xfrm>
                <a:off x="3456" y="3312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88" name="Oval 24"/>
              <p:cNvSpPr>
                <a:spLocks noChangeAspect="1" noChangeArrowheads="1"/>
              </p:cNvSpPr>
              <p:nvPr/>
            </p:nvSpPr>
            <p:spPr bwMode="auto">
              <a:xfrm>
                <a:off x="3456" y="3840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089" name="Freeform 25"/>
              <p:cNvSpPr>
                <a:spLocks/>
              </p:cNvSpPr>
              <p:nvPr/>
            </p:nvSpPr>
            <p:spPr bwMode="auto">
              <a:xfrm>
                <a:off x="3639" y="3474"/>
                <a:ext cx="265" cy="1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5" y="147"/>
                  </a:cxn>
                </a:cxnLst>
                <a:rect l="0" t="0" r="r" b="b"/>
                <a:pathLst>
                  <a:path w="265" h="147">
                    <a:moveTo>
                      <a:pt x="0" y="0"/>
                    </a:moveTo>
                    <a:lnTo>
                      <a:pt x="265" y="14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9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3360"/>
                <a:ext cx="30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12.7</a:t>
                </a:r>
              </a:p>
            </p:txBody>
          </p:sp>
          <p:sp>
            <p:nvSpPr>
              <p:cNvPr id="216091" name="Text Box 27"/>
              <p:cNvSpPr txBox="1">
                <a:spLocks noChangeArrowheads="1"/>
              </p:cNvSpPr>
              <p:nvPr/>
            </p:nvSpPr>
            <p:spPr bwMode="auto">
              <a:xfrm>
                <a:off x="3696" y="3792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8.1</a:t>
                </a:r>
              </a:p>
            </p:txBody>
          </p:sp>
          <p:sp>
            <p:nvSpPr>
              <p:cNvPr id="216092" name="Text Box 28"/>
              <p:cNvSpPr txBox="1">
                <a:spLocks noChangeArrowheads="1"/>
              </p:cNvSpPr>
              <p:nvPr/>
            </p:nvSpPr>
            <p:spPr bwMode="auto">
              <a:xfrm>
                <a:off x="4070" y="35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5.4</a:t>
                </a:r>
              </a:p>
            </p:txBody>
          </p:sp>
        </p:grpSp>
        <p:sp>
          <p:nvSpPr>
            <p:cNvPr id="216093" name="Rectangle 29"/>
            <p:cNvSpPr>
              <a:spLocks noChangeArrowheads="1"/>
            </p:cNvSpPr>
            <p:nvPr/>
          </p:nvSpPr>
          <p:spPr bwMode="auto">
            <a:xfrm>
              <a:off x="1632" y="3984"/>
              <a:ext cx="1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66FF"/>
                  </a:solidFill>
                </a:rPr>
                <a:t>Vertex-Weighted</a:t>
              </a:r>
            </a:p>
          </p:txBody>
        </p:sp>
        <p:sp>
          <p:nvSpPr>
            <p:cNvPr id="216094" name="Rectangle 30"/>
            <p:cNvSpPr>
              <a:spLocks noChangeArrowheads="1"/>
            </p:cNvSpPr>
            <p:nvPr/>
          </p:nvSpPr>
          <p:spPr bwMode="auto">
            <a:xfrm>
              <a:off x="3312" y="3984"/>
              <a:ext cx="1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66FF"/>
                  </a:solidFill>
                </a:rPr>
                <a:t>Edge-Weighted</a:t>
              </a:r>
            </a:p>
          </p:txBody>
        </p:sp>
      </p:grpSp>
      <p:grpSp>
        <p:nvGrpSpPr>
          <p:cNvPr id="216095" name="Group 31"/>
          <p:cNvGrpSpPr>
            <a:grpSpLocks/>
          </p:cNvGrpSpPr>
          <p:nvPr/>
        </p:nvGrpSpPr>
        <p:grpSpPr bwMode="auto">
          <a:xfrm>
            <a:off x="552450" y="2552700"/>
            <a:ext cx="8299450" cy="1798638"/>
            <a:chOff x="348" y="1608"/>
            <a:chExt cx="5228" cy="1133"/>
          </a:xfrm>
        </p:grpSpPr>
        <p:sp>
          <p:nvSpPr>
            <p:cNvPr id="216096" name="Text Box 32"/>
            <p:cNvSpPr txBox="1">
              <a:spLocks noChangeAspect="1" noChangeArrowheads="1"/>
            </p:cNvSpPr>
            <p:nvPr/>
          </p:nvSpPr>
          <p:spPr bwMode="auto">
            <a:xfrm>
              <a:off x="576" y="2400"/>
              <a:ext cx="289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300" b="1">
                  <a:solidFill>
                    <a:srgbClr val="000000"/>
                  </a:solidFill>
                </a:rPr>
                <a:t>1</a:t>
              </a:r>
              <a:endParaRPr lang="en-US" sz="4000" b="1">
                <a:latin typeface="Comic Sans MS" pitchFamily="66" charset="0"/>
              </a:endParaRPr>
            </a:p>
          </p:txBody>
        </p:sp>
        <p:sp>
          <p:nvSpPr>
            <p:cNvPr id="216097" name="Text Box 33"/>
            <p:cNvSpPr txBox="1">
              <a:spLocks noChangeAspect="1" noChangeArrowheads="1"/>
            </p:cNvSpPr>
            <p:nvPr/>
          </p:nvSpPr>
          <p:spPr bwMode="auto">
            <a:xfrm>
              <a:off x="1392" y="2400"/>
              <a:ext cx="289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300" b="1">
                  <a:solidFill>
                    <a:srgbClr val="000000"/>
                  </a:solidFill>
                </a:rPr>
                <a:t>2</a:t>
              </a:r>
              <a:endParaRPr lang="en-US" sz="4000" b="1">
                <a:latin typeface="Comic Sans MS" pitchFamily="66" charset="0"/>
              </a:endParaRPr>
            </a:p>
          </p:txBody>
        </p:sp>
        <p:sp>
          <p:nvSpPr>
            <p:cNvPr id="216098" name="Text Box 34"/>
            <p:cNvSpPr txBox="1">
              <a:spLocks noChangeAspect="1" noChangeArrowheads="1"/>
            </p:cNvSpPr>
            <p:nvPr/>
          </p:nvSpPr>
          <p:spPr bwMode="auto">
            <a:xfrm>
              <a:off x="2160" y="2400"/>
              <a:ext cx="29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300" b="1">
                  <a:solidFill>
                    <a:srgbClr val="000000"/>
                  </a:solidFill>
                </a:rPr>
                <a:t>3</a:t>
              </a:r>
              <a:endParaRPr lang="en-US" sz="4000" b="1">
                <a:latin typeface="Comic Sans MS" pitchFamily="66" charset="0"/>
              </a:endParaRPr>
            </a:p>
          </p:txBody>
        </p:sp>
        <p:sp>
          <p:nvSpPr>
            <p:cNvPr id="216099" name="Text Box 35"/>
            <p:cNvSpPr txBox="1">
              <a:spLocks noChangeAspect="1" noChangeArrowheads="1"/>
            </p:cNvSpPr>
            <p:nvPr/>
          </p:nvSpPr>
          <p:spPr bwMode="auto">
            <a:xfrm>
              <a:off x="2928" y="2400"/>
              <a:ext cx="289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300" b="1">
                  <a:solidFill>
                    <a:srgbClr val="000000"/>
                  </a:solidFill>
                </a:rPr>
                <a:t>4</a:t>
              </a:r>
              <a:endParaRPr lang="en-US" sz="4000" b="1">
                <a:latin typeface="Comic Sans MS" pitchFamily="66" charset="0"/>
              </a:endParaRPr>
            </a:p>
          </p:txBody>
        </p:sp>
        <p:sp>
          <p:nvSpPr>
            <p:cNvPr id="216100" name="Text Box 36"/>
            <p:cNvSpPr txBox="1">
              <a:spLocks noChangeAspect="1" noChangeArrowheads="1"/>
            </p:cNvSpPr>
            <p:nvPr/>
          </p:nvSpPr>
          <p:spPr bwMode="auto">
            <a:xfrm>
              <a:off x="3648" y="2400"/>
              <a:ext cx="290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r>
                <a:rPr lang="en-US" sz="1300" b="1">
                  <a:solidFill>
                    <a:srgbClr val="000000"/>
                  </a:solidFill>
                </a:rPr>
                <a:t>5</a:t>
              </a:r>
              <a:endParaRPr lang="en-US" sz="4000" b="1">
                <a:latin typeface="Comic Sans MS" pitchFamily="66" charset="0"/>
              </a:endParaRPr>
            </a:p>
          </p:txBody>
        </p:sp>
        <p:grpSp>
          <p:nvGrpSpPr>
            <p:cNvPr id="216101" name="Group 37"/>
            <p:cNvGrpSpPr>
              <a:grpSpLocks/>
            </p:cNvGrpSpPr>
            <p:nvPr/>
          </p:nvGrpSpPr>
          <p:grpSpPr bwMode="auto">
            <a:xfrm>
              <a:off x="348" y="1608"/>
              <a:ext cx="5228" cy="984"/>
              <a:chOff x="348" y="1608"/>
              <a:chExt cx="5228" cy="984"/>
            </a:xfrm>
          </p:grpSpPr>
          <p:sp>
            <p:nvSpPr>
              <p:cNvPr id="216102" name="Rectangle 38"/>
              <p:cNvSpPr>
                <a:spLocks noChangeArrowheads="1"/>
              </p:cNvSpPr>
              <p:nvPr/>
            </p:nvSpPr>
            <p:spPr bwMode="auto">
              <a:xfrm>
                <a:off x="4704" y="2400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216103" name="Oval 39"/>
              <p:cNvSpPr>
                <a:spLocks noChangeAspect="1" noChangeArrowheads="1"/>
              </p:cNvSpPr>
              <p:nvPr/>
            </p:nvSpPr>
            <p:spPr bwMode="auto">
              <a:xfrm>
                <a:off x="348" y="1608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04" name="Oval 40"/>
              <p:cNvSpPr>
                <a:spLocks noChangeAspect="1" noChangeArrowheads="1"/>
              </p:cNvSpPr>
              <p:nvPr/>
            </p:nvSpPr>
            <p:spPr bwMode="auto">
              <a:xfrm>
                <a:off x="684" y="189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05" name="Oval 41"/>
              <p:cNvSpPr>
                <a:spLocks noChangeAspect="1" noChangeArrowheads="1"/>
              </p:cNvSpPr>
              <p:nvPr/>
            </p:nvSpPr>
            <p:spPr bwMode="auto">
              <a:xfrm>
                <a:off x="348" y="213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06" name="Freeform 42"/>
              <p:cNvSpPr>
                <a:spLocks noChangeAspect="1"/>
              </p:cNvSpPr>
              <p:nvPr/>
            </p:nvSpPr>
            <p:spPr bwMode="auto">
              <a:xfrm>
                <a:off x="539" y="1752"/>
                <a:ext cx="177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168"/>
                  </a:cxn>
                </a:cxnLst>
                <a:rect l="0" t="0" r="r" b="b"/>
                <a:pathLst>
                  <a:path w="177" h="168">
                    <a:moveTo>
                      <a:pt x="0" y="0"/>
                    </a:moveTo>
                    <a:lnTo>
                      <a:pt x="177" y="168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7" name="Freeform 43"/>
              <p:cNvSpPr>
                <a:spLocks noChangeAspect="1"/>
              </p:cNvSpPr>
              <p:nvPr/>
            </p:nvSpPr>
            <p:spPr bwMode="auto">
              <a:xfrm>
                <a:off x="528" y="2064"/>
                <a:ext cx="172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72" y="0"/>
                  </a:cxn>
                </a:cxnLst>
                <a:rect l="0" t="0" r="r" b="b"/>
                <a:pathLst>
                  <a:path w="172" h="116">
                    <a:moveTo>
                      <a:pt x="0" y="116"/>
                    </a:moveTo>
                    <a:lnTo>
                      <a:pt x="17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8" name="Freeform 44"/>
              <p:cNvSpPr>
                <a:spLocks noChangeAspect="1"/>
              </p:cNvSpPr>
              <p:nvPr/>
            </p:nvSpPr>
            <p:spPr bwMode="auto">
              <a:xfrm>
                <a:off x="1296" y="1772"/>
                <a:ext cx="184" cy="152"/>
              </a:xfrm>
              <a:custGeom>
                <a:avLst/>
                <a:gdLst/>
                <a:ahLst/>
                <a:cxnLst>
                  <a:cxn ang="0">
                    <a:pos x="184" y="152"/>
                  </a:cxn>
                  <a:cxn ang="0">
                    <a:pos x="0" y="0"/>
                  </a:cxn>
                </a:cxnLst>
                <a:rect l="0" t="0" r="r" b="b"/>
                <a:pathLst>
                  <a:path w="184" h="152">
                    <a:moveTo>
                      <a:pt x="184" y="152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09" name="Freeform 45"/>
              <p:cNvSpPr>
                <a:spLocks noChangeAspect="1"/>
              </p:cNvSpPr>
              <p:nvPr/>
            </p:nvSpPr>
            <p:spPr bwMode="auto">
              <a:xfrm>
                <a:off x="2054" y="2062"/>
                <a:ext cx="195" cy="124"/>
              </a:xfrm>
              <a:custGeom>
                <a:avLst/>
                <a:gdLst/>
                <a:ahLst/>
                <a:cxnLst>
                  <a:cxn ang="0">
                    <a:pos x="195" y="0"/>
                  </a:cxn>
                  <a:cxn ang="0">
                    <a:pos x="0" y="124"/>
                  </a:cxn>
                </a:cxnLst>
                <a:rect l="0" t="0" r="r" b="b"/>
                <a:pathLst>
                  <a:path w="195" h="124">
                    <a:moveTo>
                      <a:pt x="195" y="0"/>
                    </a:moveTo>
                    <a:lnTo>
                      <a:pt x="0" y="124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0" name="Freeform 46"/>
              <p:cNvSpPr>
                <a:spLocks noChangeAspect="1"/>
              </p:cNvSpPr>
              <p:nvPr/>
            </p:nvSpPr>
            <p:spPr bwMode="auto">
              <a:xfrm>
                <a:off x="2820" y="1788"/>
                <a:ext cx="186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6" y="156"/>
                  </a:cxn>
                </a:cxnLst>
                <a:rect l="0" t="0" r="r" b="b"/>
                <a:pathLst>
                  <a:path w="186" h="156">
                    <a:moveTo>
                      <a:pt x="0" y="0"/>
                    </a:moveTo>
                    <a:lnTo>
                      <a:pt x="186" y="15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1" name="Freeform 47"/>
              <p:cNvSpPr>
                <a:spLocks noChangeAspect="1"/>
              </p:cNvSpPr>
              <p:nvPr/>
            </p:nvSpPr>
            <p:spPr bwMode="auto">
              <a:xfrm>
                <a:off x="4386" y="2076"/>
                <a:ext cx="180" cy="132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0" y="132"/>
                  </a:cxn>
                </a:cxnLst>
                <a:rect l="0" t="0" r="r" b="b"/>
                <a:pathLst>
                  <a:path w="180" h="132">
                    <a:moveTo>
                      <a:pt x="180" y="0"/>
                    </a:moveTo>
                    <a:lnTo>
                      <a:pt x="0" y="13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2" name="Oval 48"/>
              <p:cNvSpPr>
                <a:spLocks noChangeAspect="1" noChangeArrowheads="1"/>
              </p:cNvSpPr>
              <p:nvPr/>
            </p:nvSpPr>
            <p:spPr bwMode="auto">
              <a:xfrm>
                <a:off x="1116" y="1608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13" name="Oval 49"/>
              <p:cNvSpPr>
                <a:spLocks noChangeAspect="1" noChangeArrowheads="1"/>
              </p:cNvSpPr>
              <p:nvPr/>
            </p:nvSpPr>
            <p:spPr bwMode="auto">
              <a:xfrm>
                <a:off x="1452" y="189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14" name="Oval 50"/>
              <p:cNvSpPr>
                <a:spLocks noChangeAspect="1" noChangeArrowheads="1"/>
              </p:cNvSpPr>
              <p:nvPr/>
            </p:nvSpPr>
            <p:spPr bwMode="auto">
              <a:xfrm>
                <a:off x="1116" y="213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15" name="Freeform 51"/>
              <p:cNvSpPr>
                <a:spLocks noChangeAspect="1"/>
              </p:cNvSpPr>
              <p:nvPr/>
            </p:nvSpPr>
            <p:spPr bwMode="auto">
              <a:xfrm>
                <a:off x="1296" y="2060"/>
                <a:ext cx="176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176" y="0"/>
                  </a:cxn>
                </a:cxnLst>
                <a:rect l="0" t="0" r="r" b="b"/>
                <a:pathLst>
                  <a:path w="176" h="124">
                    <a:moveTo>
                      <a:pt x="0" y="124"/>
                    </a:moveTo>
                    <a:lnTo>
                      <a:pt x="17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16" name="Oval 52"/>
              <p:cNvSpPr>
                <a:spLocks noChangeAspect="1" noChangeArrowheads="1"/>
              </p:cNvSpPr>
              <p:nvPr/>
            </p:nvSpPr>
            <p:spPr bwMode="auto">
              <a:xfrm>
                <a:off x="1884" y="1608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17" name="Oval 53"/>
              <p:cNvSpPr>
                <a:spLocks noChangeAspect="1" noChangeArrowheads="1"/>
              </p:cNvSpPr>
              <p:nvPr/>
            </p:nvSpPr>
            <p:spPr bwMode="auto">
              <a:xfrm>
                <a:off x="2220" y="189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18" name="Oval 54"/>
              <p:cNvSpPr>
                <a:spLocks noChangeAspect="1" noChangeArrowheads="1"/>
              </p:cNvSpPr>
              <p:nvPr/>
            </p:nvSpPr>
            <p:spPr bwMode="auto">
              <a:xfrm>
                <a:off x="1884" y="213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19" name="Freeform 55"/>
              <p:cNvSpPr>
                <a:spLocks noChangeAspect="1"/>
              </p:cNvSpPr>
              <p:nvPr/>
            </p:nvSpPr>
            <p:spPr bwMode="auto">
              <a:xfrm>
                <a:off x="2832" y="1772"/>
                <a:ext cx="184" cy="152"/>
              </a:xfrm>
              <a:custGeom>
                <a:avLst/>
                <a:gdLst/>
                <a:ahLst/>
                <a:cxnLst>
                  <a:cxn ang="0">
                    <a:pos x="184" y="152"/>
                  </a:cxn>
                  <a:cxn ang="0">
                    <a:pos x="0" y="0"/>
                  </a:cxn>
                </a:cxnLst>
                <a:rect l="0" t="0" r="r" b="b"/>
                <a:pathLst>
                  <a:path w="184" h="152">
                    <a:moveTo>
                      <a:pt x="184" y="152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0" name="Oval 56"/>
              <p:cNvSpPr>
                <a:spLocks noChangeAspect="1" noChangeArrowheads="1"/>
              </p:cNvSpPr>
              <p:nvPr/>
            </p:nvSpPr>
            <p:spPr bwMode="auto">
              <a:xfrm>
                <a:off x="2652" y="1608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21" name="Oval 57"/>
              <p:cNvSpPr>
                <a:spLocks noChangeAspect="1" noChangeArrowheads="1"/>
              </p:cNvSpPr>
              <p:nvPr/>
            </p:nvSpPr>
            <p:spPr bwMode="auto">
              <a:xfrm>
                <a:off x="2988" y="189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22" name="Oval 58"/>
              <p:cNvSpPr>
                <a:spLocks noChangeAspect="1" noChangeArrowheads="1"/>
              </p:cNvSpPr>
              <p:nvPr/>
            </p:nvSpPr>
            <p:spPr bwMode="auto">
              <a:xfrm>
                <a:off x="2652" y="213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23" name="Freeform 59"/>
              <p:cNvSpPr>
                <a:spLocks noChangeAspect="1"/>
              </p:cNvSpPr>
              <p:nvPr/>
            </p:nvSpPr>
            <p:spPr bwMode="auto">
              <a:xfrm>
                <a:off x="2832" y="2060"/>
                <a:ext cx="176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176" y="0"/>
                  </a:cxn>
                </a:cxnLst>
                <a:rect l="0" t="0" r="r" b="b"/>
                <a:pathLst>
                  <a:path w="176" h="124">
                    <a:moveTo>
                      <a:pt x="0" y="124"/>
                    </a:moveTo>
                    <a:lnTo>
                      <a:pt x="17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4" name="Freeform 60"/>
              <p:cNvSpPr>
                <a:spLocks noChangeAspect="1"/>
              </p:cNvSpPr>
              <p:nvPr/>
            </p:nvSpPr>
            <p:spPr bwMode="auto">
              <a:xfrm>
                <a:off x="3588" y="1788"/>
                <a:ext cx="186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6" y="156"/>
                  </a:cxn>
                </a:cxnLst>
                <a:rect l="0" t="0" r="r" b="b"/>
                <a:pathLst>
                  <a:path w="186" h="156">
                    <a:moveTo>
                      <a:pt x="0" y="0"/>
                    </a:moveTo>
                    <a:lnTo>
                      <a:pt x="186" y="15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5" name="Freeform 61"/>
              <p:cNvSpPr>
                <a:spLocks noChangeAspect="1"/>
              </p:cNvSpPr>
              <p:nvPr/>
            </p:nvSpPr>
            <p:spPr bwMode="auto">
              <a:xfrm>
                <a:off x="3600" y="1772"/>
                <a:ext cx="184" cy="152"/>
              </a:xfrm>
              <a:custGeom>
                <a:avLst/>
                <a:gdLst/>
                <a:ahLst/>
                <a:cxnLst>
                  <a:cxn ang="0">
                    <a:pos x="184" y="152"/>
                  </a:cxn>
                  <a:cxn ang="0">
                    <a:pos x="0" y="0"/>
                  </a:cxn>
                </a:cxnLst>
                <a:rect l="0" t="0" r="r" b="b"/>
                <a:pathLst>
                  <a:path w="184" h="152">
                    <a:moveTo>
                      <a:pt x="184" y="152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6" name="Oval 62"/>
              <p:cNvSpPr>
                <a:spLocks noChangeAspect="1" noChangeArrowheads="1"/>
              </p:cNvSpPr>
              <p:nvPr/>
            </p:nvSpPr>
            <p:spPr bwMode="auto">
              <a:xfrm>
                <a:off x="3420" y="1608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27" name="Oval 63"/>
              <p:cNvSpPr>
                <a:spLocks noChangeAspect="1" noChangeArrowheads="1"/>
              </p:cNvSpPr>
              <p:nvPr/>
            </p:nvSpPr>
            <p:spPr bwMode="auto">
              <a:xfrm>
                <a:off x="3756" y="189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28" name="Oval 64"/>
              <p:cNvSpPr>
                <a:spLocks noChangeAspect="1" noChangeArrowheads="1"/>
              </p:cNvSpPr>
              <p:nvPr/>
            </p:nvSpPr>
            <p:spPr bwMode="auto">
              <a:xfrm>
                <a:off x="3420" y="213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29" name="Freeform 65"/>
              <p:cNvSpPr>
                <a:spLocks noChangeAspect="1"/>
              </p:cNvSpPr>
              <p:nvPr/>
            </p:nvSpPr>
            <p:spPr bwMode="auto">
              <a:xfrm>
                <a:off x="3606" y="2058"/>
                <a:ext cx="168" cy="126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0" y="126"/>
                  </a:cxn>
                </a:cxnLst>
                <a:rect l="0" t="0" r="r" b="b"/>
                <a:pathLst>
                  <a:path w="168" h="126">
                    <a:moveTo>
                      <a:pt x="168" y="0"/>
                    </a:moveTo>
                    <a:lnTo>
                      <a:pt x="0" y="12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0" name="Freeform 66"/>
              <p:cNvSpPr>
                <a:spLocks noChangeAspect="1"/>
              </p:cNvSpPr>
              <p:nvPr/>
            </p:nvSpPr>
            <p:spPr bwMode="auto">
              <a:xfrm>
                <a:off x="4356" y="1788"/>
                <a:ext cx="186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6" y="156"/>
                  </a:cxn>
                </a:cxnLst>
                <a:rect l="0" t="0" r="r" b="b"/>
                <a:pathLst>
                  <a:path w="186" h="156">
                    <a:moveTo>
                      <a:pt x="0" y="0"/>
                    </a:moveTo>
                    <a:lnTo>
                      <a:pt x="186" y="15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1" name="Freeform 67"/>
              <p:cNvSpPr>
                <a:spLocks noChangeAspect="1"/>
              </p:cNvSpPr>
              <p:nvPr/>
            </p:nvSpPr>
            <p:spPr bwMode="auto">
              <a:xfrm>
                <a:off x="4368" y="1772"/>
                <a:ext cx="184" cy="152"/>
              </a:xfrm>
              <a:custGeom>
                <a:avLst/>
                <a:gdLst/>
                <a:ahLst/>
                <a:cxnLst>
                  <a:cxn ang="0">
                    <a:pos x="184" y="152"/>
                  </a:cxn>
                  <a:cxn ang="0">
                    <a:pos x="0" y="0"/>
                  </a:cxn>
                </a:cxnLst>
                <a:rect l="0" t="0" r="r" b="b"/>
                <a:pathLst>
                  <a:path w="184" h="152">
                    <a:moveTo>
                      <a:pt x="184" y="152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2" name="Oval 68"/>
              <p:cNvSpPr>
                <a:spLocks noChangeAspect="1" noChangeArrowheads="1"/>
              </p:cNvSpPr>
              <p:nvPr/>
            </p:nvSpPr>
            <p:spPr bwMode="auto">
              <a:xfrm>
                <a:off x="4188" y="1608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33" name="Oval 69"/>
              <p:cNvSpPr>
                <a:spLocks noChangeAspect="1" noChangeArrowheads="1"/>
              </p:cNvSpPr>
              <p:nvPr/>
            </p:nvSpPr>
            <p:spPr bwMode="auto">
              <a:xfrm>
                <a:off x="4524" y="189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34" name="Oval 70"/>
              <p:cNvSpPr>
                <a:spLocks noChangeAspect="1" noChangeArrowheads="1"/>
              </p:cNvSpPr>
              <p:nvPr/>
            </p:nvSpPr>
            <p:spPr bwMode="auto">
              <a:xfrm>
                <a:off x="4188" y="2136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35" name="Freeform 71"/>
              <p:cNvSpPr>
                <a:spLocks noChangeAspect="1"/>
              </p:cNvSpPr>
              <p:nvPr/>
            </p:nvSpPr>
            <p:spPr bwMode="auto">
              <a:xfrm>
                <a:off x="4368" y="2060"/>
                <a:ext cx="176" cy="124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176" y="0"/>
                  </a:cxn>
                </a:cxnLst>
                <a:rect l="0" t="0" r="r" b="b"/>
                <a:pathLst>
                  <a:path w="176" h="124">
                    <a:moveTo>
                      <a:pt x="0" y="124"/>
                    </a:moveTo>
                    <a:lnTo>
                      <a:pt x="176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36" name="Text Box 72"/>
              <p:cNvSpPr txBox="1">
                <a:spLocks noChangeArrowheads="1"/>
              </p:cNvSpPr>
              <p:nvPr/>
            </p:nvSpPr>
            <p:spPr bwMode="auto">
              <a:xfrm>
                <a:off x="4790" y="1845"/>
                <a:ext cx="266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</a:t>
                </a:r>
              </a:p>
            </p:txBody>
          </p:sp>
          <p:sp>
            <p:nvSpPr>
              <p:cNvPr id="216137" name="Oval 73"/>
              <p:cNvSpPr>
                <a:spLocks noChangeAspect="1" noChangeArrowheads="1"/>
              </p:cNvSpPr>
              <p:nvPr/>
            </p:nvSpPr>
            <p:spPr bwMode="auto">
              <a:xfrm>
                <a:off x="5040" y="1632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38" name="Oval 74"/>
              <p:cNvSpPr>
                <a:spLocks noChangeAspect="1" noChangeArrowheads="1"/>
              </p:cNvSpPr>
              <p:nvPr/>
            </p:nvSpPr>
            <p:spPr bwMode="auto">
              <a:xfrm>
                <a:off x="5376" y="1920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39" name="Oval 75"/>
              <p:cNvSpPr>
                <a:spLocks noChangeAspect="1" noChangeArrowheads="1"/>
              </p:cNvSpPr>
              <p:nvPr/>
            </p:nvSpPr>
            <p:spPr bwMode="auto">
              <a:xfrm>
                <a:off x="5040" y="2160"/>
                <a:ext cx="200" cy="200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16140" name="Freeform 76"/>
              <p:cNvSpPr>
                <a:spLocks/>
              </p:cNvSpPr>
              <p:nvPr/>
            </p:nvSpPr>
            <p:spPr bwMode="auto">
              <a:xfrm>
                <a:off x="5216" y="1796"/>
                <a:ext cx="188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8" y="156"/>
                  </a:cxn>
                </a:cxnLst>
                <a:rect l="0" t="0" r="r" b="b"/>
                <a:pathLst>
                  <a:path w="188" h="156">
                    <a:moveTo>
                      <a:pt x="0" y="0"/>
                    </a:moveTo>
                    <a:lnTo>
                      <a:pt x="188" y="15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1" name="Freeform 77"/>
              <p:cNvSpPr>
                <a:spLocks/>
              </p:cNvSpPr>
              <p:nvPr/>
            </p:nvSpPr>
            <p:spPr bwMode="auto">
              <a:xfrm>
                <a:off x="5228" y="2084"/>
                <a:ext cx="180" cy="13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80" y="0"/>
                  </a:cxn>
                </a:cxnLst>
                <a:rect l="0" t="0" r="r" b="b"/>
                <a:pathLst>
                  <a:path w="180" h="136">
                    <a:moveTo>
                      <a:pt x="0" y="136"/>
                    </a:moveTo>
                    <a:lnTo>
                      <a:pt x="1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2" name="Line 78"/>
              <p:cNvSpPr>
                <a:spLocks noChangeShapeType="1"/>
              </p:cNvSpPr>
              <p:nvPr/>
            </p:nvSpPr>
            <p:spPr bwMode="auto">
              <a:xfrm flipH="1" flipV="1">
                <a:off x="2064" y="177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143" name="Text Box 79"/>
          <p:cNvSpPr txBox="1">
            <a:spLocks noChangeArrowheads="1"/>
          </p:cNvSpPr>
          <p:nvPr/>
        </p:nvSpPr>
        <p:spPr bwMode="auto">
          <a:xfrm>
            <a:off x="136525" y="62849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Bonchev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274638"/>
            <a:ext cx="7100888" cy="868362"/>
          </a:xfrm>
        </p:spPr>
        <p:txBody>
          <a:bodyPr/>
          <a:lstStyle/>
          <a:p>
            <a:r>
              <a:rPr lang="en-US" b="1">
                <a:solidFill>
                  <a:srgbClr val="CC3300"/>
                </a:solidFill>
              </a:rPr>
              <a:t>Networks As Graphs - 2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838200" y="3886200"/>
            <a:ext cx="7696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Blip>
                <a:blip r:embed="rId3"/>
              </a:buBlip>
            </a:pPr>
            <a:r>
              <a:rPr lang="en-US" sz="2000">
                <a:latin typeface="Times New Roman" pitchFamily="18" charset="0"/>
              </a:rPr>
              <a:t>   </a:t>
            </a:r>
            <a:r>
              <a:rPr lang="en-US" sz="2000" b="1">
                <a:latin typeface="Times New Roman" pitchFamily="18" charset="0"/>
              </a:rPr>
              <a:t>Networks having no cycles are termed </a:t>
            </a:r>
            <a:r>
              <a:rPr lang="en-US" sz="2000" b="1">
                <a:solidFill>
                  <a:srgbClr val="CC00FF"/>
                </a:solidFill>
                <a:latin typeface="Times New Roman" pitchFamily="18" charset="0"/>
              </a:rPr>
              <a:t>trees</a:t>
            </a:r>
            <a:r>
              <a:rPr lang="en-US" sz="2000" b="1">
                <a:latin typeface="Times New Roman" pitchFamily="18" charset="0"/>
              </a:rPr>
              <a:t>. The more cycles the</a:t>
            </a:r>
          </a:p>
          <a:p>
            <a:pPr>
              <a:lnSpc>
                <a:spcPct val="130000"/>
              </a:lnSpc>
            </a:pPr>
            <a:r>
              <a:rPr lang="en-US" sz="2000" b="1">
                <a:latin typeface="Times New Roman" pitchFamily="18" charset="0"/>
              </a:rPr>
              <a:t>       network has, the more </a:t>
            </a:r>
            <a:r>
              <a:rPr lang="en-US" sz="2000" b="1">
                <a:solidFill>
                  <a:srgbClr val="CC00FF"/>
                </a:solidFill>
                <a:latin typeface="Times New Roman" pitchFamily="18" charset="0"/>
              </a:rPr>
              <a:t>complex</a:t>
            </a:r>
            <a:r>
              <a:rPr lang="en-US" sz="2000" b="1">
                <a:latin typeface="Times New Roman" pitchFamily="18" charset="0"/>
              </a:rPr>
              <a:t> it is.</a:t>
            </a:r>
            <a:endParaRPr lang="en-US" sz="2000" b="1">
              <a:solidFill>
                <a:srgbClr val="CC3300"/>
              </a:solidFill>
              <a:latin typeface="Times New Roman" pitchFamily="18" charset="0"/>
            </a:endParaRPr>
          </a:p>
        </p:txBody>
      </p:sp>
      <p:grpSp>
        <p:nvGrpSpPr>
          <p:cNvPr id="218116" name="Group 4"/>
          <p:cNvGrpSpPr>
            <a:grpSpLocks/>
          </p:cNvGrpSpPr>
          <p:nvPr/>
        </p:nvGrpSpPr>
        <p:grpSpPr bwMode="auto">
          <a:xfrm>
            <a:off x="914400" y="1447800"/>
            <a:ext cx="7775575" cy="2460625"/>
            <a:chOff x="576" y="912"/>
            <a:chExt cx="4898" cy="1550"/>
          </a:xfrm>
        </p:grpSpPr>
        <p:sp>
          <p:nvSpPr>
            <p:cNvPr id="218117" name="Text Box 5"/>
            <p:cNvSpPr txBox="1">
              <a:spLocks noChangeArrowheads="1"/>
            </p:cNvSpPr>
            <p:nvPr/>
          </p:nvSpPr>
          <p:spPr bwMode="auto">
            <a:xfrm>
              <a:off x="576" y="912"/>
              <a:ext cx="4898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buFontTx/>
                <a:buBlip>
                  <a:blip r:embed="rId3"/>
                </a:buBlip>
              </a:pPr>
              <a:r>
                <a:rPr lang="en-US"/>
                <a:t>  </a:t>
              </a:r>
              <a:r>
                <a:rPr lang="en-US" sz="1600" b="1">
                  <a:latin typeface="Times New Roman" pitchFamily="18" charset="0"/>
                </a:rPr>
                <a:t> </a:t>
              </a:r>
              <a:r>
                <a:rPr lang="en-US" sz="2000" b="1">
                  <a:latin typeface="Times New Roman" pitchFamily="18" charset="0"/>
                </a:rPr>
                <a:t>A network can be  </a:t>
              </a:r>
              <a:r>
                <a:rPr lang="en-US" sz="2000" b="1">
                  <a:solidFill>
                    <a:srgbClr val="CC00FF"/>
                  </a:solidFill>
                  <a:latin typeface="Times New Roman" pitchFamily="18" charset="0"/>
                </a:rPr>
                <a:t>connected</a:t>
              </a:r>
              <a:r>
                <a:rPr lang="en-US" sz="2000" b="1">
                  <a:latin typeface="Times New Roman" pitchFamily="18" charset="0"/>
                </a:rPr>
                <a:t> (presented by a single component) or </a:t>
              </a:r>
            </a:p>
            <a:p>
              <a:pPr>
                <a:lnSpc>
                  <a:spcPct val="130000"/>
                </a:lnSpc>
              </a:pPr>
              <a:r>
                <a:rPr lang="en-US" sz="2000" b="1">
                  <a:solidFill>
                    <a:srgbClr val="CC00FF"/>
                  </a:solidFill>
                  <a:latin typeface="Times New Roman" pitchFamily="18" charset="0"/>
                </a:rPr>
                <a:t>     disconnected  </a:t>
              </a:r>
              <a:r>
                <a:rPr lang="en-US" sz="2000" b="1">
                  <a:latin typeface="Times New Roman" pitchFamily="18" charset="0"/>
                </a:rPr>
                <a:t>(presented by several disjoint components).</a:t>
              </a:r>
            </a:p>
          </p:txBody>
        </p:sp>
        <p:grpSp>
          <p:nvGrpSpPr>
            <p:cNvPr id="218118" name="Group 6"/>
            <p:cNvGrpSpPr>
              <a:grpSpLocks noChangeAspect="1"/>
            </p:cNvGrpSpPr>
            <p:nvPr/>
          </p:nvGrpSpPr>
          <p:grpSpPr bwMode="auto">
            <a:xfrm>
              <a:off x="1200" y="1584"/>
              <a:ext cx="864" cy="598"/>
              <a:chOff x="1056" y="1104"/>
              <a:chExt cx="1248" cy="864"/>
            </a:xfrm>
          </p:grpSpPr>
          <p:sp>
            <p:nvSpPr>
              <p:cNvPr id="218119" name="Oval 7"/>
              <p:cNvSpPr>
                <a:spLocks noChangeAspect="1" noChangeArrowheads="1"/>
              </p:cNvSpPr>
              <p:nvPr/>
            </p:nvSpPr>
            <p:spPr bwMode="auto">
              <a:xfrm>
                <a:off x="1056" y="14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20" name="Oval 8"/>
              <p:cNvSpPr>
                <a:spLocks noChangeAspect="1" noChangeArrowheads="1"/>
              </p:cNvSpPr>
              <p:nvPr/>
            </p:nvSpPr>
            <p:spPr bwMode="auto">
              <a:xfrm>
                <a:off x="1728" y="144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21" name="Oval 9"/>
              <p:cNvSpPr>
                <a:spLocks noChangeAspect="1" noChangeArrowheads="1"/>
              </p:cNvSpPr>
              <p:nvPr/>
            </p:nvSpPr>
            <p:spPr bwMode="auto">
              <a:xfrm>
                <a:off x="1392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22" name="Oval 10"/>
              <p:cNvSpPr>
                <a:spLocks noChangeAspect="1" noChangeArrowheads="1"/>
              </p:cNvSpPr>
              <p:nvPr/>
            </p:nvSpPr>
            <p:spPr bwMode="auto">
              <a:xfrm>
                <a:off x="1392" y="172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23" name="Oval 11"/>
              <p:cNvSpPr>
                <a:spLocks noChangeAspect="1" noChangeArrowheads="1"/>
              </p:cNvSpPr>
              <p:nvPr/>
            </p:nvSpPr>
            <p:spPr bwMode="auto">
              <a:xfrm>
                <a:off x="2112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24" name="Oval 12"/>
              <p:cNvSpPr>
                <a:spLocks noChangeAspect="1" noChangeArrowheads="1"/>
              </p:cNvSpPr>
              <p:nvPr/>
            </p:nvSpPr>
            <p:spPr bwMode="auto">
              <a:xfrm>
                <a:off x="2112" y="1104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25" name="Freeform 13"/>
              <p:cNvSpPr>
                <a:spLocks noChangeAspect="1"/>
              </p:cNvSpPr>
              <p:nvPr/>
            </p:nvSpPr>
            <p:spPr bwMode="auto">
              <a:xfrm>
                <a:off x="1216" y="1268"/>
                <a:ext cx="200" cy="196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200" y="0"/>
                  </a:cxn>
                </a:cxnLst>
                <a:rect l="0" t="0" r="r" b="b"/>
                <a:pathLst>
                  <a:path w="200" h="196">
                    <a:moveTo>
                      <a:pt x="0" y="196"/>
                    </a:moveTo>
                    <a:lnTo>
                      <a:pt x="20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6" name="Freeform 14"/>
              <p:cNvSpPr>
                <a:spLocks noChangeAspect="1"/>
              </p:cNvSpPr>
              <p:nvPr/>
            </p:nvSpPr>
            <p:spPr bwMode="auto">
              <a:xfrm>
                <a:off x="1584" y="1200"/>
                <a:ext cx="528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8" y="4"/>
                  </a:cxn>
                </a:cxnLst>
                <a:rect l="0" t="0" r="r" b="b"/>
                <a:pathLst>
                  <a:path w="528" h="4">
                    <a:moveTo>
                      <a:pt x="0" y="0"/>
                    </a:moveTo>
                    <a:lnTo>
                      <a:pt x="528" y="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7" name="Freeform 15"/>
              <p:cNvSpPr>
                <a:spLocks noChangeAspect="1"/>
              </p:cNvSpPr>
              <p:nvPr/>
            </p:nvSpPr>
            <p:spPr bwMode="auto">
              <a:xfrm>
                <a:off x="1224" y="1592"/>
                <a:ext cx="196" cy="1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6" y="172"/>
                  </a:cxn>
                </a:cxnLst>
                <a:rect l="0" t="0" r="r" b="b"/>
                <a:pathLst>
                  <a:path w="196" h="172">
                    <a:moveTo>
                      <a:pt x="0" y="0"/>
                    </a:moveTo>
                    <a:lnTo>
                      <a:pt x="196" y="17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8" name="Freeform 16"/>
              <p:cNvSpPr>
                <a:spLocks noChangeAspect="1"/>
              </p:cNvSpPr>
              <p:nvPr/>
            </p:nvSpPr>
            <p:spPr bwMode="auto">
              <a:xfrm>
                <a:off x="1488" y="1296"/>
                <a:ext cx="12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432"/>
                  </a:cxn>
                </a:cxnLst>
                <a:rect l="0" t="0" r="r" b="b"/>
                <a:pathLst>
                  <a:path w="12" h="432">
                    <a:moveTo>
                      <a:pt x="0" y="0"/>
                    </a:moveTo>
                    <a:lnTo>
                      <a:pt x="12" y="43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29" name="Freeform 17"/>
              <p:cNvSpPr>
                <a:spLocks noChangeAspect="1"/>
              </p:cNvSpPr>
              <p:nvPr/>
            </p:nvSpPr>
            <p:spPr bwMode="auto">
              <a:xfrm>
                <a:off x="1572" y="1612"/>
                <a:ext cx="184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84" y="0"/>
                  </a:cxn>
                </a:cxnLst>
                <a:rect l="0" t="0" r="r" b="b"/>
                <a:pathLst>
                  <a:path w="184" h="156">
                    <a:moveTo>
                      <a:pt x="0" y="156"/>
                    </a:moveTo>
                    <a:lnTo>
                      <a:pt x="18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0" name="Freeform 18"/>
              <p:cNvSpPr>
                <a:spLocks noChangeAspect="1"/>
              </p:cNvSpPr>
              <p:nvPr/>
            </p:nvSpPr>
            <p:spPr bwMode="auto">
              <a:xfrm>
                <a:off x="1552" y="1268"/>
                <a:ext cx="208" cy="1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8" y="196"/>
                  </a:cxn>
                </a:cxnLst>
                <a:rect l="0" t="0" r="r" b="b"/>
                <a:pathLst>
                  <a:path w="208" h="196">
                    <a:moveTo>
                      <a:pt x="0" y="0"/>
                    </a:moveTo>
                    <a:lnTo>
                      <a:pt x="208" y="19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1" name="Freeform 19"/>
              <p:cNvSpPr>
                <a:spLocks noChangeAspect="1"/>
              </p:cNvSpPr>
              <p:nvPr/>
            </p:nvSpPr>
            <p:spPr bwMode="auto">
              <a:xfrm>
                <a:off x="1892" y="1268"/>
                <a:ext cx="240" cy="196"/>
              </a:xfrm>
              <a:custGeom>
                <a:avLst/>
                <a:gdLst/>
                <a:ahLst/>
                <a:cxnLst>
                  <a:cxn ang="0">
                    <a:pos x="0" y="196"/>
                  </a:cxn>
                  <a:cxn ang="0">
                    <a:pos x="240" y="0"/>
                  </a:cxn>
                </a:cxnLst>
                <a:rect l="0" t="0" r="r" b="b"/>
                <a:pathLst>
                  <a:path w="240" h="196">
                    <a:moveTo>
                      <a:pt x="0" y="196"/>
                    </a:moveTo>
                    <a:lnTo>
                      <a:pt x="24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2" name="Freeform 20"/>
              <p:cNvSpPr>
                <a:spLocks noChangeAspect="1"/>
              </p:cNvSpPr>
              <p:nvPr/>
            </p:nvSpPr>
            <p:spPr bwMode="auto">
              <a:xfrm>
                <a:off x="1896" y="1596"/>
                <a:ext cx="244" cy="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4" y="212"/>
                  </a:cxn>
                </a:cxnLst>
                <a:rect l="0" t="0" r="r" b="b"/>
                <a:pathLst>
                  <a:path w="244" h="212">
                    <a:moveTo>
                      <a:pt x="0" y="0"/>
                    </a:moveTo>
                    <a:lnTo>
                      <a:pt x="244" y="21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133" name="Oval 21"/>
            <p:cNvSpPr>
              <a:spLocks noChangeAspect="1" noChangeArrowheads="1"/>
            </p:cNvSpPr>
            <p:nvPr/>
          </p:nvSpPr>
          <p:spPr bwMode="auto">
            <a:xfrm>
              <a:off x="2928" y="1812"/>
              <a:ext cx="130" cy="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4" name="Oval 22"/>
            <p:cNvSpPr>
              <a:spLocks noChangeAspect="1" noChangeArrowheads="1"/>
            </p:cNvSpPr>
            <p:nvPr/>
          </p:nvSpPr>
          <p:spPr bwMode="auto">
            <a:xfrm>
              <a:off x="3384" y="1812"/>
              <a:ext cx="130" cy="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5" name="Oval 23"/>
            <p:cNvSpPr>
              <a:spLocks noChangeAspect="1" noChangeArrowheads="1"/>
            </p:cNvSpPr>
            <p:nvPr/>
          </p:nvSpPr>
          <p:spPr bwMode="auto">
            <a:xfrm>
              <a:off x="3156" y="1584"/>
              <a:ext cx="130" cy="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6" name="Oval 24"/>
            <p:cNvSpPr>
              <a:spLocks noChangeAspect="1" noChangeArrowheads="1"/>
            </p:cNvSpPr>
            <p:nvPr/>
          </p:nvSpPr>
          <p:spPr bwMode="auto">
            <a:xfrm>
              <a:off x="3156" y="2007"/>
              <a:ext cx="130" cy="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7" name="Oval 25"/>
            <p:cNvSpPr>
              <a:spLocks noChangeAspect="1" noChangeArrowheads="1"/>
            </p:cNvSpPr>
            <p:nvPr/>
          </p:nvSpPr>
          <p:spPr bwMode="auto">
            <a:xfrm>
              <a:off x="3644" y="2039"/>
              <a:ext cx="130" cy="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8" name="Oval 26"/>
            <p:cNvSpPr>
              <a:spLocks noChangeAspect="1" noChangeArrowheads="1"/>
            </p:cNvSpPr>
            <p:nvPr/>
          </p:nvSpPr>
          <p:spPr bwMode="auto">
            <a:xfrm>
              <a:off x="3644" y="1584"/>
              <a:ext cx="130" cy="13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9" name="Freeform 27"/>
            <p:cNvSpPr>
              <a:spLocks noChangeAspect="1"/>
            </p:cNvSpPr>
            <p:nvPr/>
          </p:nvSpPr>
          <p:spPr bwMode="auto">
            <a:xfrm>
              <a:off x="3036" y="1695"/>
              <a:ext cx="136" cy="133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200" y="0"/>
                </a:cxn>
              </a:cxnLst>
              <a:rect l="0" t="0" r="r" b="b"/>
              <a:pathLst>
                <a:path w="200" h="196">
                  <a:moveTo>
                    <a:pt x="0" y="196"/>
                  </a:moveTo>
                  <a:lnTo>
                    <a:pt x="20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40" name="Freeform 28"/>
            <p:cNvSpPr>
              <a:spLocks noChangeAspect="1"/>
            </p:cNvSpPr>
            <p:nvPr/>
          </p:nvSpPr>
          <p:spPr bwMode="auto">
            <a:xfrm>
              <a:off x="3286" y="1649"/>
              <a:ext cx="35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4"/>
                </a:cxn>
              </a:cxnLst>
              <a:rect l="0" t="0" r="r" b="b"/>
              <a:pathLst>
                <a:path w="528" h="4">
                  <a:moveTo>
                    <a:pt x="0" y="0"/>
                  </a:moveTo>
                  <a:lnTo>
                    <a:pt x="528" y="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41" name="Freeform 29"/>
            <p:cNvSpPr>
              <a:spLocks noChangeAspect="1"/>
            </p:cNvSpPr>
            <p:nvPr/>
          </p:nvSpPr>
          <p:spPr bwMode="auto">
            <a:xfrm>
              <a:off x="3264" y="1695"/>
              <a:ext cx="141" cy="1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196"/>
                </a:cxn>
              </a:cxnLst>
              <a:rect l="0" t="0" r="r" b="b"/>
              <a:pathLst>
                <a:path w="208" h="196">
                  <a:moveTo>
                    <a:pt x="0" y="0"/>
                  </a:moveTo>
                  <a:lnTo>
                    <a:pt x="208" y="19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42" name="Freeform 30"/>
            <p:cNvSpPr>
              <a:spLocks noChangeAspect="1"/>
            </p:cNvSpPr>
            <p:nvPr/>
          </p:nvSpPr>
          <p:spPr bwMode="auto">
            <a:xfrm>
              <a:off x="3495" y="1695"/>
              <a:ext cx="162" cy="133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240" y="0"/>
                </a:cxn>
              </a:cxnLst>
              <a:rect l="0" t="0" r="r" b="b"/>
              <a:pathLst>
                <a:path w="240" h="196">
                  <a:moveTo>
                    <a:pt x="0" y="196"/>
                  </a:moveTo>
                  <a:lnTo>
                    <a:pt x="24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43" name="Text Box 31"/>
            <p:cNvSpPr txBox="1">
              <a:spLocks noChangeAspect="1" noChangeArrowheads="1"/>
            </p:cNvSpPr>
            <p:nvPr/>
          </p:nvSpPr>
          <p:spPr bwMode="auto">
            <a:xfrm>
              <a:off x="3377" y="218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1200" b="1">
                <a:latin typeface="Comic Sans MS" pitchFamily="66" charset="0"/>
              </a:endParaRPr>
            </a:p>
          </p:txBody>
        </p:sp>
        <p:sp>
          <p:nvSpPr>
            <p:cNvPr id="218144" name="Text Box 32"/>
            <p:cNvSpPr txBox="1">
              <a:spLocks noChangeArrowheads="1"/>
            </p:cNvSpPr>
            <p:nvPr/>
          </p:nvSpPr>
          <p:spPr bwMode="auto">
            <a:xfrm>
              <a:off x="1286" y="2231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FF"/>
                  </a:solidFill>
                </a:rPr>
                <a:t>connected</a:t>
              </a:r>
            </a:p>
          </p:txBody>
        </p:sp>
        <p:sp>
          <p:nvSpPr>
            <p:cNvPr id="218145" name="Text Box 33"/>
            <p:cNvSpPr txBox="1">
              <a:spLocks noChangeArrowheads="1"/>
            </p:cNvSpPr>
            <p:nvPr/>
          </p:nvSpPr>
          <p:spPr bwMode="auto">
            <a:xfrm>
              <a:off x="2822" y="2231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FF"/>
                  </a:solidFill>
                </a:rPr>
                <a:t>disconnected</a:t>
              </a:r>
            </a:p>
          </p:txBody>
        </p:sp>
      </p:grpSp>
      <p:grpSp>
        <p:nvGrpSpPr>
          <p:cNvPr id="218146" name="Group 34"/>
          <p:cNvGrpSpPr>
            <a:grpSpLocks/>
          </p:cNvGrpSpPr>
          <p:nvPr/>
        </p:nvGrpSpPr>
        <p:grpSpPr bwMode="auto">
          <a:xfrm>
            <a:off x="1143000" y="4800600"/>
            <a:ext cx="6159500" cy="749300"/>
            <a:chOff x="720" y="3024"/>
            <a:chExt cx="3880" cy="472"/>
          </a:xfrm>
        </p:grpSpPr>
        <p:grpSp>
          <p:nvGrpSpPr>
            <p:cNvPr id="218147" name="Group 35"/>
            <p:cNvGrpSpPr>
              <a:grpSpLocks/>
            </p:cNvGrpSpPr>
            <p:nvPr/>
          </p:nvGrpSpPr>
          <p:grpSpPr bwMode="auto">
            <a:xfrm>
              <a:off x="1344" y="3216"/>
              <a:ext cx="1048" cy="88"/>
              <a:chOff x="3988" y="676"/>
              <a:chExt cx="1048" cy="88"/>
            </a:xfrm>
          </p:grpSpPr>
          <p:sp>
            <p:nvSpPr>
              <p:cNvPr id="218148" name="Oval 36"/>
              <p:cNvSpPr>
                <a:spLocks noChangeArrowheads="1"/>
              </p:cNvSpPr>
              <p:nvPr/>
            </p:nvSpPr>
            <p:spPr bwMode="auto">
              <a:xfrm>
                <a:off x="398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49" name="Oval 37"/>
              <p:cNvSpPr>
                <a:spLocks noChangeArrowheads="1"/>
              </p:cNvSpPr>
              <p:nvPr/>
            </p:nvSpPr>
            <p:spPr bwMode="auto">
              <a:xfrm>
                <a:off x="422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50" name="Oval 38"/>
              <p:cNvSpPr>
                <a:spLocks noChangeArrowheads="1"/>
              </p:cNvSpPr>
              <p:nvPr/>
            </p:nvSpPr>
            <p:spPr bwMode="auto">
              <a:xfrm>
                <a:off x="446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51" name="Oval 39"/>
              <p:cNvSpPr>
                <a:spLocks noChangeArrowheads="1"/>
              </p:cNvSpPr>
              <p:nvPr/>
            </p:nvSpPr>
            <p:spPr bwMode="auto">
              <a:xfrm>
                <a:off x="470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52" name="Oval 40"/>
              <p:cNvSpPr>
                <a:spLocks noChangeArrowheads="1"/>
              </p:cNvSpPr>
              <p:nvPr/>
            </p:nvSpPr>
            <p:spPr bwMode="auto">
              <a:xfrm>
                <a:off x="494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53" name="Line 41"/>
              <p:cNvSpPr>
                <a:spLocks noChangeShapeType="1"/>
              </p:cNvSpPr>
              <p:nvPr/>
            </p:nvSpPr>
            <p:spPr bwMode="auto">
              <a:xfrm>
                <a:off x="4080" y="7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4" name="Line 42"/>
              <p:cNvSpPr>
                <a:spLocks noChangeShapeType="1"/>
              </p:cNvSpPr>
              <p:nvPr/>
            </p:nvSpPr>
            <p:spPr bwMode="auto">
              <a:xfrm>
                <a:off x="4320" y="7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5" name="Line 43"/>
              <p:cNvSpPr>
                <a:spLocks noChangeShapeType="1"/>
              </p:cNvSpPr>
              <p:nvPr/>
            </p:nvSpPr>
            <p:spPr bwMode="auto">
              <a:xfrm>
                <a:off x="4560" y="7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56" name="Line 44"/>
              <p:cNvSpPr>
                <a:spLocks noChangeShapeType="1"/>
              </p:cNvSpPr>
              <p:nvPr/>
            </p:nvSpPr>
            <p:spPr bwMode="auto">
              <a:xfrm>
                <a:off x="4800" y="7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157" name="Group 45"/>
            <p:cNvGrpSpPr>
              <a:grpSpLocks/>
            </p:cNvGrpSpPr>
            <p:nvPr/>
          </p:nvGrpSpPr>
          <p:grpSpPr bwMode="auto">
            <a:xfrm>
              <a:off x="2832" y="3024"/>
              <a:ext cx="804" cy="280"/>
              <a:chOff x="2308" y="3028"/>
              <a:chExt cx="804" cy="280"/>
            </a:xfrm>
          </p:grpSpPr>
          <p:sp>
            <p:nvSpPr>
              <p:cNvPr id="218158" name="Oval 46"/>
              <p:cNvSpPr>
                <a:spLocks noChangeArrowheads="1"/>
              </p:cNvSpPr>
              <p:nvPr/>
            </p:nvSpPr>
            <p:spPr bwMode="auto">
              <a:xfrm>
                <a:off x="2308" y="3220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59" name="Oval 47"/>
              <p:cNvSpPr>
                <a:spLocks noChangeArrowheads="1"/>
              </p:cNvSpPr>
              <p:nvPr/>
            </p:nvSpPr>
            <p:spPr bwMode="auto">
              <a:xfrm>
                <a:off x="2548" y="3220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60" name="Oval 48"/>
              <p:cNvSpPr>
                <a:spLocks noChangeArrowheads="1"/>
              </p:cNvSpPr>
              <p:nvPr/>
            </p:nvSpPr>
            <p:spPr bwMode="auto">
              <a:xfrm>
                <a:off x="2788" y="3220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61" name="Line 49"/>
              <p:cNvSpPr>
                <a:spLocks noChangeShapeType="1"/>
              </p:cNvSpPr>
              <p:nvPr/>
            </p:nvSpPr>
            <p:spPr bwMode="auto">
              <a:xfrm>
                <a:off x="2400" y="32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2" name="Line 50"/>
              <p:cNvSpPr>
                <a:spLocks noChangeShapeType="1"/>
              </p:cNvSpPr>
              <p:nvPr/>
            </p:nvSpPr>
            <p:spPr bwMode="auto">
              <a:xfrm>
                <a:off x="2640" y="32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3" name="Line 51"/>
              <p:cNvSpPr>
                <a:spLocks noChangeShapeType="1"/>
              </p:cNvSpPr>
              <p:nvPr/>
            </p:nvSpPr>
            <p:spPr bwMode="auto">
              <a:xfrm>
                <a:off x="2880" y="3264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4" name="Oval 52"/>
              <p:cNvSpPr>
                <a:spLocks noChangeArrowheads="1"/>
              </p:cNvSpPr>
              <p:nvPr/>
            </p:nvSpPr>
            <p:spPr bwMode="auto">
              <a:xfrm>
                <a:off x="2548" y="3028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65" name="Line 53"/>
              <p:cNvSpPr>
                <a:spLocks noChangeShapeType="1"/>
              </p:cNvSpPr>
              <p:nvPr/>
            </p:nvSpPr>
            <p:spPr bwMode="auto">
              <a:xfrm>
                <a:off x="2592" y="312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6" name="Oval 54"/>
              <p:cNvSpPr>
                <a:spLocks noChangeArrowheads="1"/>
              </p:cNvSpPr>
              <p:nvPr/>
            </p:nvSpPr>
            <p:spPr bwMode="auto">
              <a:xfrm>
                <a:off x="3024" y="321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8167" name="Group 55"/>
            <p:cNvGrpSpPr>
              <a:grpSpLocks/>
            </p:cNvGrpSpPr>
            <p:nvPr/>
          </p:nvGrpSpPr>
          <p:grpSpPr bwMode="auto">
            <a:xfrm>
              <a:off x="4032" y="3024"/>
              <a:ext cx="568" cy="472"/>
              <a:chOff x="3840" y="3024"/>
              <a:chExt cx="568" cy="472"/>
            </a:xfrm>
          </p:grpSpPr>
          <p:sp>
            <p:nvSpPr>
              <p:cNvPr id="218168" name="Oval 56"/>
              <p:cNvSpPr>
                <a:spLocks noChangeArrowheads="1"/>
              </p:cNvSpPr>
              <p:nvPr/>
            </p:nvSpPr>
            <p:spPr bwMode="auto">
              <a:xfrm>
                <a:off x="3840" y="321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69" name="Oval 57"/>
              <p:cNvSpPr>
                <a:spLocks noChangeArrowheads="1"/>
              </p:cNvSpPr>
              <p:nvPr/>
            </p:nvSpPr>
            <p:spPr bwMode="auto">
              <a:xfrm>
                <a:off x="4080" y="321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70" name="Oval 58"/>
              <p:cNvSpPr>
                <a:spLocks noChangeArrowheads="1"/>
              </p:cNvSpPr>
              <p:nvPr/>
            </p:nvSpPr>
            <p:spPr bwMode="auto">
              <a:xfrm>
                <a:off x="4320" y="321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71" name="Line 59"/>
              <p:cNvSpPr>
                <a:spLocks noChangeShapeType="1"/>
              </p:cNvSpPr>
              <p:nvPr/>
            </p:nvSpPr>
            <p:spPr bwMode="auto">
              <a:xfrm>
                <a:off x="3932" y="32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2" name="Line 60"/>
              <p:cNvSpPr>
                <a:spLocks noChangeShapeType="1"/>
              </p:cNvSpPr>
              <p:nvPr/>
            </p:nvSpPr>
            <p:spPr bwMode="auto">
              <a:xfrm>
                <a:off x="4172" y="326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3" name="Oval 61"/>
              <p:cNvSpPr>
                <a:spLocks noChangeArrowheads="1"/>
              </p:cNvSpPr>
              <p:nvPr/>
            </p:nvSpPr>
            <p:spPr bwMode="auto">
              <a:xfrm>
                <a:off x="4080" y="3024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74" name="Line 62"/>
              <p:cNvSpPr>
                <a:spLocks noChangeShapeType="1"/>
              </p:cNvSpPr>
              <p:nvPr/>
            </p:nvSpPr>
            <p:spPr bwMode="auto">
              <a:xfrm>
                <a:off x="4124" y="311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5" name="Line 63"/>
              <p:cNvSpPr>
                <a:spLocks noChangeShapeType="1"/>
              </p:cNvSpPr>
              <p:nvPr/>
            </p:nvSpPr>
            <p:spPr bwMode="auto">
              <a:xfrm>
                <a:off x="4124" y="330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76" name="Oval 64"/>
              <p:cNvSpPr>
                <a:spLocks noChangeArrowheads="1"/>
              </p:cNvSpPr>
              <p:nvPr/>
            </p:nvSpPr>
            <p:spPr bwMode="auto">
              <a:xfrm>
                <a:off x="4080" y="3408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177" name="Text Box 65"/>
            <p:cNvSpPr txBox="1">
              <a:spLocks noChangeArrowheads="1"/>
            </p:cNvSpPr>
            <p:nvPr/>
          </p:nvSpPr>
          <p:spPr bwMode="auto">
            <a:xfrm>
              <a:off x="720" y="3120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FF"/>
                  </a:solidFill>
                </a:rPr>
                <a:t>trees</a:t>
              </a:r>
            </a:p>
          </p:txBody>
        </p:sp>
      </p:grpSp>
      <p:grpSp>
        <p:nvGrpSpPr>
          <p:cNvPr id="218178" name="Group 66"/>
          <p:cNvGrpSpPr>
            <a:grpSpLocks/>
          </p:cNvGrpSpPr>
          <p:nvPr/>
        </p:nvGrpSpPr>
        <p:grpSpPr bwMode="auto">
          <a:xfrm>
            <a:off x="838200" y="5562600"/>
            <a:ext cx="7056438" cy="827088"/>
            <a:chOff x="528" y="3504"/>
            <a:chExt cx="4445" cy="521"/>
          </a:xfrm>
        </p:grpSpPr>
        <p:grpSp>
          <p:nvGrpSpPr>
            <p:cNvPr id="218179" name="Group 67"/>
            <p:cNvGrpSpPr>
              <a:grpSpLocks/>
            </p:cNvGrpSpPr>
            <p:nvPr/>
          </p:nvGrpSpPr>
          <p:grpSpPr bwMode="auto">
            <a:xfrm>
              <a:off x="1776" y="3504"/>
              <a:ext cx="507" cy="473"/>
              <a:chOff x="2268" y="3455"/>
              <a:chExt cx="507" cy="473"/>
            </a:xfrm>
          </p:grpSpPr>
          <p:sp>
            <p:nvSpPr>
              <p:cNvPr id="218180" name="Oval 68"/>
              <p:cNvSpPr>
                <a:spLocks noChangeArrowheads="1"/>
              </p:cNvSpPr>
              <p:nvPr/>
            </p:nvSpPr>
            <p:spPr bwMode="auto">
              <a:xfrm>
                <a:off x="2359" y="3840"/>
                <a:ext cx="85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1" name="Oval 69"/>
              <p:cNvSpPr>
                <a:spLocks noChangeArrowheads="1"/>
              </p:cNvSpPr>
              <p:nvPr/>
            </p:nvSpPr>
            <p:spPr bwMode="auto">
              <a:xfrm>
                <a:off x="2592" y="3840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2" name="Line 70"/>
              <p:cNvSpPr>
                <a:spLocks noChangeShapeType="1"/>
              </p:cNvSpPr>
              <p:nvPr/>
            </p:nvSpPr>
            <p:spPr bwMode="auto">
              <a:xfrm>
                <a:off x="2448" y="3885"/>
                <a:ext cx="1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3" name="Oval 71"/>
              <p:cNvSpPr>
                <a:spLocks noChangeArrowheads="1"/>
              </p:cNvSpPr>
              <p:nvPr/>
            </p:nvSpPr>
            <p:spPr bwMode="auto">
              <a:xfrm>
                <a:off x="2268" y="3653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4" name="Oval 72"/>
              <p:cNvSpPr>
                <a:spLocks noChangeArrowheads="1"/>
              </p:cNvSpPr>
              <p:nvPr/>
            </p:nvSpPr>
            <p:spPr bwMode="auto">
              <a:xfrm>
                <a:off x="2688" y="3649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5" name="Oval 73"/>
              <p:cNvSpPr>
                <a:spLocks noChangeArrowheads="1"/>
              </p:cNvSpPr>
              <p:nvPr/>
            </p:nvSpPr>
            <p:spPr bwMode="auto">
              <a:xfrm>
                <a:off x="2500" y="3455"/>
                <a:ext cx="84" cy="9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6" name="Line 74"/>
              <p:cNvSpPr>
                <a:spLocks noChangeShapeType="1"/>
              </p:cNvSpPr>
              <p:nvPr/>
            </p:nvSpPr>
            <p:spPr bwMode="auto">
              <a:xfrm>
                <a:off x="2320" y="3730"/>
                <a:ext cx="68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7" name="Line 75"/>
              <p:cNvSpPr>
                <a:spLocks noChangeShapeType="1"/>
              </p:cNvSpPr>
              <p:nvPr/>
            </p:nvSpPr>
            <p:spPr bwMode="auto">
              <a:xfrm>
                <a:off x="2574" y="3532"/>
                <a:ext cx="152" cy="1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8" name="Line 76"/>
              <p:cNvSpPr>
                <a:spLocks noChangeShapeType="1"/>
              </p:cNvSpPr>
              <p:nvPr/>
            </p:nvSpPr>
            <p:spPr bwMode="auto">
              <a:xfrm flipV="1">
                <a:off x="2343" y="3530"/>
                <a:ext cx="165" cy="1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9" name="Line 77"/>
              <p:cNvSpPr>
                <a:spLocks noChangeShapeType="1"/>
              </p:cNvSpPr>
              <p:nvPr/>
            </p:nvSpPr>
            <p:spPr bwMode="auto">
              <a:xfrm flipH="1">
                <a:off x="2650" y="3730"/>
                <a:ext cx="69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190" name="Group 78"/>
            <p:cNvGrpSpPr>
              <a:grpSpLocks/>
            </p:cNvGrpSpPr>
            <p:nvPr/>
          </p:nvGrpSpPr>
          <p:grpSpPr bwMode="auto">
            <a:xfrm>
              <a:off x="2688" y="3648"/>
              <a:ext cx="571" cy="323"/>
              <a:chOff x="628" y="2261"/>
              <a:chExt cx="571" cy="323"/>
            </a:xfrm>
          </p:grpSpPr>
          <p:sp>
            <p:nvSpPr>
              <p:cNvPr id="218191" name="Oval 79"/>
              <p:cNvSpPr>
                <a:spLocks noChangeArrowheads="1"/>
              </p:cNvSpPr>
              <p:nvPr/>
            </p:nvSpPr>
            <p:spPr bwMode="auto">
              <a:xfrm>
                <a:off x="629" y="2261"/>
                <a:ext cx="90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92" name="Line 80"/>
              <p:cNvSpPr>
                <a:spLocks noChangeShapeType="1"/>
              </p:cNvSpPr>
              <p:nvPr/>
            </p:nvSpPr>
            <p:spPr bwMode="auto">
              <a:xfrm>
                <a:off x="671" y="2355"/>
                <a:ext cx="2" cy="1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93" name="Oval 81"/>
              <p:cNvSpPr>
                <a:spLocks noChangeArrowheads="1"/>
              </p:cNvSpPr>
              <p:nvPr/>
            </p:nvSpPr>
            <p:spPr bwMode="auto">
              <a:xfrm>
                <a:off x="628" y="2496"/>
                <a:ext cx="92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94" name="Oval 82"/>
              <p:cNvSpPr>
                <a:spLocks noChangeArrowheads="1"/>
              </p:cNvSpPr>
              <p:nvPr/>
            </p:nvSpPr>
            <p:spPr bwMode="auto">
              <a:xfrm>
                <a:off x="865" y="2261"/>
                <a:ext cx="90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95" name="Oval 83"/>
              <p:cNvSpPr>
                <a:spLocks noChangeArrowheads="1"/>
              </p:cNvSpPr>
              <p:nvPr/>
            </p:nvSpPr>
            <p:spPr bwMode="auto">
              <a:xfrm>
                <a:off x="864" y="2496"/>
                <a:ext cx="92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96" name="Line 84"/>
              <p:cNvSpPr>
                <a:spLocks noChangeShapeType="1"/>
              </p:cNvSpPr>
              <p:nvPr/>
            </p:nvSpPr>
            <p:spPr bwMode="auto">
              <a:xfrm>
                <a:off x="911" y="2355"/>
                <a:ext cx="2" cy="1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97" name="Oval 85"/>
              <p:cNvSpPr>
                <a:spLocks noChangeArrowheads="1"/>
              </p:cNvSpPr>
              <p:nvPr/>
            </p:nvSpPr>
            <p:spPr bwMode="auto">
              <a:xfrm>
                <a:off x="1109" y="2357"/>
                <a:ext cx="90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98" name="Line 86"/>
              <p:cNvSpPr>
                <a:spLocks noChangeShapeType="1"/>
              </p:cNvSpPr>
              <p:nvPr/>
            </p:nvSpPr>
            <p:spPr bwMode="auto">
              <a:xfrm>
                <a:off x="952" y="2314"/>
                <a:ext cx="16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99" name="Line 87"/>
              <p:cNvSpPr>
                <a:spLocks noChangeShapeType="1"/>
              </p:cNvSpPr>
              <p:nvPr/>
            </p:nvSpPr>
            <p:spPr bwMode="auto">
              <a:xfrm flipV="1">
                <a:off x="948" y="2420"/>
                <a:ext cx="165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0" name="Line 88"/>
              <p:cNvSpPr>
                <a:spLocks noChangeShapeType="1"/>
              </p:cNvSpPr>
              <p:nvPr/>
            </p:nvSpPr>
            <p:spPr bwMode="auto">
              <a:xfrm>
                <a:off x="720" y="230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1" name="Line 89"/>
              <p:cNvSpPr>
                <a:spLocks noChangeShapeType="1"/>
              </p:cNvSpPr>
              <p:nvPr/>
            </p:nvSpPr>
            <p:spPr bwMode="auto">
              <a:xfrm>
                <a:off x="720" y="254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02" name="Group 90"/>
            <p:cNvGrpSpPr>
              <a:grpSpLocks/>
            </p:cNvGrpSpPr>
            <p:nvPr/>
          </p:nvGrpSpPr>
          <p:grpSpPr bwMode="auto">
            <a:xfrm>
              <a:off x="3552" y="3648"/>
              <a:ext cx="560" cy="279"/>
              <a:chOff x="4272" y="2257"/>
              <a:chExt cx="560" cy="279"/>
            </a:xfrm>
          </p:grpSpPr>
          <p:sp>
            <p:nvSpPr>
              <p:cNvPr id="218203" name="Oval 91"/>
              <p:cNvSpPr>
                <a:spLocks noChangeArrowheads="1"/>
              </p:cNvSpPr>
              <p:nvPr/>
            </p:nvSpPr>
            <p:spPr bwMode="auto">
              <a:xfrm>
                <a:off x="4272" y="2448"/>
                <a:ext cx="85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04" name="Oval 92"/>
              <p:cNvSpPr>
                <a:spLocks noChangeArrowheads="1"/>
              </p:cNvSpPr>
              <p:nvPr/>
            </p:nvSpPr>
            <p:spPr bwMode="auto">
              <a:xfrm>
                <a:off x="4509" y="2448"/>
                <a:ext cx="86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05" name="Oval 93"/>
              <p:cNvSpPr>
                <a:spLocks noChangeArrowheads="1"/>
              </p:cNvSpPr>
              <p:nvPr/>
            </p:nvSpPr>
            <p:spPr bwMode="auto">
              <a:xfrm>
                <a:off x="4744" y="2448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06" name="Line 94"/>
              <p:cNvSpPr>
                <a:spLocks noChangeShapeType="1"/>
              </p:cNvSpPr>
              <p:nvPr/>
            </p:nvSpPr>
            <p:spPr bwMode="auto">
              <a:xfrm>
                <a:off x="4361" y="2493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7" name="Line 95"/>
              <p:cNvSpPr>
                <a:spLocks noChangeShapeType="1"/>
              </p:cNvSpPr>
              <p:nvPr/>
            </p:nvSpPr>
            <p:spPr bwMode="auto">
              <a:xfrm>
                <a:off x="4599" y="2493"/>
                <a:ext cx="1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08" name="Oval 96"/>
              <p:cNvSpPr>
                <a:spLocks noChangeArrowheads="1"/>
              </p:cNvSpPr>
              <p:nvPr/>
            </p:nvSpPr>
            <p:spPr bwMode="auto">
              <a:xfrm>
                <a:off x="4603" y="2257"/>
                <a:ext cx="85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09" name="Line 97"/>
              <p:cNvSpPr>
                <a:spLocks noChangeShapeType="1"/>
              </p:cNvSpPr>
              <p:nvPr/>
            </p:nvSpPr>
            <p:spPr bwMode="auto">
              <a:xfrm flipH="1">
                <a:off x="4552" y="2344"/>
                <a:ext cx="71" cy="1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0" name="Line 98"/>
              <p:cNvSpPr>
                <a:spLocks noChangeShapeType="1"/>
              </p:cNvSpPr>
              <p:nvPr/>
            </p:nvSpPr>
            <p:spPr bwMode="auto">
              <a:xfrm>
                <a:off x="4669" y="2343"/>
                <a:ext cx="92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1" name="Oval 99"/>
              <p:cNvSpPr>
                <a:spLocks noChangeArrowheads="1"/>
              </p:cNvSpPr>
              <p:nvPr/>
            </p:nvSpPr>
            <p:spPr bwMode="auto">
              <a:xfrm>
                <a:off x="4504" y="2448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12" name="Line 100"/>
              <p:cNvSpPr>
                <a:spLocks noChangeShapeType="1"/>
              </p:cNvSpPr>
              <p:nvPr/>
            </p:nvSpPr>
            <p:spPr bwMode="auto">
              <a:xfrm>
                <a:off x="4359" y="2493"/>
                <a:ext cx="1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3" name="Oval 101"/>
              <p:cNvSpPr>
                <a:spLocks noChangeArrowheads="1"/>
              </p:cNvSpPr>
              <p:nvPr/>
            </p:nvSpPr>
            <p:spPr bwMode="auto">
              <a:xfrm>
                <a:off x="4363" y="2257"/>
                <a:ext cx="85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14" name="Line 102"/>
              <p:cNvSpPr>
                <a:spLocks noChangeShapeType="1"/>
              </p:cNvSpPr>
              <p:nvPr/>
            </p:nvSpPr>
            <p:spPr bwMode="auto">
              <a:xfrm>
                <a:off x="4429" y="2343"/>
                <a:ext cx="92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5" name="Line 103"/>
              <p:cNvSpPr>
                <a:spLocks noChangeShapeType="1"/>
              </p:cNvSpPr>
              <p:nvPr/>
            </p:nvSpPr>
            <p:spPr bwMode="auto">
              <a:xfrm flipH="1">
                <a:off x="4317" y="2343"/>
                <a:ext cx="74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16" name="Line 104"/>
              <p:cNvSpPr>
                <a:spLocks noChangeShapeType="1"/>
              </p:cNvSpPr>
              <p:nvPr/>
            </p:nvSpPr>
            <p:spPr bwMode="auto">
              <a:xfrm>
                <a:off x="4452" y="2301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17" name="Group 105"/>
            <p:cNvGrpSpPr>
              <a:grpSpLocks/>
            </p:cNvGrpSpPr>
            <p:nvPr/>
          </p:nvGrpSpPr>
          <p:grpSpPr bwMode="auto">
            <a:xfrm>
              <a:off x="4368" y="3552"/>
              <a:ext cx="605" cy="473"/>
              <a:chOff x="4286" y="3501"/>
              <a:chExt cx="605" cy="473"/>
            </a:xfrm>
          </p:grpSpPr>
          <p:sp>
            <p:nvSpPr>
              <p:cNvPr id="218218" name="Oval 106"/>
              <p:cNvSpPr>
                <a:spLocks noChangeArrowheads="1"/>
              </p:cNvSpPr>
              <p:nvPr/>
            </p:nvSpPr>
            <p:spPr bwMode="auto">
              <a:xfrm>
                <a:off x="4286" y="3692"/>
                <a:ext cx="85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19" name="Oval 107"/>
              <p:cNvSpPr>
                <a:spLocks noChangeArrowheads="1"/>
              </p:cNvSpPr>
              <p:nvPr/>
            </p:nvSpPr>
            <p:spPr bwMode="auto">
              <a:xfrm>
                <a:off x="4568" y="3692"/>
                <a:ext cx="86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20" name="Line 108"/>
              <p:cNvSpPr>
                <a:spLocks noChangeShapeType="1"/>
              </p:cNvSpPr>
              <p:nvPr/>
            </p:nvSpPr>
            <p:spPr bwMode="auto">
              <a:xfrm>
                <a:off x="4658" y="3737"/>
                <a:ext cx="1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1" name="Oval 109"/>
              <p:cNvSpPr>
                <a:spLocks noChangeArrowheads="1"/>
              </p:cNvSpPr>
              <p:nvPr/>
            </p:nvSpPr>
            <p:spPr bwMode="auto">
              <a:xfrm>
                <a:off x="4428" y="3501"/>
                <a:ext cx="84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22" name="Line 110"/>
              <p:cNvSpPr>
                <a:spLocks noChangeShapeType="1"/>
              </p:cNvSpPr>
              <p:nvPr/>
            </p:nvSpPr>
            <p:spPr bwMode="auto">
              <a:xfrm>
                <a:off x="4495" y="3587"/>
                <a:ext cx="91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3" name="Oval 111"/>
              <p:cNvSpPr>
                <a:spLocks noChangeArrowheads="1"/>
              </p:cNvSpPr>
              <p:nvPr/>
            </p:nvSpPr>
            <p:spPr bwMode="auto">
              <a:xfrm>
                <a:off x="4428" y="3886"/>
                <a:ext cx="84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24" name="Line 112"/>
              <p:cNvSpPr>
                <a:spLocks noChangeShapeType="1"/>
              </p:cNvSpPr>
              <p:nvPr/>
            </p:nvSpPr>
            <p:spPr bwMode="auto">
              <a:xfrm>
                <a:off x="4354" y="3779"/>
                <a:ext cx="92" cy="1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5" name="Line 113"/>
              <p:cNvSpPr>
                <a:spLocks noChangeShapeType="1"/>
              </p:cNvSpPr>
              <p:nvPr/>
            </p:nvSpPr>
            <p:spPr bwMode="auto">
              <a:xfrm flipH="1">
                <a:off x="4502" y="3782"/>
                <a:ext cx="84" cy="1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6" name="Oval 114"/>
              <p:cNvSpPr>
                <a:spLocks noChangeArrowheads="1"/>
              </p:cNvSpPr>
              <p:nvPr/>
            </p:nvSpPr>
            <p:spPr bwMode="auto">
              <a:xfrm>
                <a:off x="4803" y="3692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227" name="Line 115"/>
              <p:cNvSpPr>
                <a:spLocks noChangeShapeType="1"/>
              </p:cNvSpPr>
              <p:nvPr/>
            </p:nvSpPr>
            <p:spPr bwMode="auto">
              <a:xfrm>
                <a:off x="4512" y="3552"/>
                <a:ext cx="319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8" name="Line 116"/>
              <p:cNvSpPr>
                <a:spLocks noChangeShapeType="1"/>
              </p:cNvSpPr>
              <p:nvPr/>
            </p:nvSpPr>
            <p:spPr bwMode="auto">
              <a:xfrm flipV="1">
                <a:off x="4510" y="3773"/>
                <a:ext cx="304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29" name="Line 117"/>
              <p:cNvSpPr>
                <a:spLocks noChangeShapeType="1"/>
              </p:cNvSpPr>
              <p:nvPr/>
            </p:nvSpPr>
            <p:spPr bwMode="auto">
              <a:xfrm>
                <a:off x="4470" y="3591"/>
                <a:ext cx="2" cy="2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30" name="Line 118"/>
              <p:cNvSpPr>
                <a:spLocks noChangeShapeType="1"/>
              </p:cNvSpPr>
              <p:nvPr/>
            </p:nvSpPr>
            <p:spPr bwMode="auto">
              <a:xfrm flipH="1">
                <a:off x="4358" y="3583"/>
                <a:ext cx="84" cy="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231" name="Rectangle 119"/>
            <p:cNvSpPr>
              <a:spLocks noChangeArrowheads="1"/>
            </p:cNvSpPr>
            <p:nvPr/>
          </p:nvSpPr>
          <p:spPr bwMode="auto">
            <a:xfrm>
              <a:off x="528" y="3648"/>
              <a:ext cx="1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C00FF"/>
                  </a:solidFill>
                </a:rPr>
                <a:t>cyclic graphs</a:t>
              </a:r>
            </a:p>
          </p:txBody>
        </p:sp>
      </p:grpSp>
      <p:sp>
        <p:nvSpPr>
          <p:cNvPr id="218232" name="Text Box 120"/>
          <p:cNvSpPr txBox="1">
            <a:spLocks noChangeArrowheads="1"/>
          </p:cNvSpPr>
          <p:nvPr/>
        </p:nvSpPr>
        <p:spPr bwMode="auto">
          <a:xfrm>
            <a:off x="136525" y="62849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Bonchev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1143000" y="395288"/>
            <a:ext cx="6916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3300"/>
                </a:solidFill>
                <a:latin typeface="Comic Sans MS" pitchFamily="66" charset="0"/>
              </a:rPr>
              <a:t>Networks As Graphs - 3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676400" y="1295400"/>
            <a:ext cx="5137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Comic Sans MS" pitchFamily="66" charset="0"/>
              </a:rPr>
              <a:t>Some Basic Types of Graphs</a:t>
            </a:r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609600" y="2362200"/>
            <a:ext cx="6937375" cy="366713"/>
            <a:chOff x="374" y="1370"/>
            <a:chExt cx="4370" cy="231"/>
          </a:xfrm>
        </p:grpSpPr>
        <p:sp>
          <p:nvSpPr>
            <p:cNvPr id="220165" name="Text Box 5"/>
            <p:cNvSpPr txBox="1">
              <a:spLocks noChangeArrowheads="1"/>
            </p:cNvSpPr>
            <p:nvPr/>
          </p:nvSpPr>
          <p:spPr bwMode="auto">
            <a:xfrm>
              <a:off x="374" y="1370"/>
              <a:ext cx="4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FF"/>
                  </a:solidFill>
                  <a:latin typeface="Comic Sans MS" pitchFamily="66" charset="0"/>
                </a:rPr>
                <a:t>Paths</a:t>
              </a:r>
            </a:p>
          </p:txBody>
        </p:sp>
        <p:grpSp>
          <p:nvGrpSpPr>
            <p:cNvPr id="220166" name="Group 6"/>
            <p:cNvGrpSpPr>
              <a:grpSpLocks/>
            </p:cNvGrpSpPr>
            <p:nvPr/>
          </p:nvGrpSpPr>
          <p:grpSpPr bwMode="auto">
            <a:xfrm>
              <a:off x="3696" y="1440"/>
              <a:ext cx="1048" cy="88"/>
              <a:chOff x="3988" y="676"/>
              <a:chExt cx="1048" cy="88"/>
            </a:xfrm>
          </p:grpSpPr>
          <p:sp>
            <p:nvSpPr>
              <p:cNvPr id="220167" name="Oval 7"/>
              <p:cNvSpPr>
                <a:spLocks noChangeArrowheads="1"/>
              </p:cNvSpPr>
              <p:nvPr/>
            </p:nvSpPr>
            <p:spPr bwMode="auto">
              <a:xfrm>
                <a:off x="398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68" name="Oval 8"/>
              <p:cNvSpPr>
                <a:spLocks noChangeArrowheads="1"/>
              </p:cNvSpPr>
              <p:nvPr/>
            </p:nvSpPr>
            <p:spPr bwMode="auto">
              <a:xfrm>
                <a:off x="422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69" name="Oval 9"/>
              <p:cNvSpPr>
                <a:spLocks noChangeArrowheads="1"/>
              </p:cNvSpPr>
              <p:nvPr/>
            </p:nvSpPr>
            <p:spPr bwMode="auto">
              <a:xfrm>
                <a:off x="446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0" name="Oval 10"/>
              <p:cNvSpPr>
                <a:spLocks noChangeArrowheads="1"/>
              </p:cNvSpPr>
              <p:nvPr/>
            </p:nvSpPr>
            <p:spPr bwMode="auto">
              <a:xfrm>
                <a:off x="470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1" name="Oval 11"/>
              <p:cNvSpPr>
                <a:spLocks noChangeArrowheads="1"/>
              </p:cNvSpPr>
              <p:nvPr/>
            </p:nvSpPr>
            <p:spPr bwMode="auto">
              <a:xfrm>
                <a:off x="4948" y="676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2" name="Line 12"/>
              <p:cNvSpPr>
                <a:spLocks noChangeShapeType="1"/>
              </p:cNvSpPr>
              <p:nvPr/>
            </p:nvSpPr>
            <p:spPr bwMode="auto">
              <a:xfrm>
                <a:off x="4080" y="7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73" name="Line 13"/>
              <p:cNvSpPr>
                <a:spLocks noChangeShapeType="1"/>
              </p:cNvSpPr>
              <p:nvPr/>
            </p:nvSpPr>
            <p:spPr bwMode="auto">
              <a:xfrm>
                <a:off x="4320" y="7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74" name="Line 14"/>
              <p:cNvSpPr>
                <a:spLocks noChangeShapeType="1"/>
              </p:cNvSpPr>
              <p:nvPr/>
            </p:nvSpPr>
            <p:spPr bwMode="auto">
              <a:xfrm>
                <a:off x="4560" y="7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75" name="Line 15"/>
              <p:cNvSpPr>
                <a:spLocks noChangeShapeType="1"/>
              </p:cNvSpPr>
              <p:nvPr/>
            </p:nvSpPr>
            <p:spPr bwMode="auto">
              <a:xfrm>
                <a:off x="4800" y="720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176" name="Group 16"/>
            <p:cNvGrpSpPr>
              <a:grpSpLocks/>
            </p:cNvGrpSpPr>
            <p:nvPr/>
          </p:nvGrpSpPr>
          <p:grpSpPr bwMode="auto">
            <a:xfrm>
              <a:off x="2496" y="1440"/>
              <a:ext cx="808" cy="88"/>
              <a:chOff x="2304" y="1392"/>
              <a:chExt cx="808" cy="88"/>
            </a:xfrm>
          </p:grpSpPr>
          <p:sp>
            <p:nvSpPr>
              <p:cNvPr id="220177" name="Oval 17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8" name="Oval 18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79" name="Oval 19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80" name="Oval 20"/>
              <p:cNvSpPr>
                <a:spLocks noChangeArrowheads="1"/>
              </p:cNvSpPr>
              <p:nvPr/>
            </p:nvSpPr>
            <p:spPr bwMode="auto">
              <a:xfrm>
                <a:off x="3024" y="1392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81" name="Line 21"/>
              <p:cNvSpPr>
                <a:spLocks noChangeShapeType="1"/>
              </p:cNvSpPr>
              <p:nvPr/>
            </p:nvSpPr>
            <p:spPr bwMode="auto">
              <a:xfrm>
                <a:off x="2396" y="143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82" name="Line 22"/>
              <p:cNvSpPr>
                <a:spLocks noChangeShapeType="1"/>
              </p:cNvSpPr>
              <p:nvPr/>
            </p:nvSpPr>
            <p:spPr bwMode="auto">
              <a:xfrm>
                <a:off x="2636" y="143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83" name="Line 23"/>
              <p:cNvSpPr>
                <a:spLocks noChangeShapeType="1"/>
              </p:cNvSpPr>
              <p:nvPr/>
            </p:nvSpPr>
            <p:spPr bwMode="auto">
              <a:xfrm>
                <a:off x="2876" y="1436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0184" name="Oval 24"/>
            <p:cNvSpPr>
              <a:spLocks noChangeArrowheads="1"/>
            </p:cNvSpPr>
            <p:nvPr/>
          </p:nvSpPr>
          <p:spPr bwMode="auto">
            <a:xfrm>
              <a:off x="1440" y="144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5" name="Oval 25"/>
            <p:cNvSpPr>
              <a:spLocks noChangeArrowheads="1"/>
            </p:cNvSpPr>
            <p:nvPr/>
          </p:nvSpPr>
          <p:spPr bwMode="auto">
            <a:xfrm>
              <a:off x="1680" y="144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6" name="Oval 26"/>
            <p:cNvSpPr>
              <a:spLocks noChangeArrowheads="1"/>
            </p:cNvSpPr>
            <p:nvPr/>
          </p:nvSpPr>
          <p:spPr bwMode="auto">
            <a:xfrm>
              <a:off x="1920" y="144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87" name="Line 27"/>
            <p:cNvSpPr>
              <a:spLocks noChangeShapeType="1"/>
            </p:cNvSpPr>
            <p:nvPr/>
          </p:nvSpPr>
          <p:spPr bwMode="auto">
            <a:xfrm>
              <a:off x="1532" y="14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88" name="Line 28"/>
            <p:cNvSpPr>
              <a:spLocks noChangeShapeType="1"/>
            </p:cNvSpPr>
            <p:nvPr/>
          </p:nvSpPr>
          <p:spPr bwMode="auto">
            <a:xfrm>
              <a:off x="1772" y="148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89" name="Group 29"/>
          <p:cNvGrpSpPr>
            <a:grpSpLocks/>
          </p:cNvGrpSpPr>
          <p:nvPr/>
        </p:nvGrpSpPr>
        <p:grpSpPr bwMode="auto">
          <a:xfrm>
            <a:off x="609600" y="3124200"/>
            <a:ext cx="6159500" cy="749300"/>
            <a:chOff x="384" y="1968"/>
            <a:chExt cx="3880" cy="472"/>
          </a:xfrm>
        </p:grpSpPr>
        <p:sp>
          <p:nvSpPr>
            <p:cNvPr id="220190" name="Text Box 30"/>
            <p:cNvSpPr txBox="1">
              <a:spLocks noChangeArrowheads="1"/>
            </p:cNvSpPr>
            <p:nvPr/>
          </p:nvSpPr>
          <p:spPr bwMode="auto">
            <a:xfrm>
              <a:off x="384" y="2064"/>
              <a:ext cx="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FF"/>
                  </a:solidFill>
                  <a:latin typeface="Comic Sans MS" pitchFamily="66" charset="0"/>
                </a:rPr>
                <a:t>Stars</a:t>
              </a:r>
            </a:p>
          </p:txBody>
        </p:sp>
        <p:sp>
          <p:nvSpPr>
            <p:cNvPr id="220191" name="Oval 31"/>
            <p:cNvSpPr>
              <a:spLocks noChangeArrowheads="1"/>
            </p:cNvSpPr>
            <p:nvPr/>
          </p:nvSpPr>
          <p:spPr bwMode="auto">
            <a:xfrm>
              <a:off x="2640" y="216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2" name="Oval 32"/>
            <p:cNvSpPr>
              <a:spLocks noChangeArrowheads="1"/>
            </p:cNvSpPr>
            <p:nvPr/>
          </p:nvSpPr>
          <p:spPr bwMode="auto">
            <a:xfrm>
              <a:off x="2880" y="2160"/>
              <a:ext cx="88" cy="8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3" name="Oval 33"/>
            <p:cNvSpPr>
              <a:spLocks noChangeArrowheads="1"/>
            </p:cNvSpPr>
            <p:nvPr/>
          </p:nvSpPr>
          <p:spPr bwMode="auto">
            <a:xfrm>
              <a:off x="3120" y="216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4" name="Line 34"/>
            <p:cNvSpPr>
              <a:spLocks noChangeShapeType="1"/>
            </p:cNvSpPr>
            <p:nvPr/>
          </p:nvSpPr>
          <p:spPr bwMode="auto">
            <a:xfrm>
              <a:off x="2732" y="220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5" name="Line 35"/>
            <p:cNvSpPr>
              <a:spLocks noChangeShapeType="1"/>
            </p:cNvSpPr>
            <p:nvPr/>
          </p:nvSpPr>
          <p:spPr bwMode="auto">
            <a:xfrm>
              <a:off x="2972" y="220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6" name="Oval 36"/>
            <p:cNvSpPr>
              <a:spLocks noChangeArrowheads="1"/>
            </p:cNvSpPr>
            <p:nvPr/>
          </p:nvSpPr>
          <p:spPr bwMode="auto">
            <a:xfrm>
              <a:off x="2880" y="1968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97" name="Line 37"/>
            <p:cNvSpPr>
              <a:spLocks noChangeShapeType="1"/>
            </p:cNvSpPr>
            <p:nvPr/>
          </p:nvSpPr>
          <p:spPr bwMode="auto">
            <a:xfrm>
              <a:off x="2924" y="20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8" name="Line 38"/>
            <p:cNvSpPr>
              <a:spLocks noChangeShapeType="1"/>
            </p:cNvSpPr>
            <p:nvPr/>
          </p:nvSpPr>
          <p:spPr bwMode="auto">
            <a:xfrm>
              <a:off x="2924" y="22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199" name="Oval 39"/>
            <p:cNvSpPr>
              <a:spLocks noChangeArrowheads="1"/>
            </p:cNvSpPr>
            <p:nvPr/>
          </p:nvSpPr>
          <p:spPr bwMode="auto">
            <a:xfrm>
              <a:off x="2880" y="2352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0" name="Oval 40"/>
            <p:cNvSpPr>
              <a:spLocks noChangeArrowheads="1"/>
            </p:cNvSpPr>
            <p:nvPr/>
          </p:nvSpPr>
          <p:spPr bwMode="auto">
            <a:xfrm>
              <a:off x="1632" y="230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1" name="Oval 41"/>
            <p:cNvSpPr>
              <a:spLocks noChangeArrowheads="1"/>
            </p:cNvSpPr>
            <p:nvPr/>
          </p:nvSpPr>
          <p:spPr bwMode="auto">
            <a:xfrm>
              <a:off x="1828" y="2160"/>
              <a:ext cx="88" cy="8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2" name="Oval 42"/>
            <p:cNvSpPr>
              <a:spLocks noChangeArrowheads="1"/>
            </p:cNvSpPr>
            <p:nvPr/>
          </p:nvSpPr>
          <p:spPr bwMode="auto">
            <a:xfrm>
              <a:off x="2016" y="230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3" name="Freeform 43"/>
            <p:cNvSpPr>
              <a:spLocks/>
            </p:cNvSpPr>
            <p:nvPr/>
          </p:nvSpPr>
          <p:spPr bwMode="auto">
            <a:xfrm>
              <a:off x="1707" y="2228"/>
              <a:ext cx="126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126" y="0"/>
                </a:cxn>
              </a:cxnLst>
              <a:rect l="0" t="0" r="r" b="b"/>
              <a:pathLst>
                <a:path w="126" h="87">
                  <a:moveTo>
                    <a:pt x="0" y="87"/>
                  </a:moveTo>
                  <a:lnTo>
                    <a:pt x="12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4" name="Freeform 44"/>
            <p:cNvSpPr>
              <a:spLocks/>
            </p:cNvSpPr>
            <p:nvPr/>
          </p:nvSpPr>
          <p:spPr bwMode="auto">
            <a:xfrm>
              <a:off x="1905" y="2225"/>
              <a:ext cx="127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" y="91"/>
                </a:cxn>
              </a:cxnLst>
              <a:rect l="0" t="0" r="r" b="b"/>
              <a:pathLst>
                <a:path w="127" h="91">
                  <a:moveTo>
                    <a:pt x="0" y="0"/>
                  </a:moveTo>
                  <a:lnTo>
                    <a:pt x="127" y="9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5" name="Oval 45"/>
            <p:cNvSpPr>
              <a:spLocks noChangeArrowheads="1"/>
            </p:cNvSpPr>
            <p:nvPr/>
          </p:nvSpPr>
          <p:spPr bwMode="auto">
            <a:xfrm>
              <a:off x="1828" y="1968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6" name="Line 46"/>
            <p:cNvSpPr>
              <a:spLocks noChangeShapeType="1"/>
            </p:cNvSpPr>
            <p:nvPr/>
          </p:nvSpPr>
          <p:spPr bwMode="auto">
            <a:xfrm>
              <a:off x="1872" y="20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07" name="Oval 47"/>
            <p:cNvSpPr>
              <a:spLocks noChangeArrowheads="1"/>
            </p:cNvSpPr>
            <p:nvPr/>
          </p:nvSpPr>
          <p:spPr bwMode="auto">
            <a:xfrm>
              <a:off x="3696" y="216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8" name="Oval 48"/>
            <p:cNvSpPr>
              <a:spLocks noChangeArrowheads="1"/>
            </p:cNvSpPr>
            <p:nvPr/>
          </p:nvSpPr>
          <p:spPr bwMode="auto">
            <a:xfrm>
              <a:off x="3936" y="2160"/>
              <a:ext cx="88" cy="8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9" name="Oval 49"/>
            <p:cNvSpPr>
              <a:spLocks noChangeArrowheads="1"/>
            </p:cNvSpPr>
            <p:nvPr/>
          </p:nvSpPr>
          <p:spPr bwMode="auto">
            <a:xfrm>
              <a:off x="4176" y="2160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10" name="Line 50"/>
            <p:cNvSpPr>
              <a:spLocks noChangeShapeType="1"/>
            </p:cNvSpPr>
            <p:nvPr/>
          </p:nvSpPr>
          <p:spPr bwMode="auto">
            <a:xfrm>
              <a:off x="3788" y="220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1" name="Line 51"/>
            <p:cNvSpPr>
              <a:spLocks noChangeShapeType="1"/>
            </p:cNvSpPr>
            <p:nvPr/>
          </p:nvSpPr>
          <p:spPr bwMode="auto">
            <a:xfrm>
              <a:off x="4028" y="220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2" name="Oval 52"/>
            <p:cNvSpPr>
              <a:spLocks noChangeArrowheads="1"/>
            </p:cNvSpPr>
            <p:nvPr/>
          </p:nvSpPr>
          <p:spPr bwMode="auto">
            <a:xfrm>
              <a:off x="4080" y="1968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13" name="Freeform 53"/>
            <p:cNvSpPr>
              <a:spLocks/>
            </p:cNvSpPr>
            <p:nvPr/>
          </p:nvSpPr>
          <p:spPr bwMode="auto">
            <a:xfrm>
              <a:off x="4011" y="2046"/>
              <a:ext cx="90" cy="12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0" y="120"/>
                </a:cxn>
              </a:cxnLst>
              <a:rect l="0" t="0" r="r" b="b"/>
              <a:pathLst>
                <a:path w="90" h="120">
                  <a:moveTo>
                    <a:pt x="90" y="0"/>
                  </a:moveTo>
                  <a:lnTo>
                    <a:pt x="0" y="1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4" name="Line 54"/>
            <p:cNvSpPr>
              <a:spLocks noChangeShapeType="1"/>
            </p:cNvSpPr>
            <p:nvPr/>
          </p:nvSpPr>
          <p:spPr bwMode="auto">
            <a:xfrm>
              <a:off x="3980" y="225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5" name="Oval 55"/>
            <p:cNvSpPr>
              <a:spLocks noChangeArrowheads="1"/>
            </p:cNvSpPr>
            <p:nvPr/>
          </p:nvSpPr>
          <p:spPr bwMode="auto">
            <a:xfrm>
              <a:off x="3936" y="2352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16" name="Freeform 56"/>
            <p:cNvSpPr>
              <a:spLocks/>
            </p:cNvSpPr>
            <p:nvPr/>
          </p:nvSpPr>
          <p:spPr bwMode="auto">
            <a:xfrm>
              <a:off x="3861" y="2049"/>
              <a:ext cx="93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120"/>
                </a:cxn>
              </a:cxnLst>
              <a:rect l="0" t="0" r="r" b="b"/>
              <a:pathLst>
                <a:path w="93" h="120">
                  <a:moveTo>
                    <a:pt x="0" y="0"/>
                  </a:moveTo>
                  <a:lnTo>
                    <a:pt x="93" y="12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217" name="Oval 57"/>
            <p:cNvSpPr>
              <a:spLocks noChangeArrowheads="1"/>
            </p:cNvSpPr>
            <p:nvPr/>
          </p:nvSpPr>
          <p:spPr bwMode="auto">
            <a:xfrm>
              <a:off x="3792" y="1968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0218" name="Group 58"/>
          <p:cNvGrpSpPr>
            <a:grpSpLocks/>
          </p:cNvGrpSpPr>
          <p:nvPr/>
        </p:nvGrpSpPr>
        <p:grpSpPr bwMode="auto">
          <a:xfrm>
            <a:off x="669925" y="4114800"/>
            <a:ext cx="6078538" cy="750888"/>
            <a:chOff x="422" y="2592"/>
            <a:chExt cx="3829" cy="473"/>
          </a:xfrm>
        </p:grpSpPr>
        <p:sp>
          <p:nvSpPr>
            <p:cNvPr id="220219" name="Text Box 59"/>
            <p:cNvSpPr txBox="1">
              <a:spLocks noChangeArrowheads="1"/>
            </p:cNvSpPr>
            <p:nvPr/>
          </p:nvSpPr>
          <p:spPr bwMode="auto">
            <a:xfrm>
              <a:off x="422" y="2666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FF"/>
                  </a:solidFill>
                  <a:latin typeface="Comic Sans MS" pitchFamily="66" charset="0"/>
                </a:rPr>
                <a:t>Cycles</a:t>
              </a:r>
            </a:p>
          </p:txBody>
        </p:sp>
        <p:grpSp>
          <p:nvGrpSpPr>
            <p:cNvPr id="220220" name="Group 60"/>
            <p:cNvGrpSpPr>
              <a:grpSpLocks/>
            </p:cNvGrpSpPr>
            <p:nvPr/>
          </p:nvGrpSpPr>
          <p:grpSpPr bwMode="auto">
            <a:xfrm>
              <a:off x="3744" y="2592"/>
              <a:ext cx="507" cy="473"/>
              <a:chOff x="2268" y="3455"/>
              <a:chExt cx="507" cy="473"/>
            </a:xfrm>
          </p:grpSpPr>
          <p:sp>
            <p:nvSpPr>
              <p:cNvPr id="220221" name="Oval 61"/>
              <p:cNvSpPr>
                <a:spLocks noChangeArrowheads="1"/>
              </p:cNvSpPr>
              <p:nvPr/>
            </p:nvSpPr>
            <p:spPr bwMode="auto">
              <a:xfrm>
                <a:off x="2359" y="3840"/>
                <a:ext cx="85" cy="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22" name="Oval 62"/>
              <p:cNvSpPr>
                <a:spLocks noChangeArrowheads="1"/>
              </p:cNvSpPr>
              <p:nvPr/>
            </p:nvSpPr>
            <p:spPr bwMode="auto">
              <a:xfrm>
                <a:off x="2592" y="3840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23" name="Line 63"/>
              <p:cNvSpPr>
                <a:spLocks noChangeShapeType="1"/>
              </p:cNvSpPr>
              <p:nvPr/>
            </p:nvSpPr>
            <p:spPr bwMode="auto">
              <a:xfrm>
                <a:off x="2448" y="3885"/>
                <a:ext cx="1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24" name="Oval 64"/>
              <p:cNvSpPr>
                <a:spLocks noChangeArrowheads="1"/>
              </p:cNvSpPr>
              <p:nvPr/>
            </p:nvSpPr>
            <p:spPr bwMode="auto">
              <a:xfrm>
                <a:off x="2268" y="3653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25" name="Oval 65"/>
              <p:cNvSpPr>
                <a:spLocks noChangeArrowheads="1"/>
              </p:cNvSpPr>
              <p:nvPr/>
            </p:nvSpPr>
            <p:spPr bwMode="auto">
              <a:xfrm>
                <a:off x="2688" y="3649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26" name="Oval 66"/>
              <p:cNvSpPr>
                <a:spLocks noChangeArrowheads="1"/>
              </p:cNvSpPr>
              <p:nvPr/>
            </p:nvSpPr>
            <p:spPr bwMode="auto">
              <a:xfrm>
                <a:off x="2500" y="3455"/>
                <a:ext cx="84" cy="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27" name="Line 67"/>
              <p:cNvSpPr>
                <a:spLocks noChangeShapeType="1"/>
              </p:cNvSpPr>
              <p:nvPr/>
            </p:nvSpPr>
            <p:spPr bwMode="auto">
              <a:xfrm>
                <a:off x="2320" y="3730"/>
                <a:ext cx="68" cy="1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28" name="Line 68"/>
              <p:cNvSpPr>
                <a:spLocks noChangeShapeType="1"/>
              </p:cNvSpPr>
              <p:nvPr/>
            </p:nvSpPr>
            <p:spPr bwMode="auto">
              <a:xfrm>
                <a:off x="2574" y="3532"/>
                <a:ext cx="152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29" name="Line 69"/>
              <p:cNvSpPr>
                <a:spLocks noChangeShapeType="1"/>
              </p:cNvSpPr>
              <p:nvPr/>
            </p:nvSpPr>
            <p:spPr bwMode="auto">
              <a:xfrm flipV="1">
                <a:off x="2343" y="3530"/>
                <a:ext cx="165" cy="1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30" name="Line 70"/>
              <p:cNvSpPr>
                <a:spLocks noChangeShapeType="1"/>
              </p:cNvSpPr>
              <p:nvPr/>
            </p:nvSpPr>
            <p:spPr bwMode="auto">
              <a:xfrm flipH="1">
                <a:off x="2650" y="3730"/>
                <a:ext cx="69" cy="1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231" name="Group 71"/>
            <p:cNvGrpSpPr>
              <a:grpSpLocks noChangeAspect="1"/>
            </p:cNvGrpSpPr>
            <p:nvPr/>
          </p:nvGrpSpPr>
          <p:grpSpPr bwMode="auto">
            <a:xfrm>
              <a:off x="2784" y="2640"/>
              <a:ext cx="386" cy="326"/>
              <a:chOff x="2683" y="2832"/>
              <a:chExt cx="332" cy="281"/>
            </a:xfrm>
          </p:grpSpPr>
          <p:sp>
            <p:nvSpPr>
              <p:cNvPr id="220232" name="Oval 72"/>
              <p:cNvSpPr>
                <a:spLocks noChangeAspect="1" noChangeArrowheads="1"/>
              </p:cNvSpPr>
              <p:nvPr/>
            </p:nvSpPr>
            <p:spPr bwMode="auto">
              <a:xfrm>
                <a:off x="2683" y="3025"/>
                <a:ext cx="85" cy="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33" name="Oval 73"/>
              <p:cNvSpPr>
                <a:spLocks noChangeAspect="1" noChangeArrowheads="1"/>
              </p:cNvSpPr>
              <p:nvPr/>
            </p:nvSpPr>
            <p:spPr bwMode="auto">
              <a:xfrm>
                <a:off x="2916" y="3025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34" name="Line 74"/>
              <p:cNvSpPr>
                <a:spLocks noChangeAspect="1" noChangeShapeType="1"/>
              </p:cNvSpPr>
              <p:nvPr/>
            </p:nvSpPr>
            <p:spPr bwMode="auto">
              <a:xfrm>
                <a:off x="2772" y="3070"/>
                <a:ext cx="1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35" name="Oval 75"/>
              <p:cNvSpPr>
                <a:spLocks noChangeAspect="1" noChangeArrowheads="1"/>
              </p:cNvSpPr>
              <p:nvPr/>
            </p:nvSpPr>
            <p:spPr bwMode="auto">
              <a:xfrm>
                <a:off x="2688" y="2832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36" name="Oval 76"/>
              <p:cNvSpPr>
                <a:spLocks noChangeAspect="1" noChangeArrowheads="1"/>
              </p:cNvSpPr>
              <p:nvPr/>
            </p:nvSpPr>
            <p:spPr bwMode="auto">
              <a:xfrm>
                <a:off x="2928" y="2832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37" name="Freeform 77"/>
              <p:cNvSpPr>
                <a:spLocks noChangeAspect="1"/>
              </p:cNvSpPr>
              <p:nvPr/>
            </p:nvSpPr>
            <p:spPr bwMode="auto">
              <a:xfrm>
                <a:off x="2724" y="2914"/>
                <a:ext cx="1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0"/>
                  </a:cxn>
                </a:cxnLst>
                <a:rect l="0" t="0" r="r" b="b"/>
                <a:pathLst>
                  <a:path w="1" h="110">
                    <a:moveTo>
                      <a:pt x="0" y="0"/>
                    </a:moveTo>
                    <a:lnTo>
                      <a:pt x="0" y="11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38" name="Freeform 78"/>
              <p:cNvSpPr>
                <a:spLocks noChangeAspect="1"/>
              </p:cNvSpPr>
              <p:nvPr/>
            </p:nvSpPr>
            <p:spPr bwMode="auto">
              <a:xfrm>
                <a:off x="2776" y="2874"/>
                <a:ext cx="15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6" y="0"/>
                  </a:cxn>
                </a:cxnLst>
                <a:rect l="0" t="0" r="r" b="b"/>
                <a:pathLst>
                  <a:path w="156" h="1">
                    <a:moveTo>
                      <a:pt x="0" y="0"/>
                    </a:moveTo>
                    <a:lnTo>
                      <a:pt x="156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39" name="Freeform 79"/>
              <p:cNvSpPr>
                <a:spLocks noChangeAspect="1"/>
              </p:cNvSpPr>
              <p:nvPr/>
            </p:nvSpPr>
            <p:spPr bwMode="auto">
              <a:xfrm>
                <a:off x="2972" y="2916"/>
                <a:ext cx="1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4"/>
                  </a:cxn>
                </a:cxnLst>
                <a:rect l="0" t="0" r="r" b="b"/>
                <a:pathLst>
                  <a:path w="1" h="114">
                    <a:moveTo>
                      <a:pt x="0" y="0"/>
                    </a:moveTo>
                    <a:lnTo>
                      <a:pt x="0" y="11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240" name="Group 80"/>
            <p:cNvGrpSpPr>
              <a:grpSpLocks/>
            </p:cNvGrpSpPr>
            <p:nvPr/>
          </p:nvGrpSpPr>
          <p:grpSpPr bwMode="auto">
            <a:xfrm>
              <a:off x="1632" y="2640"/>
              <a:ext cx="507" cy="285"/>
              <a:chOff x="1776" y="3504"/>
              <a:chExt cx="507" cy="285"/>
            </a:xfrm>
          </p:grpSpPr>
          <p:sp>
            <p:nvSpPr>
              <p:cNvPr id="220241" name="Oval 81"/>
              <p:cNvSpPr>
                <a:spLocks noChangeArrowheads="1"/>
              </p:cNvSpPr>
              <p:nvPr/>
            </p:nvSpPr>
            <p:spPr bwMode="auto">
              <a:xfrm>
                <a:off x="1776" y="3702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42" name="Oval 82"/>
              <p:cNvSpPr>
                <a:spLocks noChangeArrowheads="1"/>
              </p:cNvSpPr>
              <p:nvPr/>
            </p:nvSpPr>
            <p:spPr bwMode="auto">
              <a:xfrm>
                <a:off x="2196" y="3698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43" name="Oval 83"/>
              <p:cNvSpPr>
                <a:spLocks noChangeArrowheads="1"/>
              </p:cNvSpPr>
              <p:nvPr/>
            </p:nvSpPr>
            <p:spPr bwMode="auto">
              <a:xfrm>
                <a:off x="2008" y="3504"/>
                <a:ext cx="84" cy="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44" name="Freeform 84"/>
              <p:cNvSpPr>
                <a:spLocks/>
              </p:cNvSpPr>
              <p:nvPr/>
            </p:nvSpPr>
            <p:spPr bwMode="auto">
              <a:xfrm>
                <a:off x="1864" y="3742"/>
                <a:ext cx="33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34" y="0"/>
                  </a:cxn>
                </a:cxnLst>
                <a:rect l="0" t="0" r="r" b="b"/>
                <a:pathLst>
                  <a:path w="334" h="6">
                    <a:moveTo>
                      <a:pt x="0" y="6"/>
                    </a:moveTo>
                    <a:lnTo>
                      <a:pt x="33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45" name="Line 85"/>
              <p:cNvSpPr>
                <a:spLocks noChangeShapeType="1"/>
              </p:cNvSpPr>
              <p:nvPr/>
            </p:nvSpPr>
            <p:spPr bwMode="auto">
              <a:xfrm>
                <a:off x="2082" y="3581"/>
                <a:ext cx="152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46" name="Line 86"/>
              <p:cNvSpPr>
                <a:spLocks noChangeShapeType="1"/>
              </p:cNvSpPr>
              <p:nvPr/>
            </p:nvSpPr>
            <p:spPr bwMode="auto">
              <a:xfrm flipV="1">
                <a:off x="1851" y="3579"/>
                <a:ext cx="165" cy="1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0247" name="Group 87"/>
          <p:cNvGrpSpPr>
            <a:grpSpLocks/>
          </p:cNvGrpSpPr>
          <p:nvPr/>
        </p:nvGrpSpPr>
        <p:grpSpPr bwMode="auto">
          <a:xfrm>
            <a:off x="381000" y="4953000"/>
            <a:ext cx="6519863" cy="903288"/>
            <a:chOff x="240" y="3120"/>
            <a:chExt cx="4107" cy="569"/>
          </a:xfrm>
        </p:grpSpPr>
        <p:sp>
          <p:nvSpPr>
            <p:cNvPr id="220248" name="Text Box 88"/>
            <p:cNvSpPr txBox="1">
              <a:spLocks noChangeArrowheads="1"/>
            </p:cNvSpPr>
            <p:nvPr/>
          </p:nvSpPr>
          <p:spPr bwMode="auto">
            <a:xfrm>
              <a:off x="240" y="3408"/>
              <a:ext cx="1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FF"/>
                  </a:solidFill>
                  <a:latin typeface="Comic Sans MS" pitchFamily="66" charset="0"/>
                </a:rPr>
                <a:t>Complete Graphs</a:t>
              </a:r>
            </a:p>
          </p:txBody>
        </p:sp>
        <p:grpSp>
          <p:nvGrpSpPr>
            <p:cNvPr id="220249" name="Group 89"/>
            <p:cNvGrpSpPr>
              <a:grpSpLocks/>
            </p:cNvGrpSpPr>
            <p:nvPr/>
          </p:nvGrpSpPr>
          <p:grpSpPr bwMode="auto">
            <a:xfrm>
              <a:off x="1776" y="3360"/>
              <a:ext cx="507" cy="285"/>
              <a:chOff x="1776" y="3504"/>
              <a:chExt cx="507" cy="285"/>
            </a:xfrm>
          </p:grpSpPr>
          <p:sp>
            <p:nvSpPr>
              <p:cNvPr id="220250" name="Oval 90"/>
              <p:cNvSpPr>
                <a:spLocks noChangeArrowheads="1"/>
              </p:cNvSpPr>
              <p:nvPr/>
            </p:nvSpPr>
            <p:spPr bwMode="auto">
              <a:xfrm>
                <a:off x="1776" y="3702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51" name="Oval 91"/>
              <p:cNvSpPr>
                <a:spLocks noChangeArrowheads="1"/>
              </p:cNvSpPr>
              <p:nvPr/>
            </p:nvSpPr>
            <p:spPr bwMode="auto">
              <a:xfrm>
                <a:off x="2196" y="3698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52" name="Oval 92"/>
              <p:cNvSpPr>
                <a:spLocks noChangeArrowheads="1"/>
              </p:cNvSpPr>
              <p:nvPr/>
            </p:nvSpPr>
            <p:spPr bwMode="auto">
              <a:xfrm>
                <a:off x="2008" y="3504"/>
                <a:ext cx="84" cy="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53" name="Freeform 93"/>
              <p:cNvSpPr>
                <a:spLocks/>
              </p:cNvSpPr>
              <p:nvPr/>
            </p:nvSpPr>
            <p:spPr bwMode="auto">
              <a:xfrm>
                <a:off x="1864" y="3742"/>
                <a:ext cx="33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34" y="0"/>
                  </a:cxn>
                </a:cxnLst>
                <a:rect l="0" t="0" r="r" b="b"/>
                <a:pathLst>
                  <a:path w="334" h="6">
                    <a:moveTo>
                      <a:pt x="0" y="6"/>
                    </a:moveTo>
                    <a:lnTo>
                      <a:pt x="33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54" name="Line 94"/>
              <p:cNvSpPr>
                <a:spLocks noChangeShapeType="1"/>
              </p:cNvSpPr>
              <p:nvPr/>
            </p:nvSpPr>
            <p:spPr bwMode="auto">
              <a:xfrm>
                <a:off x="2082" y="3581"/>
                <a:ext cx="152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55" name="Line 95"/>
              <p:cNvSpPr>
                <a:spLocks noChangeShapeType="1"/>
              </p:cNvSpPr>
              <p:nvPr/>
            </p:nvSpPr>
            <p:spPr bwMode="auto">
              <a:xfrm flipV="1">
                <a:off x="1851" y="3579"/>
                <a:ext cx="165" cy="1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256" name="Group 96"/>
            <p:cNvGrpSpPr>
              <a:grpSpLocks/>
            </p:cNvGrpSpPr>
            <p:nvPr/>
          </p:nvGrpSpPr>
          <p:grpSpPr bwMode="auto">
            <a:xfrm>
              <a:off x="2784" y="3120"/>
              <a:ext cx="507" cy="525"/>
              <a:chOff x="2784" y="3120"/>
              <a:chExt cx="507" cy="525"/>
            </a:xfrm>
          </p:grpSpPr>
          <p:sp>
            <p:nvSpPr>
              <p:cNvPr id="220257" name="Oval 97"/>
              <p:cNvSpPr>
                <a:spLocks noChangeArrowheads="1"/>
              </p:cNvSpPr>
              <p:nvPr/>
            </p:nvSpPr>
            <p:spPr bwMode="auto">
              <a:xfrm>
                <a:off x="2784" y="3558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58" name="Oval 98"/>
              <p:cNvSpPr>
                <a:spLocks noChangeArrowheads="1"/>
              </p:cNvSpPr>
              <p:nvPr/>
            </p:nvSpPr>
            <p:spPr bwMode="auto">
              <a:xfrm>
                <a:off x="3204" y="3554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59" name="Oval 99"/>
              <p:cNvSpPr>
                <a:spLocks noChangeArrowheads="1"/>
              </p:cNvSpPr>
              <p:nvPr/>
            </p:nvSpPr>
            <p:spPr bwMode="auto">
              <a:xfrm>
                <a:off x="3016" y="3360"/>
                <a:ext cx="84" cy="9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60" name="Freeform 100"/>
              <p:cNvSpPr>
                <a:spLocks/>
              </p:cNvSpPr>
              <p:nvPr/>
            </p:nvSpPr>
            <p:spPr bwMode="auto">
              <a:xfrm>
                <a:off x="2872" y="3598"/>
                <a:ext cx="334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34" y="0"/>
                  </a:cxn>
                </a:cxnLst>
                <a:rect l="0" t="0" r="r" b="b"/>
                <a:pathLst>
                  <a:path w="334" h="6">
                    <a:moveTo>
                      <a:pt x="0" y="6"/>
                    </a:moveTo>
                    <a:lnTo>
                      <a:pt x="33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61" name="Freeform 101"/>
              <p:cNvSpPr>
                <a:spLocks/>
              </p:cNvSpPr>
              <p:nvPr/>
            </p:nvSpPr>
            <p:spPr bwMode="auto">
              <a:xfrm>
                <a:off x="3090" y="3437"/>
                <a:ext cx="138" cy="1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" y="127"/>
                  </a:cxn>
                </a:cxnLst>
                <a:rect l="0" t="0" r="r" b="b"/>
                <a:pathLst>
                  <a:path w="138" h="127">
                    <a:moveTo>
                      <a:pt x="0" y="0"/>
                    </a:moveTo>
                    <a:lnTo>
                      <a:pt x="138" y="127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62" name="Freeform 102"/>
              <p:cNvSpPr>
                <a:spLocks/>
              </p:cNvSpPr>
              <p:nvPr/>
            </p:nvSpPr>
            <p:spPr bwMode="auto">
              <a:xfrm>
                <a:off x="2862" y="3436"/>
                <a:ext cx="162" cy="138"/>
              </a:xfrm>
              <a:custGeom>
                <a:avLst/>
                <a:gdLst/>
                <a:ahLst/>
                <a:cxnLst>
                  <a:cxn ang="0">
                    <a:pos x="0" y="138"/>
                  </a:cxn>
                  <a:cxn ang="0">
                    <a:pos x="162" y="0"/>
                  </a:cxn>
                </a:cxnLst>
                <a:rect l="0" t="0" r="r" b="b"/>
                <a:pathLst>
                  <a:path w="162" h="138">
                    <a:moveTo>
                      <a:pt x="0" y="138"/>
                    </a:moveTo>
                    <a:lnTo>
                      <a:pt x="16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63" name="Oval 103"/>
              <p:cNvSpPr>
                <a:spLocks noChangeArrowheads="1"/>
              </p:cNvSpPr>
              <p:nvPr/>
            </p:nvSpPr>
            <p:spPr bwMode="auto">
              <a:xfrm>
                <a:off x="3024" y="3120"/>
                <a:ext cx="87" cy="8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64" name="Freeform 104"/>
              <p:cNvSpPr>
                <a:spLocks/>
              </p:cNvSpPr>
              <p:nvPr/>
            </p:nvSpPr>
            <p:spPr bwMode="auto">
              <a:xfrm>
                <a:off x="2838" y="3200"/>
                <a:ext cx="206" cy="360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0" y="360"/>
                  </a:cxn>
                </a:cxnLst>
                <a:rect l="0" t="0" r="r" b="b"/>
                <a:pathLst>
                  <a:path w="206" h="360">
                    <a:moveTo>
                      <a:pt x="206" y="0"/>
                    </a:moveTo>
                    <a:lnTo>
                      <a:pt x="0" y="36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65" name="Freeform 105"/>
              <p:cNvSpPr>
                <a:spLocks/>
              </p:cNvSpPr>
              <p:nvPr/>
            </p:nvSpPr>
            <p:spPr bwMode="auto">
              <a:xfrm>
                <a:off x="3088" y="3196"/>
                <a:ext cx="172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364"/>
                  </a:cxn>
                </a:cxnLst>
                <a:rect l="0" t="0" r="r" b="b"/>
                <a:pathLst>
                  <a:path w="172" h="364">
                    <a:moveTo>
                      <a:pt x="0" y="0"/>
                    </a:moveTo>
                    <a:lnTo>
                      <a:pt x="172" y="36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66" name="Freeform 106"/>
              <p:cNvSpPr>
                <a:spLocks/>
              </p:cNvSpPr>
              <p:nvPr/>
            </p:nvSpPr>
            <p:spPr bwMode="auto">
              <a:xfrm>
                <a:off x="3062" y="3202"/>
                <a:ext cx="4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4" y="0"/>
                  </a:cxn>
                </a:cxnLst>
                <a:rect l="0" t="0" r="r" b="b"/>
                <a:pathLst>
                  <a:path w="4" h="156">
                    <a:moveTo>
                      <a:pt x="0" y="156"/>
                    </a:moveTo>
                    <a:lnTo>
                      <a:pt x="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267" name="Group 107"/>
            <p:cNvGrpSpPr>
              <a:grpSpLocks/>
            </p:cNvGrpSpPr>
            <p:nvPr/>
          </p:nvGrpSpPr>
          <p:grpSpPr bwMode="auto">
            <a:xfrm>
              <a:off x="3792" y="3168"/>
              <a:ext cx="555" cy="521"/>
              <a:chOff x="3648" y="3168"/>
              <a:chExt cx="555" cy="521"/>
            </a:xfrm>
          </p:grpSpPr>
          <p:sp>
            <p:nvSpPr>
              <p:cNvPr id="220268" name="Oval 108"/>
              <p:cNvSpPr>
                <a:spLocks noChangeArrowheads="1"/>
              </p:cNvSpPr>
              <p:nvPr/>
            </p:nvSpPr>
            <p:spPr bwMode="auto">
              <a:xfrm>
                <a:off x="3748" y="3592"/>
                <a:ext cx="93" cy="9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69" name="Oval 109"/>
              <p:cNvSpPr>
                <a:spLocks noChangeArrowheads="1"/>
              </p:cNvSpPr>
              <p:nvPr/>
            </p:nvSpPr>
            <p:spPr bwMode="auto">
              <a:xfrm>
                <a:off x="4003" y="3592"/>
                <a:ext cx="96" cy="9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70" name="Line 110"/>
              <p:cNvSpPr>
                <a:spLocks noChangeShapeType="1"/>
              </p:cNvSpPr>
              <p:nvPr/>
            </p:nvSpPr>
            <p:spPr bwMode="auto">
              <a:xfrm>
                <a:off x="3845" y="3642"/>
                <a:ext cx="15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71" name="Oval 111"/>
              <p:cNvSpPr>
                <a:spLocks noChangeArrowheads="1"/>
              </p:cNvSpPr>
              <p:nvPr/>
            </p:nvSpPr>
            <p:spPr bwMode="auto">
              <a:xfrm>
                <a:off x="3648" y="3386"/>
                <a:ext cx="95" cy="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72" name="Oval 112"/>
              <p:cNvSpPr>
                <a:spLocks noChangeArrowheads="1"/>
              </p:cNvSpPr>
              <p:nvPr/>
            </p:nvSpPr>
            <p:spPr bwMode="auto">
              <a:xfrm>
                <a:off x="4108" y="3382"/>
                <a:ext cx="95" cy="9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73" name="Oval 113"/>
              <p:cNvSpPr>
                <a:spLocks noChangeArrowheads="1"/>
              </p:cNvSpPr>
              <p:nvPr/>
            </p:nvSpPr>
            <p:spPr bwMode="auto">
              <a:xfrm>
                <a:off x="3902" y="3168"/>
                <a:ext cx="92" cy="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74" name="Freeform 114"/>
              <p:cNvSpPr>
                <a:spLocks/>
              </p:cNvSpPr>
              <p:nvPr/>
            </p:nvSpPr>
            <p:spPr bwMode="auto">
              <a:xfrm>
                <a:off x="3714" y="3478"/>
                <a:ext cx="65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5" y="121"/>
                  </a:cxn>
                </a:cxnLst>
                <a:rect l="0" t="0" r="r" b="b"/>
                <a:pathLst>
                  <a:path w="65" h="121">
                    <a:moveTo>
                      <a:pt x="0" y="0"/>
                    </a:moveTo>
                    <a:lnTo>
                      <a:pt x="65" y="121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75" name="Line 115"/>
              <p:cNvSpPr>
                <a:spLocks noChangeShapeType="1"/>
              </p:cNvSpPr>
              <p:nvPr/>
            </p:nvSpPr>
            <p:spPr bwMode="auto">
              <a:xfrm>
                <a:off x="3983" y="3253"/>
                <a:ext cx="166" cy="1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76" name="Line 116"/>
              <p:cNvSpPr>
                <a:spLocks noChangeShapeType="1"/>
              </p:cNvSpPr>
              <p:nvPr/>
            </p:nvSpPr>
            <p:spPr bwMode="auto">
              <a:xfrm flipV="1">
                <a:off x="3730" y="3251"/>
                <a:ext cx="181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77" name="Line 117"/>
              <p:cNvSpPr>
                <a:spLocks noChangeShapeType="1"/>
              </p:cNvSpPr>
              <p:nvPr/>
            </p:nvSpPr>
            <p:spPr bwMode="auto">
              <a:xfrm flipH="1">
                <a:off x="4066" y="3471"/>
                <a:ext cx="76" cy="1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78" name="Freeform 118"/>
              <p:cNvSpPr>
                <a:spLocks/>
              </p:cNvSpPr>
              <p:nvPr/>
            </p:nvSpPr>
            <p:spPr bwMode="auto">
              <a:xfrm>
                <a:off x="3746" y="3424"/>
                <a:ext cx="364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64" y="0"/>
                  </a:cxn>
                </a:cxnLst>
                <a:rect l="0" t="0" r="r" b="b"/>
                <a:pathLst>
                  <a:path w="364" h="14">
                    <a:moveTo>
                      <a:pt x="0" y="14"/>
                    </a:moveTo>
                    <a:lnTo>
                      <a:pt x="364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79" name="Freeform 119"/>
              <p:cNvSpPr>
                <a:spLocks/>
              </p:cNvSpPr>
              <p:nvPr/>
            </p:nvSpPr>
            <p:spPr bwMode="auto">
              <a:xfrm>
                <a:off x="3828" y="3452"/>
                <a:ext cx="286" cy="154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286" y="0"/>
                  </a:cxn>
                </a:cxnLst>
                <a:rect l="0" t="0" r="r" b="b"/>
                <a:pathLst>
                  <a:path w="286" h="154">
                    <a:moveTo>
                      <a:pt x="0" y="154"/>
                    </a:moveTo>
                    <a:lnTo>
                      <a:pt x="286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80" name="Freeform 120"/>
              <p:cNvSpPr>
                <a:spLocks/>
              </p:cNvSpPr>
              <p:nvPr/>
            </p:nvSpPr>
            <p:spPr bwMode="auto">
              <a:xfrm>
                <a:off x="3740" y="3460"/>
                <a:ext cx="280" cy="142"/>
              </a:xfrm>
              <a:custGeom>
                <a:avLst/>
                <a:gdLst/>
                <a:ahLst/>
                <a:cxnLst>
                  <a:cxn ang="0">
                    <a:pos x="280" y="142"/>
                  </a:cxn>
                  <a:cxn ang="0">
                    <a:pos x="0" y="0"/>
                  </a:cxn>
                </a:cxnLst>
                <a:rect l="0" t="0" r="r" b="b"/>
                <a:pathLst>
                  <a:path w="280" h="142">
                    <a:moveTo>
                      <a:pt x="280" y="142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81" name="Freeform 121"/>
              <p:cNvSpPr>
                <a:spLocks/>
              </p:cNvSpPr>
              <p:nvPr/>
            </p:nvSpPr>
            <p:spPr bwMode="auto">
              <a:xfrm>
                <a:off x="3806" y="3266"/>
                <a:ext cx="122" cy="328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122" y="0"/>
                  </a:cxn>
                </a:cxnLst>
                <a:rect l="0" t="0" r="r" b="b"/>
                <a:pathLst>
                  <a:path w="122" h="328">
                    <a:moveTo>
                      <a:pt x="0" y="328"/>
                    </a:moveTo>
                    <a:lnTo>
                      <a:pt x="122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82" name="Freeform 122"/>
              <p:cNvSpPr>
                <a:spLocks/>
              </p:cNvSpPr>
              <p:nvPr/>
            </p:nvSpPr>
            <p:spPr bwMode="auto">
              <a:xfrm>
                <a:off x="3966" y="3264"/>
                <a:ext cx="82" cy="328"/>
              </a:xfrm>
              <a:custGeom>
                <a:avLst/>
                <a:gdLst/>
                <a:ahLst/>
                <a:cxnLst>
                  <a:cxn ang="0">
                    <a:pos x="82" y="328"/>
                  </a:cxn>
                  <a:cxn ang="0">
                    <a:pos x="0" y="0"/>
                  </a:cxn>
                </a:cxnLst>
                <a:rect l="0" t="0" r="r" b="b"/>
                <a:pathLst>
                  <a:path w="82" h="328">
                    <a:moveTo>
                      <a:pt x="82" y="328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0283" name="Group 123"/>
          <p:cNvGrpSpPr>
            <a:grpSpLocks/>
          </p:cNvGrpSpPr>
          <p:nvPr/>
        </p:nvGrpSpPr>
        <p:grpSpPr bwMode="auto">
          <a:xfrm>
            <a:off x="457200" y="6096000"/>
            <a:ext cx="5016500" cy="561975"/>
            <a:chOff x="288" y="3840"/>
            <a:chExt cx="3160" cy="354"/>
          </a:xfrm>
        </p:grpSpPr>
        <p:sp>
          <p:nvSpPr>
            <p:cNvPr id="220284" name="Text Box 124"/>
            <p:cNvSpPr txBox="1">
              <a:spLocks noChangeArrowheads="1"/>
            </p:cNvSpPr>
            <p:nvPr/>
          </p:nvSpPr>
          <p:spPr bwMode="auto">
            <a:xfrm>
              <a:off x="288" y="3888"/>
              <a:ext cx="1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66FF"/>
                  </a:solidFill>
                  <a:latin typeface="Comic Sans MS" pitchFamily="66" charset="0"/>
                </a:rPr>
                <a:t>Bipartite Graphs</a:t>
              </a:r>
            </a:p>
          </p:txBody>
        </p:sp>
        <p:grpSp>
          <p:nvGrpSpPr>
            <p:cNvPr id="220285" name="Group 125"/>
            <p:cNvGrpSpPr>
              <a:grpSpLocks/>
            </p:cNvGrpSpPr>
            <p:nvPr/>
          </p:nvGrpSpPr>
          <p:grpSpPr bwMode="auto">
            <a:xfrm>
              <a:off x="2400" y="3840"/>
              <a:ext cx="1048" cy="354"/>
              <a:chOff x="3600" y="1558"/>
              <a:chExt cx="1048" cy="354"/>
            </a:xfrm>
          </p:grpSpPr>
          <p:sp>
            <p:nvSpPr>
              <p:cNvPr id="220286" name="Oval 126"/>
              <p:cNvSpPr>
                <a:spLocks noChangeArrowheads="1"/>
              </p:cNvSpPr>
              <p:nvPr/>
            </p:nvSpPr>
            <p:spPr bwMode="auto">
              <a:xfrm>
                <a:off x="3706" y="1558"/>
                <a:ext cx="88" cy="8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87" name="Oval 127"/>
              <p:cNvSpPr>
                <a:spLocks noChangeArrowheads="1"/>
              </p:cNvSpPr>
              <p:nvPr/>
            </p:nvSpPr>
            <p:spPr bwMode="auto">
              <a:xfrm>
                <a:off x="3946" y="1558"/>
                <a:ext cx="88" cy="8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88" name="Oval 128"/>
              <p:cNvSpPr>
                <a:spLocks noChangeArrowheads="1"/>
              </p:cNvSpPr>
              <p:nvPr/>
            </p:nvSpPr>
            <p:spPr bwMode="auto">
              <a:xfrm>
                <a:off x="4186" y="1558"/>
                <a:ext cx="88" cy="8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89" name="Oval 129"/>
              <p:cNvSpPr>
                <a:spLocks noChangeArrowheads="1"/>
              </p:cNvSpPr>
              <p:nvPr/>
            </p:nvSpPr>
            <p:spPr bwMode="auto">
              <a:xfrm>
                <a:off x="4426" y="1558"/>
                <a:ext cx="88" cy="88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90" name="Freeform 130"/>
              <p:cNvSpPr>
                <a:spLocks/>
              </p:cNvSpPr>
              <p:nvPr/>
            </p:nvSpPr>
            <p:spPr bwMode="auto">
              <a:xfrm>
                <a:off x="3654" y="1641"/>
                <a:ext cx="78" cy="189"/>
              </a:xfrm>
              <a:custGeom>
                <a:avLst/>
                <a:gdLst/>
                <a:ahLst/>
                <a:cxnLst>
                  <a:cxn ang="0">
                    <a:pos x="0" y="189"/>
                  </a:cxn>
                  <a:cxn ang="0">
                    <a:pos x="78" y="0"/>
                  </a:cxn>
                </a:cxnLst>
                <a:rect l="0" t="0" r="r" b="b"/>
                <a:pathLst>
                  <a:path w="78" h="189">
                    <a:moveTo>
                      <a:pt x="0" y="189"/>
                    </a:moveTo>
                    <a:lnTo>
                      <a:pt x="7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91" name="Freeform 131"/>
              <p:cNvSpPr>
                <a:spLocks/>
              </p:cNvSpPr>
              <p:nvPr/>
            </p:nvSpPr>
            <p:spPr bwMode="auto">
              <a:xfrm>
                <a:off x="3900" y="1644"/>
                <a:ext cx="88" cy="184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0" y="184"/>
                  </a:cxn>
                </a:cxnLst>
                <a:rect l="0" t="0" r="r" b="b"/>
                <a:pathLst>
                  <a:path w="88" h="184">
                    <a:moveTo>
                      <a:pt x="88" y="0"/>
                    </a:moveTo>
                    <a:lnTo>
                      <a:pt x="0" y="18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92" name="Freeform 132"/>
              <p:cNvSpPr>
                <a:spLocks/>
              </p:cNvSpPr>
              <p:nvPr/>
            </p:nvSpPr>
            <p:spPr bwMode="auto">
              <a:xfrm>
                <a:off x="4028" y="1608"/>
                <a:ext cx="536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6" y="232"/>
                  </a:cxn>
                </a:cxnLst>
                <a:rect l="0" t="0" r="r" b="b"/>
                <a:pathLst>
                  <a:path w="536" h="232">
                    <a:moveTo>
                      <a:pt x="0" y="0"/>
                    </a:moveTo>
                    <a:lnTo>
                      <a:pt x="536" y="23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93" name="Oval 133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88" cy="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94" name="Oval 134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88" cy="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95" name="Oval 135"/>
              <p:cNvSpPr>
                <a:spLocks noChangeArrowheads="1"/>
              </p:cNvSpPr>
              <p:nvPr/>
            </p:nvSpPr>
            <p:spPr bwMode="auto">
              <a:xfrm>
                <a:off x="4080" y="1824"/>
                <a:ext cx="88" cy="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96" name="Oval 136"/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88" cy="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97" name="Oval 137"/>
              <p:cNvSpPr>
                <a:spLocks noChangeArrowheads="1"/>
              </p:cNvSpPr>
              <p:nvPr/>
            </p:nvSpPr>
            <p:spPr bwMode="auto">
              <a:xfrm>
                <a:off x="4560" y="1824"/>
                <a:ext cx="88" cy="88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98" name="Freeform 138"/>
              <p:cNvSpPr>
                <a:spLocks/>
              </p:cNvSpPr>
              <p:nvPr/>
            </p:nvSpPr>
            <p:spPr bwMode="auto">
              <a:xfrm>
                <a:off x="4371" y="1644"/>
                <a:ext cx="87" cy="186"/>
              </a:xfrm>
              <a:custGeom>
                <a:avLst/>
                <a:gdLst/>
                <a:ahLst/>
                <a:cxnLst>
                  <a:cxn ang="0">
                    <a:pos x="0" y="186"/>
                  </a:cxn>
                  <a:cxn ang="0">
                    <a:pos x="87" y="0"/>
                  </a:cxn>
                </a:cxnLst>
                <a:rect l="0" t="0" r="r" b="b"/>
                <a:pathLst>
                  <a:path w="87" h="186">
                    <a:moveTo>
                      <a:pt x="0" y="186"/>
                    </a:moveTo>
                    <a:lnTo>
                      <a:pt x="8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99" name="Freeform 139"/>
              <p:cNvSpPr>
                <a:spLocks/>
              </p:cNvSpPr>
              <p:nvPr/>
            </p:nvSpPr>
            <p:spPr bwMode="auto">
              <a:xfrm>
                <a:off x="4137" y="1644"/>
                <a:ext cx="81" cy="180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81" y="0"/>
                  </a:cxn>
                </a:cxnLst>
                <a:rect l="0" t="0" r="r" b="b"/>
                <a:pathLst>
                  <a:path w="81" h="180">
                    <a:moveTo>
                      <a:pt x="0" y="180"/>
                    </a:moveTo>
                    <a:lnTo>
                      <a:pt x="81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00" name="Freeform 140"/>
              <p:cNvSpPr>
                <a:spLocks/>
              </p:cNvSpPr>
              <p:nvPr/>
            </p:nvSpPr>
            <p:spPr bwMode="auto">
              <a:xfrm>
                <a:off x="4482" y="1641"/>
                <a:ext cx="114" cy="186"/>
              </a:xfrm>
              <a:custGeom>
                <a:avLst/>
                <a:gdLst/>
                <a:ahLst/>
                <a:cxnLst>
                  <a:cxn ang="0">
                    <a:pos x="114" y="186"/>
                  </a:cxn>
                  <a:cxn ang="0">
                    <a:pos x="0" y="0"/>
                  </a:cxn>
                </a:cxnLst>
                <a:rect l="0" t="0" r="r" b="b"/>
                <a:pathLst>
                  <a:path w="114" h="186">
                    <a:moveTo>
                      <a:pt x="114" y="186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01" name="Freeform 141"/>
              <p:cNvSpPr>
                <a:spLocks/>
              </p:cNvSpPr>
              <p:nvPr/>
            </p:nvSpPr>
            <p:spPr bwMode="auto">
              <a:xfrm>
                <a:off x="4008" y="1641"/>
                <a:ext cx="96" cy="183"/>
              </a:xfrm>
              <a:custGeom>
                <a:avLst/>
                <a:gdLst/>
                <a:ahLst/>
                <a:cxnLst>
                  <a:cxn ang="0">
                    <a:pos x="96" y="183"/>
                  </a:cxn>
                  <a:cxn ang="0">
                    <a:pos x="0" y="0"/>
                  </a:cxn>
                </a:cxnLst>
                <a:rect l="0" t="0" r="r" b="b"/>
                <a:pathLst>
                  <a:path w="96" h="183">
                    <a:moveTo>
                      <a:pt x="96" y="18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02" name="Freeform 142"/>
              <p:cNvSpPr>
                <a:spLocks/>
              </p:cNvSpPr>
              <p:nvPr/>
            </p:nvSpPr>
            <p:spPr bwMode="auto">
              <a:xfrm>
                <a:off x="3771" y="1644"/>
                <a:ext cx="99" cy="189"/>
              </a:xfrm>
              <a:custGeom>
                <a:avLst/>
                <a:gdLst/>
                <a:ahLst/>
                <a:cxnLst>
                  <a:cxn ang="0">
                    <a:pos x="99" y="189"/>
                  </a:cxn>
                  <a:cxn ang="0">
                    <a:pos x="0" y="0"/>
                  </a:cxn>
                </a:cxnLst>
                <a:rect l="0" t="0" r="r" b="b"/>
                <a:pathLst>
                  <a:path w="99" h="189">
                    <a:moveTo>
                      <a:pt x="99" y="189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03" name="Freeform 143"/>
              <p:cNvSpPr>
                <a:spLocks/>
              </p:cNvSpPr>
              <p:nvPr/>
            </p:nvSpPr>
            <p:spPr bwMode="auto">
              <a:xfrm>
                <a:off x="4251" y="1644"/>
                <a:ext cx="96" cy="183"/>
              </a:xfrm>
              <a:custGeom>
                <a:avLst/>
                <a:gdLst/>
                <a:ahLst/>
                <a:cxnLst>
                  <a:cxn ang="0">
                    <a:pos x="96" y="183"/>
                  </a:cxn>
                  <a:cxn ang="0">
                    <a:pos x="0" y="0"/>
                  </a:cxn>
                </a:cxnLst>
                <a:rect l="0" t="0" r="r" b="b"/>
                <a:pathLst>
                  <a:path w="96" h="183">
                    <a:moveTo>
                      <a:pt x="96" y="18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04" name="Freeform 144"/>
              <p:cNvSpPr>
                <a:spLocks/>
              </p:cNvSpPr>
              <p:nvPr/>
            </p:nvSpPr>
            <p:spPr bwMode="auto">
              <a:xfrm>
                <a:off x="3680" y="1632"/>
                <a:ext cx="272" cy="204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272" y="0"/>
                  </a:cxn>
                </a:cxnLst>
                <a:rect l="0" t="0" r="r" b="b"/>
                <a:pathLst>
                  <a:path w="272" h="204">
                    <a:moveTo>
                      <a:pt x="0" y="204"/>
                    </a:moveTo>
                    <a:lnTo>
                      <a:pt x="27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05" name="Freeform 145"/>
              <p:cNvSpPr>
                <a:spLocks/>
              </p:cNvSpPr>
              <p:nvPr/>
            </p:nvSpPr>
            <p:spPr bwMode="auto">
              <a:xfrm>
                <a:off x="4160" y="1628"/>
                <a:ext cx="280" cy="204"/>
              </a:xfrm>
              <a:custGeom>
                <a:avLst/>
                <a:gdLst/>
                <a:ahLst/>
                <a:cxnLst>
                  <a:cxn ang="0">
                    <a:pos x="280" y="0"/>
                  </a:cxn>
                  <a:cxn ang="0">
                    <a:pos x="0" y="204"/>
                  </a:cxn>
                </a:cxnLst>
                <a:rect l="0" t="0" r="r" b="b"/>
                <a:pathLst>
                  <a:path w="280" h="204">
                    <a:moveTo>
                      <a:pt x="280" y="0"/>
                    </a:moveTo>
                    <a:lnTo>
                      <a:pt x="0" y="20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06" name="Freeform 146"/>
              <p:cNvSpPr>
                <a:spLocks/>
              </p:cNvSpPr>
              <p:nvPr/>
            </p:nvSpPr>
            <p:spPr bwMode="auto">
              <a:xfrm>
                <a:off x="3916" y="1628"/>
                <a:ext cx="284" cy="212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0" y="212"/>
                  </a:cxn>
                </a:cxnLst>
                <a:rect l="0" t="0" r="r" b="b"/>
                <a:pathLst>
                  <a:path w="284" h="212">
                    <a:moveTo>
                      <a:pt x="284" y="0"/>
                    </a:moveTo>
                    <a:lnTo>
                      <a:pt x="0" y="21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0307" name="Text Box 147"/>
          <p:cNvSpPr txBox="1">
            <a:spLocks noChangeArrowheads="1"/>
          </p:cNvSpPr>
          <p:nvPr/>
        </p:nvSpPr>
        <p:spPr bwMode="auto">
          <a:xfrm>
            <a:off x="7848600" y="6248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Bonchev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Structural metrics: </a:t>
            </a:r>
            <a:br>
              <a:rPr lang="en-US"/>
            </a:br>
            <a:r>
              <a:rPr lang="en-US"/>
              <a:t>Average path length</a:t>
            </a:r>
            <a:br>
              <a:rPr lang="en-US"/>
            </a:br>
            <a:endParaRPr lang="en-US" sz="3200"/>
          </a:p>
        </p:txBody>
      </p:sp>
      <p:pic>
        <p:nvPicPr>
          <p:cNvPr id="62467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47800"/>
            <a:ext cx="8291513" cy="4733925"/>
          </a:xfrm>
          <a:noFill/>
          <a:ln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1000" y="6078538"/>
            <a:ext cx="3810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Slides by Kraemer &amp; </a:t>
            </a:r>
          </a:p>
          <a:p>
            <a:pPr>
              <a:spcBef>
                <a:spcPct val="50000"/>
              </a:spcBef>
            </a:pPr>
            <a:r>
              <a:rPr lang="en-US"/>
              <a:t>Barabasi, Bonabeau (SciAm’03)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Structural Metrics:</a:t>
            </a:r>
            <a:br>
              <a:rPr lang="en-US" sz="3600"/>
            </a:br>
            <a:r>
              <a:rPr lang="en-US" sz="3600"/>
              <a:t>Degree distribution(connectivity)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600200"/>
            <a:ext cx="8316913" cy="4945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Structural Metrics:</a:t>
            </a:r>
            <a:br>
              <a:rPr lang="en-US" sz="3600"/>
            </a:br>
            <a:r>
              <a:rPr lang="en-US" sz="3600"/>
              <a:t>Clustering coefficient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447800"/>
            <a:ext cx="8450263" cy="5051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Several other graph metrics exist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study them as needed</a:t>
            </a:r>
          </a:p>
          <a:p>
            <a:pPr lvl="1"/>
            <a:r>
              <a:rPr lang="en-US"/>
              <a:t>Centrality</a:t>
            </a:r>
          </a:p>
          <a:p>
            <a:pPr lvl="1"/>
            <a:r>
              <a:rPr lang="en-US"/>
              <a:t>Betweenness</a:t>
            </a:r>
          </a:p>
          <a:p>
            <a:pPr lvl="1"/>
            <a:r>
              <a:rPr lang="en-US"/>
              <a:t>Assortativity</a:t>
            </a:r>
          </a:p>
          <a:p>
            <a:pPr lvl="1"/>
            <a:r>
              <a:rPr lang="en-US"/>
              <a:t>Modularity</a:t>
            </a:r>
          </a:p>
          <a:p>
            <a:pPr lvl="1"/>
            <a:r>
              <a:rPr lang="en-US"/>
              <a:t>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/>
              <a:t>Network Evolution</a:t>
            </a:r>
          </a:p>
        </p:txBody>
      </p:sp>
      <p:pic>
        <p:nvPicPr>
          <p:cNvPr id="237571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914400"/>
            <a:ext cx="8610600" cy="4953000"/>
          </a:xfrm>
          <a:noFill/>
          <a:ln/>
        </p:spPr>
      </p:pic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0" y="649128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Slide by Kraemer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part 1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Historical perspective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From reductionism to systems and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Examples of complex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Structural/topological metrics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Average path length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Degree distribution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Clustering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3300"/>
                </a:solidFill>
              </a:rPr>
              <a:t>Topological models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Regular, random, small-world, scale-free networks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An evolutionary model of network growth: Preferential attachment</a:t>
            </a:r>
          </a:p>
          <a:p>
            <a:pPr>
              <a:lnSpc>
                <a:spcPct val="80000"/>
              </a:lnSpc>
            </a:pPr>
            <a:r>
              <a:rPr lang="en-US" sz="2000"/>
              <a:t>Implications of scale-free property in: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Robustness/fragility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Epidemics/diffusion processes</a:t>
            </a:r>
          </a:p>
          <a:p>
            <a:pPr>
              <a:lnSpc>
                <a:spcPct val="80000"/>
              </a:lnSpc>
            </a:pPr>
            <a:r>
              <a:rPr lang="en-US" sz="2000"/>
              <a:t>Focusing on the “small scale”: network motifs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Networks as functioning circuits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/>
              <a:t>Regular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Historical perspective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 the beginning.. there was REDUCTIONISM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All we need to know is the behavior of the system elements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Particles in physics, molecules or proteins in biology, communication links in the Internet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Complex systems are nothing but the result of many interactions between the system’s elements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No new phenomena will emerge when we consider the entire system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 centuries-old very flawed scientific tradition..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Regular networks – fully connected</a:t>
            </a:r>
            <a:br>
              <a:rPr lang="en-US" sz="3600"/>
            </a:br>
            <a:r>
              <a:rPr lang="en-US" sz="3600"/>
              <a:t> </a:t>
            </a:r>
            <a:endParaRPr lang="en-US" sz="2800"/>
          </a:p>
        </p:txBody>
      </p:sp>
      <p:pic>
        <p:nvPicPr>
          <p:cNvPr id="65539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111250"/>
            <a:ext cx="8285163" cy="4984750"/>
          </a:xfrm>
          <a:noFill/>
          <a:ln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1000" y="6078538"/>
            <a:ext cx="3810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Slides by Kraemer &amp; </a:t>
            </a:r>
          </a:p>
          <a:p>
            <a:pPr>
              <a:spcBef>
                <a:spcPct val="50000"/>
              </a:spcBef>
            </a:pPr>
            <a:r>
              <a:rPr lang="en-US"/>
              <a:t>Barabasi, Bonabeau (SciAm’03)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/>
              <a:t>Regular networks –Lattice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524000"/>
            <a:ext cx="8428038" cy="4779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/>
              <a:t>Regular networks –Lattice: ring world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066800"/>
            <a:ext cx="8504238" cy="5108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/>
              <a:t>Random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Random networks (Erdos-Renyi, ‘60)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</p:txBody>
      </p:sp>
      <p:pic>
        <p:nvPicPr>
          <p:cNvPr id="6861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95400"/>
            <a:ext cx="8305800" cy="4991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Networks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485900"/>
            <a:ext cx="8915400" cy="5145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/>
              <a:t>Small-world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Small-world networks (Watts-Strogatz, ‘98)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408113"/>
            <a:ext cx="8382000" cy="5138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Small-world networks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19200"/>
            <a:ext cx="8458200" cy="5133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Small-world networks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169988"/>
            <a:ext cx="8534400" cy="5265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Historical perspective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During the 80’s and early 90’s, several parallel approaches departed from reductionism</a:t>
            </a:r>
          </a:p>
          <a:p>
            <a:pPr>
              <a:lnSpc>
                <a:spcPct val="80000"/>
              </a:lnSpc>
            </a:pPr>
            <a:r>
              <a:rPr lang="en-US" sz="2800"/>
              <a:t>Consider the entire SYSTEM attempting to understand/explain its COMPLEXITY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B. Mandelbrot and others: Chaos and non-linear dynamical systems (the math of complexity)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P. Bak: Self-Organized Criticality – The edge of chaos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S. Wolfram: Cellular Automata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S. Kauffman: Random Boolean Networks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I. Prigogine: Dissipative Structures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J. Holland: Emergence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H. Maturana, F. Varela: Autopoiesis networks &amp; cognition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Systems Biology </a:t>
            </a:r>
            <a:endParaRPr lang="en-US" sz="240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Small-world networks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314450"/>
            <a:ext cx="8763000" cy="5224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/>
              <a:t>Scale-free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Scale-free networks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50950"/>
            <a:ext cx="8534400" cy="5233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Scale-free networks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447800"/>
            <a:ext cx="8686800" cy="4460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Scale-free networks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914400"/>
            <a:ext cx="8077200" cy="5616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700" y="588963"/>
            <a:ext cx="5599113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536575" y="1685925"/>
            <a:ext cx="1708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AdvPS81DE" charset="0"/>
                <a:cs typeface="Times New Roman (Hebrew)" charset="-79"/>
              </a:rPr>
              <a:t>A. fulgidus (archaea)</a:t>
            </a:r>
            <a:endParaRPr lang="en-US" sz="2400">
              <a:latin typeface="AdvPS81DB" charset="0"/>
              <a:cs typeface="Times New Roman (Hebrew)" charset="-79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803400" y="165100"/>
            <a:ext cx="625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dvPS81DB" charset="0"/>
                <a:cs typeface="Times New Roman (Hebrew)" charset="-79"/>
              </a:rPr>
              <a:t>Connectivity distributions for metabolic networks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49263" y="4271963"/>
            <a:ext cx="1587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AdvPS81DE" charset="0"/>
                <a:cs typeface="Times New Roman (Hebrew)" charset="-79"/>
              </a:rPr>
              <a:t>C. elegans</a:t>
            </a:r>
          </a:p>
          <a:p>
            <a:r>
              <a:rPr lang="en-US" sz="2400" i="1">
                <a:latin typeface="AdvPS81DB" charset="0"/>
                <a:cs typeface="Times New Roman (Hebrew)" charset="-79"/>
              </a:rPr>
              <a:t>(eukaryote)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7197725" y="1592263"/>
            <a:ext cx="1622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latin typeface="AdvPS81DE" charset="0"/>
                <a:cs typeface="Times New Roman (Hebrew)" charset="-79"/>
              </a:rPr>
              <a:t>E. coli</a:t>
            </a:r>
          </a:p>
          <a:p>
            <a:r>
              <a:rPr lang="en-US" sz="2400" i="1">
                <a:latin typeface="AdvPS81DB" charset="0"/>
                <a:cs typeface="Times New Roman (Hebrew)" charset="-79"/>
              </a:rPr>
              <a:t>(bacterium)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7248525" y="4013200"/>
            <a:ext cx="1619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AdvPS81DB" charset="0"/>
                <a:cs typeface="Times New Roman (Hebrew)" charset="-79"/>
              </a:rPr>
              <a:t>averaged over 43 organisms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6159500" y="6553200"/>
            <a:ext cx="298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 (Hebrew)" charset="-79"/>
              </a:rPr>
              <a:t>Jeong et al. Nature (2000) </a:t>
            </a:r>
            <a:r>
              <a:rPr lang="en-US" sz="1400" b="1">
                <a:latin typeface="Times New Roman" pitchFamily="18" charset="0"/>
                <a:cs typeface="Times New Roman (Hebrew)" charset="-79"/>
              </a:rPr>
              <a:t>407 </a:t>
            </a:r>
            <a:r>
              <a:rPr lang="en-US" sz="1400">
                <a:latin typeface="Times New Roman" pitchFamily="18" charset="0"/>
                <a:cs typeface="Times New Roman (Hebrew)" charset="-79"/>
              </a:rPr>
              <a:t>651-654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2282825" y="177800"/>
            <a:ext cx="459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 (Hebrew)" charset="-79"/>
              </a:rPr>
              <a:t>Protein-protein interaction networks</a:t>
            </a:r>
          </a:p>
        </p:txBody>
      </p:sp>
      <p:pic>
        <p:nvPicPr>
          <p:cNvPr id="100355" name="Picture 3" descr="protein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603250"/>
            <a:ext cx="6105525" cy="6105525"/>
          </a:xfrm>
          <a:prstGeom prst="rect">
            <a:avLst/>
          </a:prstGeom>
          <a:noFill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916613" y="6367463"/>
            <a:ext cx="3284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 sans serif"/>
                <a:cs typeface="Times New Roman (Hebrew)" charset="-79"/>
              </a:rPr>
              <a:t>Jeong</a:t>
            </a:r>
            <a:r>
              <a:rPr lang="en-US" sz="1400" i="1">
                <a:latin typeface=" sans serif"/>
                <a:cs typeface="Times New Roman (Hebrew)" charset="-79"/>
              </a:rPr>
              <a:t> </a:t>
            </a:r>
            <a:r>
              <a:rPr lang="en-US" sz="1400" i="1">
                <a:latin typeface="times"/>
                <a:cs typeface="Times New Roman (Hebrew)" charset="-79"/>
              </a:rPr>
              <a:t> et al. Nature</a:t>
            </a:r>
            <a:r>
              <a:rPr lang="en-US" sz="1400">
                <a:latin typeface="times"/>
                <a:cs typeface="Times New Roman (Hebrew)" charset="-79"/>
              </a:rPr>
              <a:t> </a:t>
            </a:r>
            <a:r>
              <a:rPr lang="en-US" sz="1400" b="1">
                <a:latin typeface="times"/>
                <a:cs typeface="Times New Roman (Hebrew)" charset="-79"/>
              </a:rPr>
              <a:t>411</a:t>
            </a:r>
            <a:r>
              <a:rPr lang="en-US" sz="1400">
                <a:latin typeface="times"/>
                <a:cs typeface="Times New Roman (Hebrew)" charset="-79"/>
              </a:rPr>
              <a:t>, 41 - 42 (2001)</a:t>
            </a:r>
          </a:p>
          <a:p>
            <a:r>
              <a:rPr lang="en-US" sz="1400">
                <a:latin typeface="times"/>
                <a:cs typeface="Times New Roman (Hebrew)" charset="-79"/>
              </a:rPr>
              <a:t>Wagner. RSL (2003) 270 457-466</a:t>
            </a: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029075"/>
            <a:ext cx="299561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/>
              <a:t>Preferential attachment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335088" y="295275"/>
            <a:ext cx="664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 (Hebrew)" charset="-79"/>
              </a:rPr>
              <a:t>A simple model for generating “scale-free” networks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90525" y="1285875"/>
            <a:ext cx="80740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 (Hebrew)" charset="-79"/>
              </a:rPr>
              <a:t>Evolution :  </a:t>
            </a:r>
            <a:r>
              <a:rPr lang="en-US" sz="2400">
                <a:latin typeface="Bliss-Medium" charset="0"/>
                <a:cs typeface="Times New Roman (Hebrew)" charset="-79"/>
              </a:rPr>
              <a:t>networks expand continuously by the addition of new vertices, and</a:t>
            </a:r>
          </a:p>
          <a:p>
            <a:pPr marL="457200" indent="-457200">
              <a:buFontTx/>
              <a:buAutoNum type="arabicPeriod"/>
            </a:pPr>
            <a:endParaRPr lang="en-US" sz="2400">
              <a:latin typeface="Times New Roman" pitchFamily="18" charset="0"/>
              <a:cs typeface="Times New Roman (Hebrew)" charset="-79"/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latin typeface="Times New Roman" pitchFamily="18" charset="0"/>
                <a:cs typeface="Times New Roman (Hebrew)" charset="-79"/>
              </a:rPr>
              <a:t>Preferential-attachment (rich get richer) : </a:t>
            </a:r>
            <a:r>
              <a:rPr lang="en-US" sz="2400">
                <a:latin typeface="Bliss-Medium" charset="0"/>
                <a:cs typeface="Times New Roman (Hebrew)" charset="-79"/>
              </a:rPr>
              <a:t>new vertices attach preferentially to sites that are already well connected.</a:t>
            </a:r>
            <a:endParaRPr lang="en-US" sz="2400">
              <a:latin typeface="Times New Roman" pitchFamily="18" charset="0"/>
              <a:cs typeface="Times New Roman (Hebrew)" charset="-79"/>
            </a:endParaRPr>
          </a:p>
          <a:p>
            <a:pPr marL="457200" indent="-457200"/>
            <a:endParaRPr lang="en-US" sz="2400"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427663" y="6553200"/>
            <a:ext cx="3716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 (Hebrew)" charset="-79"/>
              </a:rPr>
              <a:t>Barabasi and Albert. Science (1999) </a:t>
            </a:r>
            <a:r>
              <a:rPr lang="en-US" sz="1400" b="1">
                <a:latin typeface="Times New Roman" pitchFamily="18" charset="0"/>
                <a:cs typeface="Times New Roman (Hebrew)" charset="-79"/>
              </a:rPr>
              <a:t>286</a:t>
            </a:r>
            <a:r>
              <a:rPr lang="en-US" sz="1400">
                <a:latin typeface="Times New Roman" pitchFamily="18" charset="0"/>
                <a:cs typeface="Times New Roman (Hebrew)" charset="-79"/>
              </a:rPr>
              <a:t> 509-512</a:t>
            </a:r>
          </a:p>
        </p:txBody>
      </p:sp>
      <p:pic>
        <p:nvPicPr>
          <p:cNvPr id="101381" name="Picture 5" descr="scalefree"/>
          <p:cNvPicPr>
            <a:picLocks noChangeAspect="1" noChangeArrowheads="1"/>
          </p:cNvPicPr>
          <p:nvPr/>
        </p:nvPicPr>
        <p:blipFill>
          <a:blip r:embed="rId3" cstate="print">
            <a:lum bright="-12000" contrast="60000"/>
          </a:blip>
          <a:srcRect l="1062" t="8105" r="1955" b="6421"/>
          <a:stretch>
            <a:fillRect/>
          </a:stretch>
        </p:blipFill>
        <p:spPr bwMode="auto">
          <a:xfrm>
            <a:off x="0" y="3430588"/>
            <a:ext cx="9144000" cy="2851150"/>
          </a:xfrm>
          <a:prstGeom prst="rect">
            <a:avLst/>
          </a:prstGeom>
          <a:noFill/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494338" y="6324600"/>
            <a:ext cx="3649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 (Hebrew)" charset="-79"/>
              </a:rPr>
              <a:t>Barabasi &amp; Bonabeau Sci. Am. May 2003 60-69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533400" y="1317625"/>
            <a:ext cx="79025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NewRomanPS" charset="0"/>
                <a:cs typeface="Times New Roman (Hebrew)" charset="-79"/>
              </a:rPr>
              <a:t>To incorporate the growing character of the network, starting with a small number 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(m</a:t>
            </a:r>
            <a:r>
              <a:rPr lang="en-US" sz="2400" baseline="-25000">
                <a:latin typeface="TimesNewRomanPS" charset="0"/>
                <a:cs typeface="Times New Roman (Hebrew)" charset="-79"/>
              </a:rPr>
              <a:t>0</a:t>
            </a:r>
            <a:r>
              <a:rPr lang="en-US" sz="2400">
                <a:latin typeface="TimesNewRomanPS" charset="0"/>
                <a:cs typeface="Times New Roman (Hebrew)" charset="-79"/>
              </a:rPr>
              <a:t>) of vertices, at every time step we add a new vertex with m (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&lt; m</a:t>
            </a:r>
            <a:r>
              <a:rPr lang="en-US" sz="2400" baseline="-25000">
                <a:latin typeface="TimesNewRomanPS" charset="0"/>
                <a:cs typeface="Times New Roman (Hebrew)" charset="-79"/>
              </a:rPr>
              <a:t>0</a:t>
            </a:r>
            <a:r>
              <a:rPr lang="en-US" sz="2400">
                <a:latin typeface="TimesNewRomanPS" charset="0"/>
                <a:cs typeface="Times New Roman (Hebrew)" charset="-79"/>
              </a:rPr>
              <a:t> ) edges that link the new vertex to 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m </a:t>
            </a:r>
            <a:r>
              <a:rPr lang="en-US" sz="2400">
                <a:latin typeface="TimesNewRomanPS" charset="0"/>
                <a:cs typeface="Times New Roman (Hebrew)" charset="-79"/>
              </a:rPr>
              <a:t>different vertices already present in the system. </a:t>
            </a:r>
          </a:p>
          <a:p>
            <a:endParaRPr lang="en-US" sz="2400">
              <a:latin typeface="TimesNewRomanPS" charset="0"/>
              <a:cs typeface="Times New Roman (Hebrew)" charset="-79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427663" y="6553200"/>
            <a:ext cx="3716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 (Hebrew)" charset="-79"/>
              </a:rPr>
              <a:t>Barabasi and Albert. Science (1999) </a:t>
            </a:r>
            <a:r>
              <a:rPr lang="en-US" sz="1400" b="1">
                <a:latin typeface="Times New Roman" pitchFamily="18" charset="0"/>
                <a:cs typeface="Times New Roman (Hebrew)" charset="-79"/>
              </a:rPr>
              <a:t>286</a:t>
            </a:r>
            <a:r>
              <a:rPr lang="en-US" sz="1400">
                <a:latin typeface="Times New Roman" pitchFamily="18" charset="0"/>
                <a:cs typeface="Times New Roman (Hebrew)" charset="-79"/>
              </a:rPr>
              <a:t> 509-512</a:t>
            </a:r>
          </a:p>
        </p:txBody>
      </p:sp>
      <p:pic>
        <p:nvPicPr>
          <p:cNvPr id="102404" name="Picture 4" descr="scalefree"/>
          <p:cNvPicPr>
            <a:picLocks noChangeAspect="1" noChangeArrowheads="1"/>
          </p:cNvPicPr>
          <p:nvPr/>
        </p:nvPicPr>
        <p:blipFill>
          <a:blip r:embed="rId3" cstate="print">
            <a:lum bright="-12000" contrast="60000"/>
          </a:blip>
          <a:srcRect l="1062" t="8105" r="1955" b="6421"/>
          <a:stretch>
            <a:fillRect/>
          </a:stretch>
        </p:blipFill>
        <p:spPr bwMode="auto">
          <a:xfrm>
            <a:off x="0" y="3430588"/>
            <a:ext cx="9144000" cy="285115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714625" y="219075"/>
            <a:ext cx="332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 (Hebrew)" charset="-79"/>
              </a:rPr>
              <a:t>Scale-free network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Historical perspective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ym typeface="Wingdings" pitchFamily="2" charset="2"/>
              </a:rPr>
              <a:t>Systems approach: thinking about Networks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The focus moves from the elements (network nodes) to their interactions (network links)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To a certain degree, the structural details of each element become less important than the network of interactions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Some system properties, such as Robustness, Fragility, Modularity, Hierarchy, Evolvability, Redundancy (and others) can be better understood through the Networks approach</a:t>
            </a:r>
          </a:p>
          <a:p>
            <a:pPr>
              <a:lnSpc>
                <a:spcPct val="80000"/>
              </a:lnSpc>
            </a:pPr>
            <a:r>
              <a:rPr lang="en-US" sz="2800">
                <a:sym typeface="Wingdings" pitchFamily="2" charset="2"/>
              </a:rPr>
              <a:t>Some milestones: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1998: Small-World Networks (D.Watts and S.Strogatz)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1999: Scale-Free Networks (R.Albert &amp; A.L.Barabasi)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2002: Network Motifs (U.Alon)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65125" y="1285875"/>
            <a:ext cx="8461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TimesNewRomanPS" charset="0"/>
                <a:cs typeface="Times New Roman (Hebrew)" charset="-79"/>
              </a:rPr>
              <a:t>To incorporate preferential attachment, we assume that the probability </a:t>
            </a:r>
            <a:r>
              <a:rPr lang="en-US" sz="2400">
                <a:latin typeface="Universal-GreekwithMathPi" charset="0"/>
                <a:cs typeface="Times New Roman (Hebrew)" charset="-79"/>
              </a:rPr>
              <a:t>P </a:t>
            </a:r>
            <a:r>
              <a:rPr lang="en-US" sz="2400">
                <a:latin typeface="TimesNewRomanPS" charset="0"/>
                <a:cs typeface="Times New Roman (Hebrew)" charset="-79"/>
              </a:rPr>
              <a:t>that a new vertex will be connected to vertex 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i </a:t>
            </a:r>
            <a:r>
              <a:rPr lang="en-US" sz="2400">
                <a:latin typeface="TimesNewRomanPS" charset="0"/>
                <a:cs typeface="Times New Roman (Hebrew)" charset="-79"/>
              </a:rPr>
              <a:t>depends on the connectivity 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k</a:t>
            </a:r>
            <a:r>
              <a:rPr lang="en-US" sz="2400" i="1" baseline="-25000">
                <a:latin typeface="TimesNewRomanPS-Italic" charset="0"/>
                <a:cs typeface="Times New Roman (Hebrew)" charset="-79"/>
              </a:rPr>
              <a:t> i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 </a:t>
            </a:r>
            <a:r>
              <a:rPr lang="en-US" sz="2400">
                <a:latin typeface="TimesNewRomanPS" charset="0"/>
                <a:cs typeface="Times New Roman (Hebrew)" charset="-79"/>
              </a:rPr>
              <a:t>of that vertex, so that </a:t>
            </a:r>
          </a:p>
          <a:p>
            <a:r>
              <a:rPr lang="en-US" sz="24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2400">
                <a:latin typeface="TimesNewRomanPS" charset="0"/>
                <a:cs typeface="Times New Roman (Hebrew)" charset="-79"/>
              </a:rPr>
              <a:t>(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k</a:t>
            </a:r>
            <a:r>
              <a:rPr lang="en-US" sz="2400" i="1" baseline="-25000">
                <a:latin typeface="TimesNewRomanPS-Italic" charset="0"/>
                <a:cs typeface="Times New Roman (Hebrew)" charset="-79"/>
              </a:rPr>
              <a:t> i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 </a:t>
            </a:r>
            <a:r>
              <a:rPr lang="en-US" sz="2400">
                <a:latin typeface="TimesNewRomanPS" charset="0"/>
                <a:cs typeface="Times New Roman (Hebrew)" charset="-79"/>
              </a:rPr>
              <a:t>) </a:t>
            </a:r>
            <a:r>
              <a:rPr lang="en-US" sz="2400">
                <a:latin typeface="Universal-GreekwithMathPi" charset="0"/>
                <a:cs typeface="Times New Roman (Hebrew)" charset="-79"/>
              </a:rPr>
              <a:t>= 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k </a:t>
            </a:r>
            <a:r>
              <a:rPr lang="en-US" sz="2400" i="1" baseline="-25000">
                <a:latin typeface="TimesNewRomanPS-Italic" charset="0"/>
                <a:cs typeface="Times New Roman (Hebrew)" charset="-79"/>
              </a:rPr>
              <a:t>i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 </a:t>
            </a:r>
            <a:r>
              <a:rPr lang="en-US" sz="2400">
                <a:latin typeface="Universal-GreekwithMathPi" charset="0"/>
                <a:cs typeface="Times New Roman (Hebrew)" charset="-79"/>
              </a:rPr>
              <a:t>/</a:t>
            </a:r>
            <a:r>
              <a:rPr lang="en-US" sz="2400">
                <a:latin typeface="Symbol" pitchFamily="18" charset="2"/>
                <a:cs typeface="Times New Roman (Hebrew)" charset="-79"/>
              </a:rPr>
              <a:t>S</a:t>
            </a:r>
            <a:r>
              <a:rPr lang="en-US" sz="2400">
                <a:latin typeface="Universal-GreekwithMathPi" charset="0"/>
                <a:cs typeface="Times New Roman (Hebrew)" charset="-79"/>
              </a:rPr>
              <a:t> </a:t>
            </a:r>
            <a:r>
              <a:rPr lang="en-US" sz="2400" i="1" baseline="-25000">
                <a:latin typeface="TimesNewRomanPS-Italic" charset="0"/>
                <a:cs typeface="Times New Roman (Hebrew)" charset="-79"/>
              </a:rPr>
              <a:t>j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 k </a:t>
            </a:r>
            <a:r>
              <a:rPr lang="en-US" sz="2400" i="1" baseline="-25000">
                <a:latin typeface="TimesNewRomanPS-Italic" charset="0"/>
                <a:cs typeface="Times New Roman (Hebrew)" charset="-79"/>
              </a:rPr>
              <a:t>j</a:t>
            </a:r>
            <a:r>
              <a:rPr lang="en-US" sz="2400" i="1">
                <a:latin typeface="TimesNewRomanPS-Italic" charset="0"/>
                <a:cs typeface="Times New Roman (Hebrew)" charset="-79"/>
              </a:rPr>
              <a:t> </a:t>
            </a:r>
            <a:r>
              <a:rPr lang="en-US" sz="2400">
                <a:latin typeface="TimesNewRomanPS" charset="0"/>
                <a:cs typeface="Times New Roman (Hebrew)" charset="-79"/>
              </a:rPr>
              <a:t>. </a:t>
            </a:r>
            <a:endParaRPr lang="en-US" sz="2400"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427663" y="6553200"/>
            <a:ext cx="3716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 (Hebrew)" charset="-79"/>
              </a:rPr>
              <a:t>Barabasi and Albert. Science (1999) </a:t>
            </a:r>
            <a:r>
              <a:rPr lang="en-US" sz="1400" b="1">
                <a:latin typeface="Times New Roman" pitchFamily="18" charset="0"/>
                <a:cs typeface="Times New Roman (Hebrew)" charset="-79"/>
              </a:rPr>
              <a:t>286</a:t>
            </a:r>
            <a:r>
              <a:rPr lang="en-US" sz="1400">
                <a:latin typeface="Times New Roman" pitchFamily="18" charset="0"/>
                <a:cs typeface="Times New Roman (Hebrew)" charset="-79"/>
              </a:rPr>
              <a:t> 509-512</a:t>
            </a:r>
          </a:p>
        </p:txBody>
      </p:sp>
      <p:pic>
        <p:nvPicPr>
          <p:cNvPr id="103428" name="Picture 4" descr="scalefree"/>
          <p:cNvPicPr>
            <a:picLocks noChangeAspect="1" noChangeArrowheads="1"/>
          </p:cNvPicPr>
          <p:nvPr/>
        </p:nvPicPr>
        <p:blipFill>
          <a:blip r:embed="rId3" cstate="print">
            <a:lum bright="-12000" contrast="60000"/>
          </a:blip>
          <a:srcRect l="1062" t="8105" r="1955" b="6421"/>
          <a:stretch>
            <a:fillRect/>
          </a:stretch>
        </p:blipFill>
        <p:spPr bwMode="auto">
          <a:xfrm>
            <a:off x="0" y="3430588"/>
            <a:ext cx="9144000" cy="2851150"/>
          </a:xfrm>
          <a:prstGeom prst="rect">
            <a:avLst/>
          </a:prstGeom>
          <a:noFill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714625" y="219075"/>
            <a:ext cx="332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 (Hebrew)" charset="-79"/>
              </a:rPr>
              <a:t>Scale-free network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55600" y="4940300"/>
            <a:ext cx="85042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imesNewRomanPS" charset="0"/>
                <a:cs typeface="Times New Roman (Hebrew)" charset="-79"/>
              </a:rPr>
              <a:t>This network evolves into a scale-invariant state with the probability that a vertex has </a:t>
            </a:r>
            <a:r>
              <a:rPr lang="en-US" sz="2000" i="1">
                <a:latin typeface="TimesNewRomanPS-Italic" charset="0"/>
                <a:cs typeface="Times New Roman (Hebrew)" charset="-79"/>
              </a:rPr>
              <a:t>k </a:t>
            </a:r>
            <a:r>
              <a:rPr lang="en-US" sz="2000">
                <a:latin typeface="TimesNewRomanPS" charset="0"/>
                <a:cs typeface="Times New Roman (Hebrew)" charset="-79"/>
              </a:rPr>
              <a:t>edges, following a power law with an exponent </a:t>
            </a:r>
            <a:r>
              <a:rPr lang="en-US" sz="2000">
                <a:latin typeface="Universal-GreekwithMathPi" charset="0"/>
                <a:cs typeface="Times New Roman (Hebrew)" charset="-79"/>
              </a:rPr>
              <a:t>= </a:t>
            </a:r>
            <a:r>
              <a:rPr lang="en-US" sz="2000">
                <a:latin typeface="TimesNewRomanPS" charset="0"/>
                <a:cs typeface="Times New Roman (Hebrew)" charset="-79"/>
              </a:rPr>
              <a:t>2.9 </a:t>
            </a:r>
            <a:r>
              <a:rPr lang="en-US" sz="2000">
                <a:latin typeface="Universal-GreekwithMathPi" charset="0"/>
                <a:cs typeface="Times New Roman (Hebrew)" charset="-79"/>
              </a:rPr>
              <a:t>+/- </a:t>
            </a:r>
            <a:r>
              <a:rPr lang="en-US" sz="2000">
                <a:latin typeface="TimesNewRomanPS" charset="0"/>
                <a:cs typeface="Times New Roman (Hebrew)" charset="-79"/>
              </a:rPr>
              <a:t>0.1</a:t>
            </a:r>
          </a:p>
          <a:p>
            <a:endParaRPr lang="en-US" sz="2000">
              <a:latin typeface="TimesNewRomanPS" charset="0"/>
              <a:cs typeface="Times New Roman (Hebrew)" charset="-79"/>
            </a:endParaRPr>
          </a:p>
          <a:p>
            <a:r>
              <a:rPr lang="en-US" sz="2000">
                <a:latin typeface="TimesNewRomanPS" charset="0"/>
                <a:cs typeface="Times New Roman (Hebrew)" charset="-79"/>
              </a:rPr>
              <a:t>After </a:t>
            </a:r>
            <a:r>
              <a:rPr lang="en-US" sz="2000" i="1">
                <a:latin typeface="TimesNewRomanPS-Italic" charset="0"/>
                <a:cs typeface="Times New Roman (Hebrew)" charset="-79"/>
              </a:rPr>
              <a:t>t </a:t>
            </a:r>
            <a:r>
              <a:rPr lang="en-US" sz="2000">
                <a:latin typeface="TimesNewRomanPS" charset="0"/>
                <a:cs typeface="Times New Roman (Hebrew)" charset="-79"/>
              </a:rPr>
              <a:t>time steps, the model leads to a random network with </a:t>
            </a:r>
            <a:r>
              <a:rPr lang="en-US" sz="2000" i="1">
                <a:latin typeface="TimesNewRomanPS-Italic" charset="0"/>
                <a:cs typeface="Times New Roman (Hebrew)" charset="-79"/>
              </a:rPr>
              <a:t>t </a:t>
            </a:r>
            <a:r>
              <a:rPr lang="en-US" sz="2000">
                <a:latin typeface="Universal-GreekwithMathPi" charset="0"/>
                <a:cs typeface="Times New Roman (Hebrew)" charset="-79"/>
              </a:rPr>
              <a:t>+ </a:t>
            </a:r>
            <a:r>
              <a:rPr lang="en-US" sz="2000" i="1">
                <a:latin typeface="TimesNewRomanPS-Italic" charset="0"/>
                <a:cs typeface="Times New Roman (Hebrew)" charset="-79"/>
              </a:rPr>
              <a:t>m</a:t>
            </a:r>
            <a:r>
              <a:rPr lang="en-US" sz="2000" baseline="-25000">
                <a:latin typeface="TimesNewRomanPS" charset="0"/>
                <a:cs typeface="Times New Roman (Hebrew)" charset="-79"/>
              </a:rPr>
              <a:t>0</a:t>
            </a:r>
            <a:r>
              <a:rPr lang="en-US" sz="2000">
                <a:latin typeface="TimesNewRomanPS" charset="0"/>
                <a:cs typeface="Times New Roman (Hebrew)" charset="-79"/>
              </a:rPr>
              <a:t> vertices and </a:t>
            </a:r>
            <a:r>
              <a:rPr lang="en-US" sz="2000" i="1">
                <a:latin typeface="TimesNewRomanPS-Italic" charset="0"/>
                <a:cs typeface="Times New Roman (Hebrew)" charset="-79"/>
              </a:rPr>
              <a:t>mt </a:t>
            </a:r>
            <a:r>
              <a:rPr lang="en-US" sz="2000">
                <a:latin typeface="TimesNewRomanPS" charset="0"/>
                <a:cs typeface="Times New Roman (Hebrew)" charset="-79"/>
              </a:rPr>
              <a:t>edges. </a:t>
            </a:r>
            <a:endParaRPr lang="en-US" sz="2000">
              <a:latin typeface="Times New Roman" pitchFamily="18" charset="0"/>
              <a:cs typeface="Times New Roman (Hebrew)" charset="-79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6475" y="468313"/>
            <a:ext cx="3565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427663" y="6553200"/>
            <a:ext cx="3716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 (Hebrew)" charset="-79"/>
              </a:rPr>
              <a:t>Barabasi and Albert. Science (1999) </a:t>
            </a:r>
            <a:r>
              <a:rPr lang="en-US" sz="1400" b="1">
                <a:latin typeface="Times New Roman" pitchFamily="18" charset="0"/>
                <a:cs typeface="Times New Roman (Hebrew)" charset="-79"/>
              </a:rPr>
              <a:t>286</a:t>
            </a:r>
            <a:r>
              <a:rPr lang="en-US" sz="1400">
                <a:latin typeface="Times New Roman" pitchFamily="18" charset="0"/>
                <a:cs typeface="Times New Roman (Hebrew)" charset="-79"/>
              </a:rPr>
              <a:t> 509-512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714625" y="219075"/>
            <a:ext cx="332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 (Hebrew)" charset="-79"/>
              </a:rPr>
              <a:t>Scale-free network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part 1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Historical perspective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From reductionism to systems and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Examples of complex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Structural/topological metrics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Average path length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Degree distribution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Clustering</a:t>
            </a:r>
          </a:p>
          <a:p>
            <a:pPr>
              <a:lnSpc>
                <a:spcPct val="80000"/>
              </a:lnSpc>
            </a:pPr>
            <a:r>
              <a:rPr lang="en-US" sz="2000"/>
              <a:t>Topological models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Regular, random, small-world, scale-free networks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 evolutionary model of network growth: Preferential attachment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3300"/>
                </a:solidFill>
              </a:rPr>
              <a:t>Implications of scale-free property in: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Robustness/fragility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Epidemics/diffusion processes</a:t>
            </a:r>
          </a:p>
          <a:p>
            <a:pPr>
              <a:lnSpc>
                <a:spcPct val="80000"/>
              </a:lnSpc>
            </a:pPr>
            <a:r>
              <a:rPr lang="en-US" sz="2000"/>
              <a:t>Focusing on the “small scale”: network motifs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Networks as functioning circuits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sz="3600"/>
              <a:t>Robustness/fragility </a:t>
            </a:r>
            <a:br>
              <a:rPr lang="en-US" sz="3600"/>
            </a:br>
            <a:r>
              <a:rPr lang="en-US" sz="3600"/>
              <a:t>of scale-free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Robustness/fragility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12850"/>
            <a:ext cx="8610600" cy="5351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Robustness/fragility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90600"/>
            <a:ext cx="8763000" cy="548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390650" y="101600"/>
            <a:ext cx="6229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solidFill>
                  <a:srgbClr val="FF3300"/>
                </a:solidFill>
                <a:latin typeface="Times New Roman" pitchFamily="18" charset="0"/>
                <a:cs typeface="Times New Roman (Hebrew)" charset="-79"/>
              </a:rPr>
              <a:t>Yeast protein-protein interaction networks</a:t>
            </a:r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6929438" y="1331913"/>
            <a:ext cx="1998662" cy="1552575"/>
            <a:chOff x="4823" y="2348"/>
            <a:chExt cx="1259" cy="978"/>
          </a:xfrm>
        </p:grpSpPr>
        <p:sp>
          <p:nvSpPr>
            <p:cNvPr id="105476" name="Oval 4"/>
            <p:cNvSpPr>
              <a:spLocks noChangeArrowheads="1"/>
            </p:cNvSpPr>
            <p:nvPr/>
          </p:nvSpPr>
          <p:spPr bwMode="auto">
            <a:xfrm>
              <a:off x="4823" y="2423"/>
              <a:ext cx="146" cy="15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en-US" sz="2400"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105477" name="Oval 5"/>
            <p:cNvSpPr>
              <a:spLocks noChangeArrowheads="1"/>
            </p:cNvSpPr>
            <p:nvPr/>
          </p:nvSpPr>
          <p:spPr bwMode="auto">
            <a:xfrm>
              <a:off x="4823" y="2648"/>
              <a:ext cx="146" cy="15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8" name="Oval 6"/>
            <p:cNvSpPr>
              <a:spLocks noChangeArrowheads="1"/>
            </p:cNvSpPr>
            <p:nvPr/>
          </p:nvSpPr>
          <p:spPr bwMode="auto">
            <a:xfrm>
              <a:off x="4823" y="2883"/>
              <a:ext cx="146" cy="154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9" name="Oval 7"/>
            <p:cNvSpPr>
              <a:spLocks noChangeArrowheads="1"/>
            </p:cNvSpPr>
            <p:nvPr/>
          </p:nvSpPr>
          <p:spPr bwMode="auto">
            <a:xfrm>
              <a:off x="4823" y="3108"/>
              <a:ext cx="146" cy="15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0" name="Text Box 8"/>
            <p:cNvSpPr txBox="1">
              <a:spLocks noChangeArrowheads="1"/>
            </p:cNvSpPr>
            <p:nvPr/>
          </p:nvSpPr>
          <p:spPr bwMode="auto">
            <a:xfrm>
              <a:off x="4963" y="2348"/>
              <a:ext cx="1119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Lethal</a:t>
              </a:r>
            </a:p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Slow-growth</a:t>
              </a:r>
            </a:p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Non-lethal</a:t>
              </a:r>
            </a:p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Unknown</a:t>
              </a:r>
            </a:p>
          </p:txBody>
        </p:sp>
      </p:grpSp>
      <p:pic>
        <p:nvPicPr>
          <p:cNvPr id="105481" name="Picture 9" descr="protein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752475"/>
            <a:ext cx="6105525" cy="6105525"/>
          </a:xfrm>
          <a:prstGeom prst="rect">
            <a:avLst/>
          </a:prstGeom>
          <a:noFill/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6045200" y="6553200"/>
            <a:ext cx="3005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 sans serif"/>
                <a:cs typeface="Times New Roman (Hebrew)" charset="-79"/>
              </a:rPr>
              <a:t>Jeong</a:t>
            </a:r>
            <a:r>
              <a:rPr lang="en-US" sz="1400" i="1">
                <a:latin typeface=" sans serif"/>
                <a:cs typeface="Times New Roman (Hebrew)" charset="-79"/>
              </a:rPr>
              <a:t> </a:t>
            </a:r>
            <a:r>
              <a:rPr lang="en-US" sz="1400" i="1">
                <a:latin typeface="times"/>
                <a:cs typeface="Times New Roman (Hebrew)" charset="-79"/>
              </a:rPr>
              <a:t> et al. Nature</a:t>
            </a:r>
            <a:r>
              <a:rPr lang="en-US" sz="1400">
                <a:latin typeface="times"/>
                <a:cs typeface="Times New Roman (Hebrew)" charset="-79"/>
              </a:rPr>
              <a:t> </a:t>
            </a:r>
            <a:r>
              <a:rPr lang="en-US" sz="1400" b="1">
                <a:latin typeface="times"/>
                <a:cs typeface="Times New Roman (Hebrew)" charset="-79"/>
              </a:rPr>
              <a:t>411</a:t>
            </a:r>
            <a:r>
              <a:rPr lang="en-US" sz="1400">
                <a:latin typeface="times"/>
                <a:cs typeface="Times New Roman (Hebrew)" charset="-79"/>
              </a:rPr>
              <a:t>, 41 - 42 (2001)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384800" y="688975"/>
            <a:ext cx="378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phenotypic effect of removing the corresponding protein: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sz="3600"/>
              <a:t>Epidemics &amp; other diffusion processes in  scale-free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2800"/>
              <a:t/>
            </a:r>
            <a:br>
              <a:rPr lang="en-US" sz="2800"/>
            </a:br>
            <a:r>
              <a:rPr lang="en-US" sz="2800" b="1"/>
              <a:t>Epidemics in complex networks</a:t>
            </a:r>
            <a:endParaRPr lang="en-US" sz="2800"/>
          </a:p>
        </p:txBody>
      </p:sp>
      <p:pic>
        <p:nvPicPr>
          <p:cNvPr id="94211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731963"/>
            <a:ext cx="7173913" cy="4281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Node dynamics and self-organization</a:t>
            </a:r>
            <a:r>
              <a:rPr lang="en-US" sz="2800"/>
              <a:t>:</a:t>
            </a:r>
            <a:br>
              <a:rPr lang="en-US" sz="2800"/>
            </a:br>
            <a:r>
              <a:rPr lang="en-US" sz="2800" b="1"/>
              <a:t>Epidemics in complex networks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870075"/>
            <a:ext cx="7148513" cy="4175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603250" y="1592263"/>
            <a:ext cx="8178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 (Hebrew)" charset="-79"/>
              </a:rPr>
              <a:t>Things derive their being and nature by mutual dependence and are nothing in themselves.</a:t>
            </a:r>
            <a:b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 (Hebrew)" charset="-79"/>
              </a:rPr>
            </a:br>
            <a:r>
              <a:rPr lang="en-US" sz="2400" i="1">
                <a:latin typeface="Times New Roman" pitchFamily="18" charset="0"/>
                <a:cs typeface="Times New Roman (Hebrew)" charset="-79"/>
              </a:rPr>
              <a:t>-Nagarjuna, second century Buddhist philosopher </a:t>
            </a:r>
          </a:p>
          <a:p>
            <a:pPr marL="457200" indent="-457200">
              <a:buFontTx/>
              <a:buChar char="•"/>
            </a:pPr>
            <a:endParaRPr lang="en-US" sz="2400" i="1">
              <a:latin typeface="Times New Roman" pitchFamily="18" charset="0"/>
              <a:cs typeface="Times New Roman (Hebrew)" charset="-79"/>
            </a:endParaRPr>
          </a:p>
          <a:p>
            <a:pPr marL="457200" indent="-457200">
              <a:buFontTx/>
              <a:buChar char="•"/>
            </a:pPr>
            <a:endParaRPr lang="en-US" sz="2400">
              <a:latin typeface="Times New Roman" pitchFamily="18" charset="0"/>
              <a:cs typeface="Times New Roman (Hebrew)" charset="-79"/>
            </a:endParaRPr>
          </a:p>
          <a:p>
            <a:pPr marL="457200" indent="-457200">
              <a:buFontTx/>
              <a:buChar char="•"/>
            </a:pPr>
            <a: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 (Hebrew)" charset="-79"/>
              </a:rPr>
              <a:t>An elementary particle is not an independently existing, unanalyzable entity. It is, in essence, a set of relationships that reach outward to other things.</a:t>
            </a:r>
            <a:br>
              <a:rPr lang="en-US" sz="2400" i="1">
                <a:solidFill>
                  <a:srgbClr val="FF3300"/>
                </a:solidFill>
                <a:latin typeface="Times New Roman" pitchFamily="18" charset="0"/>
                <a:cs typeface="Times New Roman (Hebrew)" charset="-79"/>
              </a:rPr>
            </a:br>
            <a:r>
              <a:rPr lang="en-US" sz="2400" i="1">
                <a:latin typeface="Times New Roman" pitchFamily="18" charset="0"/>
                <a:cs typeface="Times New Roman (Hebrew)" charset="-79"/>
              </a:rPr>
              <a:t>-H.P. Stapp, twentieth century physicist</a:t>
            </a:r>
            <a:endParaRPr lang="en-US" sz="2400">
              <a:latin typeface="Times New Roman" pitchFamily="18" charset="0"/>
              <a:cs typeface="Times New Roman (Hebrew)" charset="-79"/>
            </a:endParaRPr>
          </a:p>
          <a:p>
            <a:pPr marL="457200" indent="-457200">
              <a:buFontTx/>
              <a:buChar char="•"/>
            </a:pPr>
            <a:endParaRPr lang="en-US" sz="2400"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087688" y="304800"/>
            <a:ext cx="256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 (Hebrew)" charset="-79"/>
              </a:rPr>
              <a:t>Some relevant Zen: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003925" y="6208713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See slides by Itay Yanai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457200" y="2286000"/>
            <a:ext cx="8153400" cy="2601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/>
            </a:outerShdw>
          </a:effectLst>
        </p:spPr>
        <p:txBody>
          <a:bodyPr lIns="91410" tIns="45706" rIns="91410" bIns="45706"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If</a:t>
            </a:r>
            <a:r>
              <a:rPr lang="en-US" sz="16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FF3300"/>
                </a:solidFill>
                <a:latin typeface="Symbol" pitchFamily="18" charset="2"/>
              </a:rPr>
              <a:t>2 &lt;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3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we have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absence of an epidemic threshold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eaLnBrk="0" hangingPunct="0"/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If </a:t>
            </a:r>
            <a:r>
              <a:rPr lang="en-US" sz="2000" b="1">
                <a:solidFill>
                  <a:srgbClr val="FF3300"/>
                </a:solidFill>
                <a:latin typeface="Symbol" pitchFamily="18" charset="2"/>
              </a:rPr>
              <a:t>3 &lt;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</a:rPr>
              <a:t> 4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 an  epidemic threshold appears, but</a:t>
            </a:r>
          </a:p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it is approached with vanishing slope.</a:t>
            </a:r>
          </a:p>
          <a:p>
            <a:pPr eaLnBrk="0" hangingPunct="0"/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If  </a:t>
            </a:r>
            <a:r>
              <a:rPr lang="en-US" sz="2800" b="1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 b="1">
                <a:solidFill>
                  <a:schemeClr val="accent2"/>
                </a:solidFill>
                <a:latin typeface="Symbol" pitchFamily="18" charset="2"/>
              </a:rPr>
              <a:t>  &gt;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4  the usual MF behavior is recovered.</a:t>
            </a:r>
          </a:p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SF networks are equal to random graph.</a:t>
            </a:r>
            <a:endParaRPr lang="en-US" sz="2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220788" y="366713"/>
            <a:ext cx="66135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pPr algn="ctr" defTabSz="828675" eaLnBrk="0" hangingPunct="0"/>
            <a:r>
              <a:rPr lang="en-GB" sz="4000" b="1" baseline="-25000">
                <a:solidFill>
                  <a:srgbClr val="990000"/>
                </a:solidFill>
                <a:latin typeface="Times New Roman" pitchFamily="18" charset="0"/>
              </a:rPr>
              <a:t>Results can be generalized to generic</a:t>
            </a:r>
          </a:p>
          <a:p>
            <a:pPr algn="ctr" defTabSz="828675" eaLnBrk="0" hangingPunct="0"/>
            <a:r>
              <a:rPr lang="en-GB" sz="4000" b="1" baseline="-25000">
                <a:solidFill>
                  <a:srgbClr val="990000"/>
                </a:solidFill>
                <a:latin typeface="Times New Roman" pitchFamily="18" charset="0"/>
              </a:rPr>
              <a:t>scale-free connectivity distributions P(k)~ k</a:t>
            </a:r>
            <a:r>
              <a:rPr lang="en-GB" sz="4000" b="1" baseline="30000">
                <a:solidFill>
                  <a:srgbClr val="990000"/>
                </a:solidFill>
                <a:latin typeface="Times New Roman" pitchFamily="18" charset="0"/>
              </a:rPr>
              <a:t>-</a:t>
            </a:r>
            <a:r>
              <a:rPr lang="en-GB" sz="4000" b="1" baseline="30000">
                <a:solidFill>
                  <a:srgbClr val="9900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31763" y="5638800"/>
            <a:ext cx="9012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defTabSz="828675" eaLnBrk="0" hangingPunct="0"/>
            <a:r>
              <a:rPr lang="en-GB" sz="2900" baseline="-25000">
                <a:solidFill>
                  <a:srgbClr val="000000"/>
                </a:solidFill>
                <a:latin typeface="Times New Roman" pitchFamily="18" charset="0"/>
              </a:rPr>
              <a:t>Pastor-Satorras &amp; Vespignani (2001, 2002), </a:t>
            </a:r>
            <a:r>
              <a:rPr lang="it-IT" sz="2900" baseline="-25000">
                <a:latin typeface="Times New Roman" pitchFamily="18" charset="0"/>
              </a:rPr>
              <a:t>Boguna, Pastor-Satorras, Vespignani (2003),</a:t>
            </a:r>
          </a:p>
          <a:p>
            <a:pPr defTabSz="828675" eaLnBrk="0" hangingPunct="0"/>
            <a:r>
              <a:rPr lang="it-IT" sz="2900" baseline="-25000">
                <a:latin typeface="Times New Roman" pitchFamily="18" charset="0"/>
              </a:rPr>
              <a:t>Dezso &amp; Barabasi (2001), Havlin et al. (2002), Barthélemy, Barrat, Pastor-Satorras, Vespignani (2004)</a:t>
            </a:r>
            <a:endParaRPr lang="en-US" sz="2900" baseline="-25000">
              <a:latin typeface="Times New Roman" pitchFamily="18" charset="0"/>
            </a:endParaRPr>
          </a:p>
          <a:p>
            <a:pPr defTabSz="828675" eaLnBrk="0" hangingPunct="0">
              <a:lnSpc>
                <a:spcPct val="140000"/>
              </a:lnSpc>
            </a:pPr>
            <a:endParaRPr lang="en-US" sz="2500" baseline="-25000">
              <a:latin typeface="Times New Roman" pitchFamily="18" charset="0"/>
            </a:endParaRPr>
          </a:p>
          <a:p>
            <a:pPr defTabSz="828675" eaLnBrk="0" hangingPunct="0"/>
            <a:endParaRPr lang="en-GB" sz="2900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part 1 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Historical perspective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From reductionism to systems and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Examples of complex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Structural/topological metrics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Average path length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Degree distribution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Clustering</a:t>
            </a:r>
          </a:p>
          <a:p>
            <a:pPr>
              <a:lnSpc>
                <a:spcPct val="80000"/>
              </a:lnSpc>
            </a:pPr>
            <a:r>
              <a:rPr lang="en-US" sz="2000"/>
              <a:t>Topological models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Regular, random, small-world, scale-free networks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 evolutionary model of network growth: Preferential attachment</a:t>
            </a:r>
          </a:p>
          <a:p>
            <a:pPr>
              <a:lnSpc>
                <a:spcPct val="80000"/>
              </a:lnSpc>
            </a:pPr>
            <a:r>
              <a:rPr lang="en-US" sz="2000"/>
              <a:t>Implications of scale-free property in: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Robustness/fragility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Epidemics/diffusion processes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3300"/>
                </a:solidFill>
              </a:rPr>
              <a:t>Focusing on the “small scale”: network motifs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FF3300"/>
                </a:solidFill>
              </a:rPr>
              <a:t>Networks as functioning circuits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Reference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Uri Alon, “An Introduction to Systems Biology: Design Principles of Biological Circuits”, Chapman &amp; Hall,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Definition of motifs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35975" cy="4525962"/>
          </a:xfrm>
        </p:spPr>
        <p:txBody>
          <a:bodyPr/>
          <a:lstStyle/>
          <a:p>
            <a:r>
              <a:rPr lang="en-US" altLang="zh-TW" sz="3600">
                <a:ea typeface="新細明體" pitchFamily="18" charset="-120"/>
              </a:rPr>
              <a:t>Network motifs are subgraphs that occur significantly more often in a real network than in the corresponding randomized network.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altLang="zh-TW">
                <a:ea typeface="新細明體" pitchFamily="18" charset="-120"/>
              </a:rPr>
              <a:t>Network motifs</a:t>
            </a:r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1908175" y="1628775"/>
          <a:ext cx="431800" cy="427038"/>
        </p:xfrm>
        <a:graphic>
          <a:graphicData uri="http://schemas.openxmlformats.org/presentationml/2006/ole">
            <p:oleObj spid="_x0000_s189443" name="點陣圖影像" r:id="rId4" imgW="838095" imgH="828791" progId="Paint.Picture">
              <p:embed/>
            </p:oleObj>
          </a:graphicData>
        </a:graphic>
      </p:graphicFrame>
      <p:graphicFrame>
        <p:nvGraphicFramePr>
          <p:cNvPr id="1894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348038" y="2636838"/>
          <a:ext cx="431800" cy="427037"/>
        </p:xfrm>
        <a:graphic>
          <a:graphicData uri="http://schemas.openxmlformats.org/presentationml/2006/ole">
            <p:oleObj spid="_x0000_s189444" name="點陣圖影像" r:id="rId5" imgW="838095" imgH="828791" progId="Paint.Picture">
              <p:embed/>
            </p:oleObj>
          </a:graphicData>
        </a:graphic>
      </p:graphicFrame>
      <p:graphicFrame>
        <p:nvGraphicFramePr>
          <p:cNvPr id="18944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116013" y="2781300"/>
          <a:ext cx="360362" cy="355600"/>
        </p:xfrm>
        <a:graphic>
          <a:graphicData uri="http://schemas.openxmlformats.org/presentationml/2006/ole">
            <p:oleObj spid="_x0000_s189445" name="點陣圖影像" r:id="rId6" imgW="838095" imgH="828791" progId="Paint.Picture">
              <p:embed/>
            </p:oleObj>
          </a:graphicData>
        </a:graphic>
      </p:graphicFrame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539750" y="1268413"/>
            <a:ext cx="3671888" cy="38893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47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2411413" y="3141663"/>
          <a:ext cx="411162" cy="406400"/>
        </p:xfrm>
        <a:graphic>
          <a:graphicData uri="http://schemas.openxmlformats.org/presentationml/2006/ole">
            <p:oleObj spid="_x0000_s189447" name="點陣圖影像" r:id="rId7" imgW="838095" imgH="828791" progId="Paint.Picture">
              <p:embed/>
            </p:oleObj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3059113" y="1700213"/>
          <a:ext cx="360362" cy="355600"/>
        </p:xfrm>
        <a:graphic>
          <a:graphicData uri="http://schemas.openxmlformats.org/presentationml/2006/ole">
            <p:oleObj spid="_x0000_s189448" name="點陣圖影像" r:id="rId8" imgW="838095" imgH="828791" progId="Paint.Picture">
              <p:embed/>
            </p:oleObj>
          </a:graphicData>
        </a:graphic>
      </p:graphicFrame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2051050" y="2492375"/>
          <a:ext cx="360363" cy="355600"/>
        </p:xfrm>
        <a:graphic>
          <a:graphicData uri="http://schemas.openxmlformats.org/presentationml/2006/ole">
            <p:oleObj spid="_x0000_s189449" name="點陣圖影像" r:id="rId9" imgW="838095" imgH="828791" progId="Paint.Picture">
              <p:embed/>
            </p:oleObj>
          </a:graphicData>
        </a:graphic>
      </p:graphicFrame>
      <p:graphicFrame>
        <p:nvGraphicFramePr>
          <p:cNvPr id="189450" name="Object 10"/>
          <p:cNvGraphicFramePr>
            <a:graphicFrameLocks noChangeAspect="1"/>
          </p:cNvGraphicFramePr>
          <p:nvPr/>
        </p:nvGraphicFramePr>
        <p:xfrm>
          <a:off x="1187450" y="3500438"/>
          <a:ext cx="431800" cy="427037"/>
        </p:xfrm>
        <a:graphic>
          <a:graphicData uri="http://schemas.openxmlformats.org/presentationml/2006/ole">
            <p:oleObj spid="_x0000_s189450" name="點陣圖影像" r:id="rId10" imgW="838095" imgH="828791" progId="Paint.Picture">
              <p:embed/>
            </p:oleObj>
          </a:graphicData>
        </a:graphic>
      </p:graphicFrame>
      <p:graphicFrame>
        <p:nvGraphicFramePr>
          <p:cNvPr id="189451" name="Object 11"/>
          <p:cNvGraphicFramePr>
            <a:graphicFrameLocks noChangeAspect="1"/>
          </p:cNvGraphicFramePr>
          <p:nvPr/>
        </p:nvGraphicFramePr>
        <p:xfrm>
          <a:off x="3348038" y="3500438"/>
          <a:ext cx="431800" cy="427037"/>
        </p:xfrm>
        <a:graphic>
          <a:graphicData uri="http://schemas.openxmlformats.org/presentationml/2006/ole">
            <p:oleObj spid="_x0000_s189451" name="點陣圖影像" r:id="rId11" imgW="838095" imgH="828791" progId="Paint.Picture">
              <p:embed/>
            </p:oleObj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/>
        </p:nvGraphicFramePr>
        <p:xfrm>
          <a:off x="2268538" y="3860800"/>
          <a:ext cx="431800" cy="427038"/>
        </p:xfrm>
        <a:graphic>
          <a:graphicData uri="http://schemas.openxmlformats.org/presentationml/2006/ole">
            <p:oleObj spid="_x0000_s189452" name="點陣圖影像" r:id="rId12" imgW="838095" imgH="828791" progId="Paint.Picture">
              <p:embed/>
            </p:oleObj>
          </a:graphicData>
        </a:graphic>
      </p:graphicFrame>
      <p:graphicFrame>
        <p:nvGraphicFramePr>
          <p:cNvPr id="189453" name="Object 13"/>
          <p:cNvGraphicFramePr>
            <a:graphicFrameLocks noChangeAspect="1"/>
          </p:cNvGraphicFramePr>
          <p:nvPr/>
        </p:nvGraphicFramePr>
        <p:xfrm>
          <a:off x="1547813" y="4221163"/>
          <a:ext cx="431800" cy="427037"/>
        </p:xfrm>
        <a:graphic>
          <a:graphicData uri="http://schemas.openxmlformats.org/presentationml/2006/ole">
            <p:oleObj spid="_x0000_s189453" name="點陣圖影像" r:id="rId13" imgW="838095" imgH="828791" progId="Paint.Picture">
              <p:embed/>
            </p:oleObj>
          </a:graphicData>
        </a:graphic>
      </p:graphicFrame>
      <p:graphicFrame>
        <p:nvGraphicFramePr>
          <p:cNvPr id="189454" name="Object 14"/>
          <p:cNvGraphicFramePr>
            <a:graphicFrameLocks noChangeAspect="1"/>
          </p:cNvGraphicFramePr>
          <p:nvPr/>
        </p:nvGraphicFramePr>
        <p:xfrm>
          <a:off x="2987675" y="4365625"/>
          <a:ext cx="431800" cy="427038"/>
        </p:xfrm>
        <a:graphic>
          <a:graphicData uri="http://schemas.openxmlformats.org/presentationml/2006/ole">
            <p:oleObj spid="_x0000_s189454" name="點陣圖影像" r:id="rId14" imgW="838095" imgH="828791" progId="Paint.Picture">
              <p:embed/>
            </p:oleObj>
          </a:graphicData>
        </a:graphic>
      </p:graphicFrame>
      <p:sp>
        <p:nvSpPr>
          <p:cNvPr id="189455" name="Oval 15"/>
          <p:cNvSpPr>
            <a:spLocks noChangeArrowheads="1"/>
          </p:cNvSpPr>
          <p:nvPr/>
        </p:nvSpPr>
        <p:spPr bwMode="auto">
          <a:xfrm>
            <a:off x="4932363" y="1196975"/>
            <a:ext cx="2808287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1042988" y="544512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Original network</a:t>
            </a:r>
          </a:p>
        </p:txBody>
      </p:sp>
      <p:sp>
        <p:nvSpPr>
          <p:cNvPr id="189457" name="Text Box 17"/>
          <p:cNvSpPr txBox="1">
            <a:spLocks noChangeArrowheads="1"/>
          </p:cNvSpPr>
          <p:nvPr/>
        </p:nvSpPr>
        <p:spPr bwMode="auto">
          <a:xfrm>
            <a:off x="5219700" y="5373688"/>
            <a:ext cx="3744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Random version of original network</a:t>
            </a:r>
          </a:p>
        </p:txBody>
      </p:sp>
      <p:graphicFrame>
        <p:nvGraphicFramePr>
          <p:cNvPr id="189458" name="Object 18"/>
          <p:cNvGraphicFramePr>
            <a:graphicFrameLocks noChangeAspect="1"/>
          </p:cNvGraphicFramePr>
          <p:nvPr/>
        </p:nvGraphicFramePr>
        <p:xfrm>
          <a:off x="6443663" y="1412875"/>
          <a:ext cx="431800" cy="427038"/>
        </p:xfrm>
        <a:graphic>
          <a:graphicData uri="http://schemas.openxmlformats.org/presentationml/2006/ole">
            <p:oleObj spid="_x0000_s189458" name="點陣圖影像" r:id="rId15" imgW="838095" imgH="828791" progId="Paint.Picture">
              <p:embed/>
            </p:oleObj>
          </a:graphicData>
        </a:graphic>
      </p:graphicFrame>
      <p:graphicFrame>
        <p:nvGraphicFramePr>
          <p:cNvPr id="189459" name="Object 19"/>
          <p:cNvGraphicFramePr>
            <a:graphicFrameLocks noChangeAspect="1"/>
          </p:cNvGraphicFramePr>
          <p:nvPr/>
        </p:nvGraphicFramePr>
        <p:xfrm>
          <a:off x="5580063" y="1412875"/>
          <a:ext cx="431800" cy="427038"/>
        </p:xfrm>
        <a:graphic>
          <a:graphicData uri="http://schemas.openxmlformats.org/presentationml/2006/ole">
            <p:oleObj spid="_x0000_s189459" name="點陣圖影像" r:id="rId16" imgW="838095" imgH="828791" progId="Paint.Picture">
              <p:embed/>
            </p:oleObj>
          </a:graphicData>
        </a:graphic>
      </p:graphicFrame>
      <p:graphicFrame>
        <p:nvGraphicFramePr>
          <p:cNvPr id="189460" name="Object 20"/>
          <p:cNvGraphicFramePr>
            <a:graphicFrameLocks noChangeAspect="1"/>
          </p:cNvGraphicFramePr>
          <p:nvPr/>
        </p:nvGraphicFramePr>
        <p:xfrm>
          <a:off x="5364163" y="2997200"/>
          <a:ext cx="431800" cy="427038"/>
        </p:xfrm>
        <a:graphic>
          <a:graphicData uri="http://schemas.openxmlformats.org/presentationml/2006/ole">
            <p:oleObj spid="_x0000_s189460" name="點陣圖影像" r:id="rId17" imgW="838095" imgH="828791" progId="Paint.Picture">
              <p:embed/>
            </p:oleObj>
          </a:graphicData>
        </a:graphic>
      </p:graphicFrame>
      <p:graphicFrame>
        <p:nvGraphicFramePr>
          <p:cNvPr id="189461" name="Object 21"/>
          <p:cNvGraphicFramePr>
            <a:graphicFrameLocks noChangeAspect="1"/>
          </p:cNvGraphicFramePr>
          <p:nvPr/>
        </p:nvGraphicFramePr>
        <p:xfrm>
          <a:off x="6156325" y="2997200"/>
          <a:ext cx="431800" cy="427038"/>
        </p:xfrm>
        <a:graphic>
          <a:graphicData uri="http://schemas.openxmlformats.org/presentationml/2006/ole">
            <p:oleObj spid="_x0000_s189461" name="點陣圖影像" r:id="rId18" imgW="838095" imgH="828791" progId="Paint.Picture">
              <p:embed/>
            </p:oleObj>
          </a:graphicData>
        </a:graphic>
      </p:graphicFrame>
      <p:graphicFrame>
        <p:nvGraphicFramePr>
          <p:cNvPr id="189462" name="Object 22"/>
          <p:cNvGraphicFramePr>
            <a:graphicFrameLocks noChangeAspect="1"/>
          </p:cNvGraphicFramePr>
          <p:nvPr/>
        </p:nvGraphicFramePr>
        <p:xfrm>
          <a:off x="7092950" y="2997200"/>
          <a:ext cx="431800" cy="427038"/>
        </p:xfrm>
        <a:graphic>
          <a:graphicData uri="http://schemas.openxmlformats.org/presentationml/2006/ole">
            <p:oleObj spid="_x0000_s189462" name="點陣圖影像" r:id="rId19" imgW="838095" imgH="828791" progId="Paint.Picture">
              <p:embed/>
            </p:oleObj>
          </a:graphicData>
        </a:graphic>
      </p:graphicFrame>
      <p:sp>
        <p:nvSpPr>
          <p:cNvPr id="189463" name="Oval 23"/>
          <p:cNvSpPr>
            <a:spLocks noChangeArrowheads="1"/>
          </p:cNvSpPr>
          <p:nvPr/>
        </p:nvSpPr>
        <p:spPr bwMode="auto">
          <a:xfrm>
            <a:off x="5003800" y="2565400"/>
            <a:ext cx="2808288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64" name="Oval 24"/>
          <p:cNvSpPr>
            <a:spLocks noChangeArrowheads="1"/>
          </p:cNvSpPr>
          <p:nvPr/>
        </p:nvSpPr>
        <p:spPr bwMode="auto">
          <a:xfrm>
            <a:off x="5292725" y="4149725"/>
            <a:ext cx="2808288" cy="12239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65" name="Object 25"/>
          <p:cNvGraphicFramePr>
            <a:graphicFrameLocks noChangeAspect="1"/>
          </p:cNvGraphicFramePr>
          <p:nvPr/>
        </p:nvGraphicFramePr>
        <p:xfrm>
          <a:off x="6156325" y="4581525"/>
          <a:ext cx="431800" cy="427038"/>
        </p:xfrm>
        <a:graphic>
          <a:graphicData uri="http://schemas.openxmlformats.org/presentationml/2006/ole">
            <p:oleObj spid="_x0000_s189465" name="點陣圖影像" r:id="rId20" imgW="838095" imgH="828791" progId="Paint.Picture">
              <p:embed/>
            </p:oleObj>
          </a:graphicData>
        </a:graphic>
      </p:graphicFrame>
      <p:graphicFrame>
        <p:nvGraphicFramePr>
          <p:cNvPr id="189466" name="Object 26"/>
          <p:cNvGraphicFramePr>
            <a:graphicFrameLocks noChangeAspect="1"/>
          </p:cNvGraphicFramePr>
          <p:nvPr/>
        </p:nvGraphicFramePr>
        <p:xfrm>
          <a:off x="7092950" y="4581525"/>
          <a:ext cx="431800" cy="427038"/>
        </p:xfrm>
        <a:graphic>
          <a:graphicData uri="http://schemas.openxmlformats.org/presentationml/2006/ole">
            <p:oleObj spid="_x0000_s189466" name="點陣圖影像" r:id="rId21" imgW="838095" imgH="828791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5" grpId="0" animBg="1"/>
      <p:bldP spid="189463" grpId="0" animBg="1"/>
      <p:bldP spid="18946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0"/>
            <a:ext cx="8507412" cy="1143000"/>
          </a:xfrm>
        </p:spPr>
        <p:txBody>
          <a:bodyPr/>
          <a:lstStyle/>
          <a:p>
            <a:r>
              <a:rPr lang="en-US" altLang="zh-TW" sz="3600">
                <a:ea typeface="新細明體" pitchFamily="18" charset="-120"/>
              </a:rPr>
              <a:t>Motifs in genetic network of yeast</a:t>
            </a:r>
          </a:p>
        </p:txBody>
      </p:sp>
      <p:pic>
        <p:nvPicPr>
          <p:cNvPr id="191491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196975"/>
            <a:ext cx="5759450" cy="5329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1075"/>
            <a:ext cx="34559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981075"/>
            <a:ext cx="33845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860800"/>
            <a:ext cx="3240087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908050"/>
          </a:xfrm>
          <a:noFill/>
          <a:ln/>
        </p:spPr>
        <p:txBody>
          <a:bodyPr/>
          <a:lstStyle/>
          <a:p>
            <a:r>
              <a:rPr lang="en-US" altLang="zh-TW" sz="3600">
                <a:ea typeface="新細明體" pitchFamily="18" charset="-120"/>
              </a:rPr>
              <a:t>Motifs in genetic network of E. coli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93038" cy="1143000"/>
          </a:xfrm>
        </p:spPr>
        <p:txBody>
          <a:bodyPr/>
          <a:lstStyle/>
          <a:p>
            <a:r>
              <a:rPr lang="en-US" sz="3200"/>
              <a:t>Examples of network motifs </a:t>
            </a:r>
            <a:br>
              <a:rPr lang="en-US" sz="3200"/>
            </a:br>
            <a:r>
              <a:rPr lang="en-US" sz="3200"/>
              <a:t>(3 nodes)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3810000" cy="1487488"/>
          </a:xfrm>
        </p:spPr>
        <p:txBody>
          <a:bodyPr/>
          <a:lstStyle/>
          <a:p>
            <a:r>
              <a:rPr lang="en-US" sz="2400"/>
              <a:t>Feed forward loop</a:t>
            </a:r>
          </a:p>
          <a:p>
            <a:pPr lvl="1"/>
            <a:r>
              <a:rPr lang="en-US" sz="2000"/>
              <a:t>Found in many transcriptional </a:t>
            </a:r>
            <a:br>
              <a:rPr lang="en-US" sz="2000"/>
            </a:br>
            <a:r>
              <a:rPr lang="en-US" sz="2000"/>
              <a:t>regulatory  networks</a:t>
            </a:r>
          </a:p>
          <a:p>
            <a:pPr lvl="1"/>
            <a:endParaRPr lang="en-US" sz="2000"/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00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5462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3048000"/>
            <a:ext cx="8458200" cy="1011238"/>
          </a:xfrm>
          <a:noFill/>
          <a:ln/>
        </p:spPr>
      </p:pic>
      <p:grpSp>
        <p:nvGrpSpPr>
          <p:cNvPr id="154630" name="Group 6"/>
          <p:cNvGrpSpPr>
            <a:grpSpLocks/>
          </p:cNvGrpSpPr>
          <p:nvPr/>
        </p:nvGrpSpPr>
        <p:grpSpPr bwMode="auto">
          <a:xfrm>
            <a:off x="7086600" y="1066800"/>
            <a:ext cx="709613" cy="1873250"/>
            <a:chOff x="4422" y="1162"/>
            <a:chExt cx="447" cy="1180"/>
          </a:xfrm>
        </p:grpSpPr>
        <p:sp>
          <p:nvSpPr>
            <p:cNvPr id="154631" name="WordArt 7"/>
            <p:cNvSpPr>
              <a:spLocks noChangeArrowheads="1" noChangeShapeType="1" noTextEdit="1"/>
            </p:cNvSpPr>
            <p:nvPr/>
          </p:nvSpPr>
          <p:spPr bwMode="auto">
            <a:xfrm rot="5400000">
              <a:off x="4169" y="1642"/>
              <a:ext cx="1180" cy="22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X Y Z </a:t>
              </a:r>
            </a:p>
          </p:txBody>
        </p:sp>
        <p:sp>
          <p:nvSpPr>
            <p:cNvPr id="154632" name="Line 8"/>
            <p:cNvSpPr>
              <a:spLocks noChangeShapeType="1"/>
            </p:cNvSpPr>
            <p:nvPr/>
          </p:nvSpPr>
          <p:spPr bwMode="auto">
            <a:xfrm>
              <a:off x="4740" y="138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33" name="Line 9"/>
            <p:cNvSpPr>
              <a:spLocks noChangeShapeType="1"/>
            </p:cNvSpPr>
            <p:nvPr/>
          </p:nvSpPr>
          <p:spPr bwMode="auto">
            <a:xfrm>
              <a:off x="4740" y="175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34" name="Line 10"/>
            <p:cNvSpPr>
              <a:spLocks noChangeShapeType="1"/>
            </p:cNvSpPr>
            <p:nvPr/>
          </p:nvSpPr>
          <p:spPr bwMode="auto">
            <a:xfrm flipH="1">
              <a:off x="4422" y="1253"/>
              <a:ext cx="18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35" name="Line 11"/>
            <p:cNvSpPr>
              <a:spLocks noChangeShapeType="1"/>
            </p:cNvSpPr>
            <p:nvPr/>
          </p:nvSpPr>
          <p:spPr bwMode="auto">
            <a:xfrm>
              <a:off x="4422" y="1253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36" name="Line 12"/>
            <p:cNvSpPr>
              <a:spLocks noChangeShapeType="1"/>
            </p:cNvSpPr>
            <p:nvPr/>
          </p:nvSpPr>
          <p:spPr bwMode="auto">
            <a:xfrm>
              <a:off x="4422" y="2069"/>
              <a:ext cx="18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4637" name="Group 13"/>
          <p:cNvGrpSpPr>
            <a:grpSpLocks/>
          </p:cNvGrpSpPr>
          <p:nvPr/>
        </p:nvGrpSpPr>
        <p:grpSpPr bwMode="auto">
          <a:xfrm>
            <a:off x="1066800" y="4343400"/>
            <a:ext cx="6805613" cy="2514600"/>
            <a:chOff x="720" y="2736"/>
            <a:chExt cx="4287" cy="1584"/>
          </a:xfrm>
        </p:grpSpPr>
        <p:sp>
          <p:nvSpPr>
            <p:cNvPr id="154638" name="WordArt 14"/>
            <p:cNvSpPr>
              <a:spLocks noChangeArrowheads="1" noChangeShapeType="1" noTextEdit="1"/>
            </p:cNvSpPr>
            <p:nvPr/>
          </p:nvSpPr>
          <p:spPr bwMode="auto">
            <a:xfrm rot="5400000">
              <a:off x="3491" y="3620"/>
              <a:ext cx="1180" cy="22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X Y Z </a:t>
              </a:r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>
              <a:off x="4062" y="3367"/>
              <a:ext cx="0" cy="182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0" name="Line 16"/>
            <p:cNvSpPr>
              <a:spLocks noChangeShapeType="1"/>
            </p:cNvSpPr>
            <p:nvPr/>
          </p:nvSpPr>
          <p:spPr bwMode="auto">
            <a:xfrm>
              <a:off x="4062" y="3730"/>
              <a:ext cx="0" cy="227"/>
            </a:xfrm>
            <a:prstGeom prst="line">
              <a:avLst/>
            </a:prstGeom>
            <a:noFill/>
            <a:ln w="76200">
              <a:solidFill>
                <a:srgbClr val="CC31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1" name="Line 17"/>
            <p:cNvSpPr>
              <a:spLocks noChangeShapeType="1"/>
            </p:cNvSpPr>
            <p:nvPr/>
          </p:nvSpPr>
          <p:spPr bwMode="auto">
            <a:xfrm flipH="1">
              <a:off x="3744" y="3231"/>
              <a:ext cx="185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2" name="Line 18"/>
            <p:cNvSpPr>
              <a:spLocks noChangeShapeType="1"/>
            </p:cNvSpPr>
            <p:nvPr/>
          </p:nvSpPr>
          <p:spPr bwMode="auto">
            <a:xfrm>
              <a:off x="3744" y="3231"/>
              <a:ext cx="0" cy="816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3" name="Line 19"/>
            <p:cNvSpPr>
              <a:spLocks noChangeShapeType="1"/>
            </p:cNvSpPr>
            <p:nvPr/>
          </p:nvSpPr>
          <p:spPr bwMode="auto">
            <a:xfrm>
              <a:off x="3744" y="4047"/>
              <a:ext cx="185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WordArt 20"/>
            <p:cNvSpPr>
              <a:spLocks noChangeArrowheads="1" noChangeShapeType="1" noTextEdit="1"/>
            </p:cNvSpPr>
            <p:nvPr/>
          </p:nvSpPr>
          <p:spPr bwMode="auto">
            <a:xfrm rot="5400000">
              <a:off x="467" y="3620"/>
              <a:ext cx="1180" cy="22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X Y Z </a:t>
              </a:r>
            </a:p>
          </p:txBody>
        </p:sp>
        <p:sp>
          <p:nvSpPr>
            <p:cNvPr id="154645" name="Line 21"/>
            <p:cNvSpPr>
              <a:spLocks noChangeShapeType="1"/>
            </p:cNvSpPr>
            <p:nvPr/>
          </p:nvSpPr>
          <p:spPr bwMode="auto">
            <a:xfrm>
              <a:off x="1038" y="3367"/>
              <a:ext cx="0" cy="182"/>
            </a:xfrm>
            <a:prstGeom prst="line">
              <a:avLst/>
            </a:prstGeom>
            <a:noFill/>
            <a:ln w="76200">
              <a:solidFill>
                <a:srgbClr val="CC31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6" name="Line 22"/>
            <p:cNvSpPr>
              <a:spLocks noChangeShapeType="1"/>
            </p:cNvSpPr>
            <p:nvPr/>
          </p:nvSpPr>
          <p:spPr bwMode="auto">
            <a:xfrm>
              <a:off x="1038" y="3730"/>
              <a:ext cx="0" cy="227"/>
            </a:xfrm>
            <a:prstGeom prst="line">
              <a:avLst/>
            </a:prstGeom>
            <a:noFill/>
            <a:ln w="76200">
              <a:solidFill>
                <a:srgbClr val="CC31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7" name="Line 23"/>
            <p:cNvSpPr>
              <a:spLocks noChangeShapeType="1"/>
            </p:cNvSpPr>
            <p:nvPr/>
          </p:nvSpPr>
          <p:spPr bwMode="auto">
            <a:xfrm flipH="1">
              <a:off x="720" y="3216"/>
              <a:ext cx="185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Line 24"/>
            <p:cNvSpPr>
              <a:spLocks noChangeShapeType="1"/>
            </p:cNvSpPr>
            <p:nvPr/>
          </p:nvSpPr>
          <p:spPr bwMode="auto">
            <a:xfrm>
              <a:off x="720" y="3216"/>
              <a:ext cx="0" cy="816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49" name="Line 25"/>
            <p:cNvSpPr>
              <a:spLocks noChangeShapeType="1"/>
            </p:cNvSpPr>
            <p:nvPr/>
          </p:nvSpPr>
          <p:spPr bwMode="auto">
            <a:xfrm>
              <a:off x="720" y="4032"/>
              <a:ext cx="185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0" name="WordArt 26"/>
            <p:cNvSpPr>
              <a:spLocks noChangeArrowheads="1" noChangeShapeType="1" noTextEdit="1"/>
            </p:cNvSpPr>
            <p:nvPr/>
          </p:nvSpPr>
          <p:spPr bwMode="auto">
            <a:xfrm rot="5400000">
              <a:off x="1523" y="3620"/>
              <a:ext cx="1180" cy="22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X Y Z </a:t>
              </a:r>
            </a:p>
          </p:txBody>
        </p:sp>
        <p:sp>
          <p:nvSpPr>
            <p:cNvPr id="154651" name="Line 27"/>
            <p:cNvSpPr>
              <a:spLocks noChangeShapeType="1"/>
            </p:cNvSpPr>
            <p:nvPr/>
          </p:nvSpPr>
          <p:spPr bwMode="auto">
            <a:xfrm>
              <a:off x="2094" y="3367"/>
              <a:ext cx="0" cy="182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2" name="Line 28"/>
            <p:cNvSpPr>
              <a:spLocks noChangeShapeType="1"/>
            </p:cNvSpPr>
            <p:nvPr/>
          </p:nvSpPr>
          <p:spPr bwMode="auto">
            <a:xfrm>
              <a:off x="2094" y="3730"/>
              <a:ext cx="0" cy="227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3" name="Line 29"/>
            <p:cNvSpPr>
              <a:spLocks noChangeShapeType="1"/>
            </p:cNvSpPr>
            <p:nvPr/>
          </p:nvSpPr>
          <p:spPr bwMode="auto">
            <a:xfrm flipH="1">
              <a:off x="1776" y="3231"/>
              <a:ext cx="185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4" name="Line 30"/>
            <p:cNvSpPr>
              <a:spLocks noChangeShapeType="1"/>
            </p:cNvSpPr>
            <p:nvPr/>
          </p:nvSpPr>
          <p:spPr bwMode="auto">
            <a:xfrm>
              <a:off x="1776" y="3231"/>
              <a:ext cx="0" cy="816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5" name="Line 31"/>
            <p:cNvSpPr>
              <a:spLocks noChangeShapeType="1"/>
            </p:cNvSpPr>
            <p:nvPr/>
          </p:nvSpPr>
          <p:spPr bwMode="auto">
            <a:xfrm>
              <a:off x="1776" y="4047"/>
              <a:ext cx="185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6" name="WordArt 32"/>
            <p:cNvSpPr>
              <a:spLocks noChangeArrowheads="1" noChangeShapeType="1" noTextEdit="1"/>
            </p:cNvSpPr>
            <p:nvPr/>
          </p:nvSpPr>
          <p:spPr bwMode="auto">
            <a:xfrm rot="5400000">
              <a:off x="4307" y="3620"/>
              <a:ext cx="1180" cy="22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/>
                </a:rPr>
                <a:t>X Y Z </a:t>
              </a:r>
            </a:p>
          </p:txBody>
        </p:sp>
        <p:sp>
          <p:nvSpPr>
            <p:cNvPr id="154657" name="Line 33"/>
            <p:cNvSpPr>
              <a:spLocks noChangeShapeType="1"/>
            </p:cNvSpPr>
            <p:nvPr/>
          </p:nvSpPr>
          <p:spPr bwMode="auto">
            <a:xfrm>
              <a:off x="4878" y="3367"/>
              <a:ext cx="0" cy="182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8" name="Line 34"/>
            <p:cNvSpPr>
              <a:spLocks noChangeShapeType="1"/>
            </p:cNvSpPr>
            <p:nvPr/>
          </p:nvSpPr>
          <p:spPr bwMode="auto">
            <a:xfrm>
              <a:off x="4878" y="3730"/>
              <a:ext cx="0" cy="227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59" name="Line 35"/>
            <p:cNvSpPr>
              <a:spLocks noChangeShapeType="1"/>
            </p:cNvSpPr>
            <p:nvPr/>
          </p:nvSpPr>
          <p:spPr bwMode="auto">
            <a:xfrm flipH="1">
              <a:off x="4560" y="3231"/>
              <a:ext cx="185" cy="1"/>
            </a:xfrm>
            <a:prstGeom prst="line">
              <a:avLst/>
            </a:prstGeom>
            <a:noFill/>
            <a:ln w="76200">
              <a:solidFill>
                <a:srgbClr val="CC31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60" name="Line 36"/>
            <p:cNvSpPr>
              <a:spLocks noChangeShapeType="1"/>
            </p:cNvSpPr>
            <p:nvPr/>
          </p:nvSpPr>
          <p:spPr bwMode="auto">
            <a:xfrm>
              <a:off x="4560" y="3231"/>
              <a:ext cx="0" cy="816"/>
            </a:xfrm>
            <a:prstGeom prst="line">
              <a:avLst/>
            </a:prstGeom>
            <a:noFill/>
            <a:ln w="76200">
              <a:solidFill>
                <a:srgbClr val="CC31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61" name="Line 37"/>
            <p:cNvSpPr>
              <a:spLocks noChangeShapeType="1"/>
            </p:cNvSpPr>
            <p:nvPr/>
          </p:nvSpPr>
          <p:spPr bwMode="auto">
            <a:xfrm>
              <a:off x="4560" y="4047"/>
              <a:ext cx="185" cy="1"/>
            </a:xfrm>
            <a:prstGeom prst="line">
              <a:avLst/>
            </a:prstGeom>
            <a:noFill/>
            <a:ln w="76200">
              <a:solidFill>
                <a:srgbClr val="CC31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662" name="Text Box 38"/>
            <p:cNvSpPr txBox="1">
              <a:spLocks noChangeArrowheads="1"/>
            </p:cNvSpPr>
            <p:nvPr/>
          </p:nvSpPr>
          <p:spPr bwMode="auto">
            <a:xfrm>
              <a:off x="960" y="2736"/>
              <a:ext cx="8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9900"/>
                  </a:solidFill>
                  <a:latin typeface="Tahoma" pitchFamily="34" charset="0"/>
                </a:rPr>
                <a:t>coherent</a:t>
              </a:r>
            </a:p>
          </p:txBody>
        </p:sp>
        <p:sp>
          <p:nvSpPr>
            <p:cNvPr id="154663" name="Text Box 39"/>
            <p:cNvSpPr txBox="1">
              <a:spLocks noChangeArrowheads="1"/>
            </p:cNvSpPr>
            <p:nvPr/>
          </p:nvSpPr>
          <p:spPr bwMode="auto">
            <a:xfrm>
              <a:off x="3840" y="2736"/>
              <a:ext cx="10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CC3100"/>
                  </a:solidFill>
                  <a:latin typeface="Tahoma" pitchFamily="34" charset="0"/>
                </a:rPr>
                <a:t>incoherent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Possible functional role of a coherent feed-forward loop</a:t>
            </a:r>
          </a:p>
        </p:txBody>
      </p:sp>
      <p:pic>
        <p:nvPicPr>
          <p:cNvPr id="155651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2362200"/>
            <a:ext cx="1504950" cy="4057650"/>
          </a:xfrm>
          <a:noFill/>
          <a:ln/>
        </p:spPr>
      </p:pic>
      <p:sp>
        <p:nvSpPr>
          <p:cNvPr id="155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r>
              <a:rPr lang="en-US" sz="2800"/>
              <a:t>Noise filtering: short pulses in input do not result in turning on 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US" altLang="zh-TW" sz="2800">
                <a:ea typeface="新細明體" pitchFamily="18" charset="-120"/>
              </a:rPr>
              <a:t>Conservation of  network motif constituents</a:t>
            </a:r>
          </a:p>
        </p:txBody>
      </p:sp>
      <p:graphicFrame>
        <p:nvGraphicFramePr>
          <p:cNvPr id="20275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6443663" y="1341438"/>
          <a:ext cx="2338387" cy="1287462"/>
        </p:xfrm>
        <a:graphic>
          <a:graphicData uri="http://schemas.openxmlformats.org/presentationml/2006/ole">
            <p:oleObj spid="_x0000_s202755" name="點陣圖影像" r:id="rId4" imgW="5020376" imgH="2762636" progId="Paint.Picture">
              <p:embed/>
            </p:oleObj>
          </a:graphicData>
        </a:graphic>
      </p:graphicFrame>
      <p:graphicFrame>
        <p:nvGraphicFramePr>
          <p:cNvPr id="202756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323850" y="4868863"/>
          <a:ext cx="2427288" cy="1335087"/>
        </p:xfrm>
        <a:graphic>
          <a:graphicData uri="http://schemas.openxmlformats.org/presentationml/2006/ole">
            <p:oleObj spid="_x0000_s202756" name="點陣圖影像" r:id="rId5" imgW="5020376" imgH="2762636" progId="Paint.Picture">
              <p:embed/>
            </p:oleObj>
          </a:graphicData>
        </a:graphic>
      </p:graphicFrame>
      <p:graphicFrame>
        <p:nvGraphicFramePr>
          <p:cNvPr id="202757" name="Object 5"/>
          <p:cNvGraphicFramePr>
            <a:graphicFrameLocks noChangeAspect="1"/>
          </p:cNvGraphicFramePr>
          <p:nvPr>
            <p:ph sz="quarter" idx="4"/>
          </p:nvPr>
        </p:nvGraphicFramePr>
        <p:xfrm>
          <a:off x="6372225" y="5013325"/>
          <a:ext cx="2268538" cy="1247775"/>
        </p:xfrm>
        <a:graphic>
          <a:graphicData uri="http://schemas.openxmlformats.org/presentationml/2006/ole">
            <p:oleObj spid="_x0000_s202757" name="點陣圖影像" r:id="rId6" imgW="5020376" imgH="2762636" progId="Paint.Picture">
              <p:embed/>
            </p:oleObj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323850" y="1268413"/>
          <a:ext cx="2438400" cy="1341437"/>
        </p:xfrm>
        <a:graphic>
          <a:graphicData uri="http://schemas.openxmlformats.org/presentationml/2006/ole">
            <p:oleObj spid="_x0000_s202758" name="點陣圖影像" r:id="rId7" imgW="5020376" imgH="2762636" progId="Paint.Picture">
              <p:embed/>
            </p:oleObj>
          </a:graphicData>
        </a:graphic>
      </p:graphicFrame>
      <p:graphicFrame>
        <p:nvGraphicFramePr>
          <p:cNvPr id="202759" name="Object 7"/>
          <p:cNvGraphicFramePr>
            <a:graphicFrameLocks noChangeAspect="1"/>
          </p:cNvGraphicFramePr>
          <p:nvPr/>
        </p:nvGraphicFramePr>
        <p:xfrm>
          <a:off x="2627313" y="3141663"/>
          <a:ext cx="3600450" cy="1981200"/>
        </p:xfrm>
        <a:graphic>
          <a:graphicData uri="http://schemas.openxmlformats.org/presentationml/2006/ole">
            <p:oleObj spid="_x0000_s202759" name="點陣圖影像" r:id="rId8" imgW="5020376" imgH="2762636" progId="Paint.Picture">
              <p:embed/>
            </p:oleObj>
          </a:graphicData>
        </a:graphic>
      </p:graphicFrame>
      <p:graphicFrame>
        <p:nvGraphicFramePr>
          <p:cNvPr id="202760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3348038" y="1268413"/>
          <a:ext cx="2497137" cy="1374775"/>
        </p:xfrm>
        <a:graphic>
          <a:graphicData uri="http://schemas.openxmlformats.org/presentationml/2006/ole">
            <p:oleObj spid="_x0000_s202760" name="點陣圖影像" r:id="rId9" imgW="5020376" imgH="2762636" progId="Paint.Picture">
              <p:embed/>
            </p:oleObj>
          </a:graphicData>
        </a:graphic>
      </p:graphicFrame>
      <p:sp>
        <p:nvSpPr>
          <p:cNvPr id="202761" name="Line 9"/>
          <p:cNvSpPr>
            <a:spLocks noChangeShapeType="1"/>
          </p:cNvSpPr>
          <p:nvPr/>
        </p:nvSpPr>
        <p:spPr bwMode="auto">
          <a:xfrm flipH="1" flipV="1">
            <a:off x="1619250" y="2133600"/>
            <a:ext cx="2447925" cy="187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V="1">
            <a:off x="4427538" y="2133600"/>
            <a:ext cx="73025" cy="1655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 flipV="1">
            <a:off x="4787900" y="2133600"/>
            <a:ext cx="2736850" cy="187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1763713" y="4292600"/>
            <a:ext cx="2376487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4716463" y="4292600"/>
            <a:ext cx="2592387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539750" y="9810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Homo Sapiens</a:t>
            </a: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3635375" y="9810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Mus musculus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6877050" y="765175"/>
            <a:ext cx="2808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Drosophila melanogaster</a:t>
            </a: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611188" y="616585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C. elegans</a:t>
            </a:r>
          </a:p>
        </p:txBody>
      </p:sp>
      <p:sp>
        <p:nvSpPr>
          <p:cNvPr id="202770" name="Text Box 18"/>
          <p:cNvSpPr txBox="1">
            <a:spLocks noChangeArrowheads="1"/>
          </p:cNvSpPr>
          <p:nvPr/>
        </p:nvSpPr>
        <p:spPr bwMode="auto">
          <a:xfrm>
            <a:off x="5867400" y="623728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Arabidopsis thaliana</a:t>
            </a:r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3276600" y="5013325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Saccharomyces cerevisiae</a:t>
            </a:r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4787900" y="4005263"/>
            <a:ext cx="1512888" cy="714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2773" name="Text Box 21"/>
          <p:cNvSpPr txBox="1">
            <a:spLocks noChangeArrowheads="1"/>
          </p:cNvSpPr>
          <p:nvPr/>
        </p:nvSpPr>
        <p:spPr bwMode="auto">
          <a:xfrm>
            <a:off x="6443663" y="3789363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solidFill>
                  <a:schemeClr val="accent2"/>
                </a:solidFill>
                <a:latin typeface="Comic Sans MS" pitchFamily="66" charset="0"/>
                <a:ea typeface="新細明體" pitchFamily="18" charset="-120"/>
              </a:rPr>
              <a:t>Four nodes motif</a:t>
            </a:r>
          </a:p>
        </p:txBody>
      </p:sp>
      <p:sp>
        <p:nvSpPr>
          <p:cNvPr id="202774" name="Text Box 22"/>
          <p:cNvSpPr txBox="1">
            <a:spLocks noChangeArrowheads="1"/>
          </p:cNvSpPr>
          <p:nvPr/>
        </p:nvSpPr>
        <p:spPr bwMode="auto">
          <a:xfrm>
            <a:off x="1042988" y="285273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400">
                <a:latin typeface="Comic Sans MS" pitchFamily="66" charset="0"/>
                <a:ea typeface="新細明體" pitchFamily="18" charset="-120"/>
              </a:rPr>
              <a:t>Orthologs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1" grpId="0" animBg="1"/>
      <p:bldP spid="202762" grpId="0" animBg="1"/>
      <p:bldP spid="202763" grpId="0" animBg="1"/>
      <p:bldP spid="202764" grpId="0" animBg="1"/>
      <p:bldP spid="202765" grpId="0" animBg="1"/>
      <p:bldP spid="202772" grpId="0" animBg="1"/>
      <p:bldP spid="202773" grpId="0"/>
      <p:bldP spid="2027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part 1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Historical perspective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From reductionism to systems and networks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FF3300"/>
                </a:solidFill>
              </a:rPr>
              <a:t>Examples of complex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Structural/topological metrics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Average path length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Degree distribution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Clustering</a:t>
            </a:r>
          </a:p>
          <a:p>
            <a:pPr>
              <a:lnSpc>
                <a:spcPct val="80000"/>
              </a:lnSpc>
            </a:pPr>
            <a:r>
              <a:rPr lang="en-US" sz="2000"/>
              <a:t>Topological models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Regular, random, small-world, scale-free networks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An evolutionary model of network growth: Preferential attachment</a:t>
            </a:r>
          </a:p>
          <a:p>
            <a:pPr>
              <a:lnSpc>
                <a:spcPct val="80000"/>
              </a:lnSpc>
            </a:pPr>
            <a:r>
              <a:rPr lang="en-US" sz="2000"/>
              <a:t>Implications of scale-free property in: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Robustness/fragility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Epidemics/diffusion processes</a:t>
            </a:r>
          </a:p>
          <a:p>
            <a:pPr>
              <a:lnSpc>
                <a:spcPct val="80000"/>
              </a:lnSpc>
            </a:pPr>
            <a:r>
              <a:rPr lang="en-US" sz="2000"/>
              <a:t>Focusing on the “small scale”: network motifs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Networks as functioning circuits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74788"/>
            <a:ext cx="6923088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5775325" y="6267450"/>
            <a:ext cx="2566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753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hlink"/>
                </a:solidFill>
                <a:latin typeface="Comic Sans MS" pitchFamily="66" charset="0"/>
              </a:rPr>
              <a:t>Air Transportation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Actors’ web</a:t>
            </a:r>
          </a:p>
        </p:txBody>
      </p:sp>
      <p:pic>
        <p:nvPicPr>
          <p:cNvPr id="124931" name="Picture 3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344613"/>
            <a:ext cx="8458200" cy="5099050"/>
          </a:xfrm>
          <a:noFill/>
          <a:ln/>
        </p:spPr>
      </p:pic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7772400" y="62484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Kraemer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1789</Words>
  <Application>Microsoft Office PowerPoint</Application>
  <PresentationFormat>On-screen Show (4:3)</PresentationFormat>
  <Paragraphs>394</Paragraphs>
  <Slides>69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9" baseType="lpstr">
      <vt:lpstr>Arial</vt:lpstr>
      <vt:lpstr>Comic Sans MS</vt:lpstr>
      <vt:lpstr>Wingdings</vt:lpstr>
      <vt:lpstr>Times New Roman</vt:lpstr>
      <vt:lpstr>Times New Roman (Hebrew)</vt:lpstr>
      <vt:lpstr>Tahoma</vt:lpstr>
      <vt:lpstr>Symbol</vt:lpstr>
      <vt:lpstr>AdvPS81DE</vt:lpstr>
      <vt:lpstr>AdvPS81DB</vt:lpstr>
      <vt:lpstr> sans serif</vt:lpstr>
      <vt:lpstr>times</vt:lpstr>
      <vt:lpstr>Bliss-Medium</vt:lpstr>
      <vt:lpstr>TimesNewRomanPS</vt:lpstr>
      <vt:lpstr>TimesNewRomanPS-Italic</vt:lpstr>
      <vt:lpstr>Universal-GreekwithMathPi</vt:lpstr>
      <vt:lpstr>Arial Unicode MS</vt:lpstr>
      <vt:lpstr>新細明體</vt:lpstr>
      <vt:lpstr>Default Design</vt:lpstr>
      <vt:lpstr>Microsoft Photo Editor 3.0 Photo</vt:lpstr>
      <vt:lpstr>點陣圖影像</vt:lpstr>
      <vt:lpstr>Overview of part 1 </vt:lpstr>
      <vt:lpstr>References</vt:lpstr>
      <vt:lpstr>Historical perspective</vt:lpstr>
      <vt:lpstr>Historical perspective</vt:lpstr>
      <vt:lpstr>Historical perspective</vt:lpstr>
      <vt:lpstr>Slide 6</vt:lpstr>
      <vt:lpstr>Overview of part 1 </vt:lpstr>
      <vt:lpstr>Slide 8</vt:lpstr>
      <vt:lpstr>Actors’ web</vt:lpstr>
      <vt:lpstr>Mathematicians &amp; Computer Scientists</vt:lpstr>
      <vt:lpstr>Slide 11</vt:lpstr>
      <vt:lpstr>Slide 12</vt:lpstr>
      <vt:lpstr>Slide 13</vt:lpstr>
      <vt:lpstr>Slide 14</vt:lpstr>
      <vt:lpstr>Transcription regulatory networks</vt:lpstr>
      <vt:lpstr>Bio-Map</vt:lpstr>
      <vt:lpstr>Slide 17</vt:lpstr>
      <vt:lpstr>Slide 18</vt:lpstr>
      <vt:lpstr>Overview of part 1 </vt:lpstr>
      <vt:lpstr>Slide 20</vt:lpstr>
      <vt:lpstr>Networks As Graphs - 2</vt:lpstr>
      <vt:lpstr>Slide 22</vt:lpstr>
      <vt:lpstr>Structural metrics:  Average path length </vt:lpstr>
      <vt:lpstr>Structural Metrics: Degree distribution(connectivity)</vt:lpstr>
      <vt:lpstr>Structural Metrics: Clustering coefficient</vt:lpstr>
      <vt:lpstr>Several other graph metrics exist</vt:lpstr>
      <vt:lpstr>Network Evolution</vt:lpstr>
      <vt:lpstr>Overview of part 1 </vt:lpstr>
      <vt:lpstr>Regular networks</vt:lpstr>
      <vt:lpstr>Regular networks – fully connected  </vt:lpstr>
      <vt:lpstr>Regular networks –Lattice</vt:lpstr>
      <vt:lpstr>Regular networks –Lattice: ring world</vt:lpstr>
      <vt:lpstr>Random networks</vt:lpstr>
      <vt:lpstr>Random networks (Erdos-Renyi, ‘60)</vt:lpstr>
      <vt:lpstr>Random Networks</vt:lpstr>
      <vt:lpstr>Small-world networks</vt:lpstr>
      <vt:lpstr>Small-world networks (Watts-Strogatz, ‘98)</vt:lpstr>
      <vt:lpstr>Small-world networks</vt:lpstr>
      <vt:lpstr>Small-world networks</vt:lpstr>
      <vt:lpstr>Small-world networks</vt:lpstr>
      <vt:lpstr>Scale-free networks</vt:lpstr>
      <vt:lpstr>Scale-free networks</vt:lpstr>
      <vt:lpstr>Scale-free networks</vt:lpstr>
      <vt:lpstr>Scale-free networks</vt:lpstr>
      <vt:lpstr>Slide 45</vt:lpstr>
      <vt:lpstr>Slide 46</vt:lpstr>
      <vt:lpstr>Preferential attachment model</vt:lpstr>
      <vt:lpstr>Slide 48</vt:lpstr>
      <vt:lpstr>Slide 49</vt:lpstr>
      <vt:lpstr>Slide 50</vt:lpstr>
      <vt:lpstr>Slide 51</vt:lpstr>
      <vt:lpstr>Overview of part 1 </vt:lpstr>
      <vt:lpstr>Robustness/fragility  of scale-free networks</vt:lpstr>
      <vt:lpstr>Robustness/fragility</vt:lpstr>
      <vt:lpstr>Robustness/fragility</vt:lpstr>
      <vt:lpstr>Slide 56</vt:lpstr>
      <vt:lpstr>Epidemics &amp; other diffusion processes in  scale-free networks</vt:lpstr>
      <vt:lpstr>  Epidemics in complex networks</vt:lpstr>
      <vt:lpstr>Node dynamics and self-organization: Epidemics in complex networks</vt:lpstr>
      <vt:lpstr>Slide 60</vt:lpstr>
      <vt:lpstr>Overview of part 1 </vt:lpstr>
      <vt:lpstr>Reference</vt:lpstr>
      <vt:lpstr>Definition of motifs</vt:lpstr>
      <vt:lpstr>Network motifs</vt:lpstr>
      <vt:lpstr>Motifs in genetic network of yeast</vt:lpstr>
      <vt:lpstr>Motifs in genetic network of E. coli</vt:lpstr>
      <vt:lpstr>Examples of network motifs  (3 nodes)</vt:lpstr>
      <vt:lpstr>Possible functional role of a coherent feed-forward loop</vt:lpstr>
      <vt:lpstr>Conservation of  network motif constituents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Constantine Dovrolis (assistant professor) Area: Networking PhD from U-Wisconsin in 2000,  joined GAtech in 2002  dovrolis@cc.gatech.edu, Office: GCATT 218 </dc:title>
  <dc:creator>College of Computing </dc:creator>
  <cp:lastModifiedBy> </cp:lastModifiedBy>
  <cp:revision>36</cp:revision>
  <dcterms:created xsi:type="dcterms:W3CDTF">2004-08-06T13:14:32Z</dcterms:created>
  <dcterms:modified xsi:type="dcterms:W3CDTF">2011-03-05T01:44:29Z</dcterms:modified>
</cp:coreProperties>
</file>