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7" r:id="rId2"/>
    <p:sldId id="313" r:id="rId3"/>
    <p:sldId id="278" r:id="rId4"/>
    <p:sldId id="284" r:id="rId5"/>
    <p:sldId id="293" r:id="rId6"/>
    <p:sldId id="280" r:id="rId7"/>
    <p:sldId id="285" r:id="rId8"/>
    <p:sldId id="286" r:id="rId9"/>
    <p:sldId id="292" r:id="rId10"/>
    <p:sldId id="281" r:id="rId11"/>
    <p:sldId id="287" r:id="rId12"/>
    <p:sldId id="282" r:id="rId13"/>
    <p:sldId id="308" r:id="rId14"/>
    <p:sldId id="309" r:id="rId15"/>
    <p:sldId id="311" r:id="rId16"/>
    <p:sldId id="312" r:id="rId17"/>
    <p:sldId id="288" r:id="rId18"/>
    <p:sldId id="289" r:id="rId19"/>
    <p:sldId id="297" r:id="rId20"/>
    <p:sldId id="310" r:id="rId21"/>
    <p:sldId id="290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5D5F3F6D-D5EE-4F2A-AD40-EE297759B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8B406-71C8-4C53-B6A9-B620A55C46BC}" type="slidenum">
              <a:rPr lang="en-US"/>
              <a:pPr/>
              <a:t>1</a:t>
            </a:fld>
            <a:endParaRPr lang="en-US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7B280-23E2-4F79-BEB6-7591B47D9929}" type="slidenum">
              <a:rPr lang="en-US"/>
              <a:pPr/>
              <a:t>10</a:t>
            </a:fld>
            <a:endParaRPr lang="en-US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2D668-862C-405D-8039-E5C19C5DFC37}" type="slidenum">
              <a:rPr lang="en-US"/>
              <a:pPr/>
              <a:t>11</a:t>
            </a:fld>
            <a:endParaRPr lang="en-US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9BB9D-3A3A-403A-816B-DA339C76DFB8}" type="slidenum">
              <a:rPr lang="en-US"/>
              <a:pPr/>
              <a:t>12</a:t>
            </a:fld>
            <a:endParaRPr lang="en-US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838CF-E5B6-4961-B3B7-BE93B5A6B995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45985-D23E-4EF8-83D1-56A5258971CA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4ABEB-FD23-42A6-BEBC-6F0F1B068BCB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3F316-5D95-4277-A744-E8F135B0CEFA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7F91C-D1C1-4DF6-B94B-DC8D18CA44D5}" type="slidenum">
              <a:rPr lang="en-US"/>
              <a:pPr/>
              <a:t>17</a:t>
            </a:fld>
            <a:endParaRPr lang="en-US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02265-48DE-4EF1-97DA-566F7C38A596}" type="slidenum">
              <a:rPr lang="en-US"/>
              <a:pPr/>
              <a:t>18</a:t>
            </a:fld>
            <a:endParaRPr lang="en-US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F5E5BE-1A37-4BCC-ACCC-147D0E59FBC8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F3F6D-D5EE-4F2A-AD40-EE297759B41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FB5B9-A2D3-4DC9-B184-0EBB587CF681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94922-E715-4DF4-A710-F3A04D2FB75D}" type="slidenum">
              <a:rPr lang="en-US"/>
              <a:pPr/>
              <a:t>21</a:t>
            </a:fld>
            <a:endParaRPr lang="en-US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2B21E1-604A-4615-8479-7E2474C21CCD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B670A-5823-43F1-83DF-BFE79E9A2041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556F9-55BE-4B6A-9D2F-95FEA0959461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780EC9-72A8-4D92-ACEB-4DF46448DC26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B2EA8-F755-4811-99EA-F838E43B18E6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29E5D-27CC-4767-89AD-F151D278FCC7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FAEA5-5621-432F-8191-E313EC922F11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AC756-FC38-437A-B71E-6E3CF794A76B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4C80B9-18D2-4AA8-9914-AABE3E0C721B}" type="slidenum">
              <a:rPr lang="en-US"/>
              <a:pPr/>
              <a:t>3</a:t>
            </a:fld>
            <a:endParaRPr lang="en-US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CAC68-9BD8-4657-9C8A-9374DAF3C80E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0475F-C480-4EC5-8C40-6EEC7C6CF21A}" type="slidenum">
              <a:rPr lang="en-US"/>
              <a:pPr/>
              <a:t>4</a:t>
            </a:fld>
            <a:endParaRPr lang="en-US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33C0B-CBE5-4E3A-953B-1F8EF155081A}" type="slidenum">
              <a:rPr lang="en-US"/>
              <a:pPr/>
              <a:t>5</a:t>
            </a:fld>
            <a:endParaRPr lang="en-US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FF28AD-A677-4D30-97B4-44238E896F16}" type="slidenum">
              <a:rPr lang="en-US"/>
              <a:pPr/>
              <a:t>6</a:t>
            </a:fld>
            <a:endParaRPr lang="en-US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F4E92-102C-4F14-B34A-810F1D472D4E}" type="slidenum">
              <a:rPr lang="en-US"/>
              <a:pPr/>
              <a:t>7</a:t>
            </a:fld>
            <a:endParaRPr lang="en-US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2C5C4-4FD5-41EB-AD0B-AAE22FCADF69}" type="slidenum">
              <a:rPr lang="en-US"/>
              <a:pPr/>
              <a:t>8</a:t>
            </a:fld>
            <a:endParaRPr lang="en-US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223E47-CFAD-4159-8A2B-C22EE84E1712}" type="slidenum">
              <a:rPr lang="en-US"/>
              <a:pPr/>
              <a:t>9</a:t>
            </a:fld>
            <a:endParaRPr lang="en-US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CBE0C-BBF8-4677-BD65-208A6577B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4992B-66B0-4A45-BDF2-EA6EDA3ED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231EF-4B49-4944-AFE4-4EC36DC32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41684-6A59-47C1-B771-53E81C7E5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795A-781B-49F3-8475-440B470DA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68220-9999-4ABA-B699-DE20210C2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792A9-D326-4F84-9167-BD61A39F7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CE47A-FAA7-4CCA-AB44-548600D23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74A99-B709-46EB-AF83-5FE8B466A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D2F27-A39B-44DA-8911-BB1342CA1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231E0-1022-47FA-8984-B77FBE648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AC94ECE-75D3-42A6-82B0-76CA88ECE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-compression.com/speech.s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pscorp.com/products/demos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Voice over the Internet</a:t>
            </a:r>
            <a:br>
              <a:rPr lang="en-US" sz="4000" smtClean="0"/>
            </a:br>
            <a:r>
              <a:rPr lang="en-US" sz="4000" smtClean="0"/>
              <a:t>(the basics)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33400"/>
            <a:ext cx="80772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i="1" dirty="0" smtClean="0">
                <a:solidFill>
                  <a:srgbClr val="CC0000"/>
                </a:solidFill>
              </a:rPr>
              <a:t>CS 7270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i="1" dirty="0" smtClean="0">
                <a:solidFill>
                  <a:srgbClr val="CC0000"/>
                </a:solidFill>
              </a:rPr>
              <a:t>Networked Applications &amp; Services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Lecture-2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 scores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495800"/>
          </a:xfrm>
        </p:spPr>
        <p:txBody>
          <a:bodyPr/>
          <a:lstStyle/>
          <a:p>
            <a:pPr eaLnBrk="1" hangingPunct="1"/>
            <a:r>
              <a:rPr lang="en-US" sz="2800" smtClean="0"/>
              <a:t>Also look at the effect of “codec concatenation” (e.g., G.729*3)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09800"/>
            <a:ext cx="6248400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Effects of transcoding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7213600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Packetization tradeoffs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R: encoding rate (bps)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H: header size per packet (bits)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E.g., 40B for RTP/UDP/IP packet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S: packetization period or sample duration (sec)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BW: voice transmission requirement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BW = R + H/S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How can you decrease BW?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Lower R means more complex codec, more correlations across successive packets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Higher S means more delay at sender and larger sensitivity to packet losses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4175" y="533400"/>
            <a:ext cx="95281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064625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09813"/>
            <a:ext cx="74676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-46038"/>
            <a:ext cx="6218237" cy="675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effects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One-way delay between sender/receiver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Includes encoding, packetization, transmission, propagation, queueing, jitter compensation, decoding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Typically, acceptable if &lt; 150msec for domestic calls and &lt; 400msec for international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Depends on call’s interactivity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What can we do to reduce packet delay?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effects (cont’)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Packet losses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Low-bitrate codecs are very sensitive to packet losses (why?)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Should we do retransmissions?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Should we do Forward-Error-Correction?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Or just, packet loss concealment? How?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Delay variation or jitter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Jitter compensation buffer at receiver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How large should this buffer be?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Losing vs discarding packets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Delay budget calculations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Insufficient network capacity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Rate adaptation (use multiple codecs)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84089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Basics about voice encoding</a:t>
            </a:r>
          </a:p>
          <a:p>
            <a:r>
              <a:rPr lang="en-US" dirty="0" err="1" smtClean="0"/>
              <a:t>Packetization</a:t>
            </a:r>
            <a:r>
              <a:rPr lang="en-US" dirty="0" smtClean="0"/>
              <a:t> trade-offs</a:t>
            </a:r>
          </a:p>
          <a:p>
            <a:r>
              <a:rPr lang="en-US" dirty="0" smtClean="0"/>
              <a:t>Architecture of basic VoIP tool</a:t>
            </a:r>
          </a:p>
          <a:p>
            <a:r>
              <a:rPr lang="en-US" dirty="0" smtClean="0"/>
              <a:t>Playback buffer (jitter buffer)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daptive playback buffers?</a:t>
            </a:r>
          </a:p>
          <a:p>
            <a:r>
              <a:rPr lang="en-US" smtClean="0"/>
              <a:t>How </a:t>
            </a:r>
            <a:r>
              <a:rPr lang="en-US" dirty="0" smtClean="0"/>
              <a:t>to deal with packet losses and </a:t>
            </a:r>
            <a:r>
              <a:rPr lang="en-US" smtClean="0"/>
              <a:t>late packets?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990600"/>
            <a:ext cx="5932488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Delay budget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600200"/>
            <a:ext cx="6872288" cy="3281363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1000"/>
            <a:ext cx="5943600" cy="607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8" y="2471738"/>
            <a:ext cx="86582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8164513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3" y="1600200"/>
            <a:ext cx="8815387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80359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82994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9144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14400"/>
            <a:ext cx="76200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Voice over the Internet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Includes computer2computer voice applications (like Skype, VoIPBuster, etc)</a:t>
            </a:r>
          </a:p>
          <a:p>
            <a:pPr eaLnBrk="1" hangingPunct="1"/>
            <a:r>
              <a:rPr lang="en-US" smtClean="0"/>
              <a:t>+ VoIP services</a:t>
            </a:r>
          </a:p>
          <a:p>
            <a:pPr eaLnBrk="1" hangingPunct="1"/>
            <a:r>
              <a:rPr lang="en-US" smtClean="0"/>
              <a:t>+ Telephony Routing over IP (TRIP)</a:t>
            </a:r>
          </a:p>
          <a:p>
            <a:pPr eaLnBrk="1" hangingPunct="1"/>
            <a:r>
              <a:rPr lang="en-US" smtClean="0"/>
              <a:t>Includes “off-net” calls (calls to PSTN phones)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896475" cy="753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Reading-1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“Voice over Internet Protocol (VoIP)” by Bur Goode, published at IEEE Proceedings, Sep’02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It all starts from an analog signal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8008938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Codecs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7729538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does PCM work?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Voice spectrum extends to about 3-4KHz</a:t>
            </a:r>
          </a:p>
          <a:p>
            <a:pPr eaLnBrk="1" hangingPunct="1"/>
            <a:r>
              <a:rPr lang="en-US" sz="2800" smtClean="0"/>
              <a:t>According to Nyquist’s rate, a sampling frequency of 8KHz should be enough to completely reconstruct the original voice signal from the sampled signal</a:t>
            </a:r>
          </a:p>
          <a:p>
            <a:pPr eaLnBrk="1" hangingPunct="1"/>
            <a:r>
              <a:rPr lang="en-US" sz="2800" smtClean="0"/>
              <a:t>PCM uses 8 bits per sample  (64kbps)</a:t>
            </a:r>
          </a:p>
          <a:p>
            <a:pPr eaLnBrk="1" hangingPunct="1"/>
            <a:r>
              <a:rPr lang="en-US" sz="2800" smtClean="0"/>
              <a:t>Frame size? </a:t>
            </a:r>
          </a:p>
          <a:p>
            <a:pPr lvl="1" eaLnBrk="1" hangingPunct="1"/>
            <a:r>
              <a:rPr lang="en-US" sz="2400" smtClean="0"/>
              <a:t>G.711 uses 125msec (too large for packet voice)</a:t>
            </a:r>
          </a:p>
          <a:p>
            <a:pPr lvl="1" eaLnBrk="1" hangingPunct="1"/>
            <a:r>
              <a:rPr lang="en-US" sz="2400" smtClean="0"/>
              <a:t>G.729 uses 10msec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Listen to the various codecs and judge for yourself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3"/>
              </a:rPr>
              <a:t>http://www.data-compression.com/speech.shtml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      (look at bottom of this page)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Popular recent codecs for VoIP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495800"/>
          </a:xfrm>
        </p:spPr>
        <p:txBody>
          <a:bodyPr/>
          <a:lstStyle/>
          <a:p>
            <a:pPr eaLnBrk="1" hangingPunct="1"/>
            <a:r>
              <a:rPr lang="en-US" sz="2800" smtClean="0"/>
              <a:t>See GlobalIPSound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</a:t>
            </a:r>
            <a:r>
              <a:rPr lang="en-US" sz="2400" smtClean="0"/>
              <a:t>(</a:t>
            </a:r>
            <a:r>
              <a:rPr lang="en-US" sz="2400" smtClean="0">
                <a:hlinkClick r:id="rId3"/>
              </a:rPr>
              <a:t>http://www.gipscorp.com/products/demos.php</a:t>
            </a:r>
            <a:r>
              <a:rPr lang="en-US" sz="2400" smtClean="0"/>
              <a:t>)</a:t>
            </a:r>
            <a:endParaRPr lang="en-US" sz="2800" smtClean="0"/>
          </a:p>
          <a:p>
            <a:pPr lvl="1" eaLnBrk="1" hangingPunct="1"/>
            <a:r>
              <a:rPr lang="en-US" sz="2400" smtClean="0">
                <a:solidFill>
                  <a:srgbClr val="CC0000"/>
                </a:solidFill>
              </a:rPr>
              <a:t>Wide band codecs (50-8,000 Hz)</a:t>
            </a:r>
          </a:p>
          <a:p>
            <a:pPr lvl="1" eaLnBrk="1" hangingPunct="1"/>
            <a:r>
              <a:rPr lang="en-US" sz="2400" smtClean="0"/>
              <a:t>iLBC (packetization: 20 and 30 msec, bitrate: 15.2 kbps and 13.3 kbps)</a:t>
            </a:r>
          </a:p>
          <a:p>
            <a:pPr lvl="2" eaLnBrk="1" hangingPunct="1"/>
            <a:r>
              <a:rPr lang="en-US" sz="1600" smtClean="0"/>
              <a:t>Free, open-source</a:t>
            </a:r>
          </a:p>
          <a:p>
            <a:pPr lvl="2" eaLnBrk="1" hangingPunct="1"/>
            <a:r>
              <a:rPr lang="en-US" sz="1600" smtClean="0"/>
              <a:t>No error propagation when lost frame (problem with LPC)</a:t>
            </a:r>
          </a:p>
          <a:p>
            <a:pPr lvl="1" eaLnBrk="1" hangingPunct="1"/>
            <a:r>
              <a:rPr lang="en-US" sz="2400" smtClean="0"/>
              <a:t>iSAC (proprietary – best codec currently?)</a:t>
            </a:r>
          </a:p>
          <a:p>
            <a:pPr lvl="2" eaLnBrk="1" hangingPunct="1"/>
            <a:r>
              <a:rPr lang="en-US" sz="2000" smtClean="0"/>
              <a:t>PACKET SIZE Adaptive, 30 - 60 ms</a:t>
            </a:r>
          </a:p>
          <a:p>
            <a:pPr lvl="2" eaLnBrk="1" hangingPunct="1"/>
            <a:r>
              <a:rPr lang="en-US" sz="2000" smtClean="0"/>
              <a:t>BIT RATE Adaptive and variable, range 10 - 32 kbps</a:t>
            </a:r>
          </a:p>
          <a:p>
            <a:pPr lvl="2" eaLnBrk="1" hangingPunct="1"/>
            <a:r>
              <a:rPr lang="en-US" sz="2000" smtClean="0"/>
              <a:t>SAMPLING RATE 16 kHz</a:t>
            </a:r>
          </a:p>
          <a:p>
            <a:pPr lvl="2" eaLnBrk="1" hangingPunct="1"/>
            <a:r>
              <a:rPr lang="en-US" sz="2000" smtClean="0"/>
              <a:t>AUDIO BANDWIDTH 8 kHz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2928</TotalTime>
  <Words>441</Words>
  <Application>Microsoft Office PowerPoint</Application>
  <PresentationFormat>On-screen Show (4:3)</PresentationFormat>
  <Paragraphs>105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Times New Roman</vt:lpstr>
      <vt:lpstr>Arial</vt:lpstr>
      <vt:lpstr>Comic Sans MS</vt:lpstr>
      <vt:lpstr>Default Design</vt:lpstr>
      <vt:lpstr>Voice over the Internet (the basics)</vt:lpstr>
      <vt:lpstr>Outline</vt:lpstr>
      <vt:lpstr>Voice over the Internet</vt:lpstr>
      <vt:lpstr>Reading-1</vt:lpstr>
      <vt:lpstr>It all starts from an analog signal</vt:lpstr>
      <vt:lpstr>Codecs</vt:lpstr>
      <vt:lpstr>How does PCM work?</vt:lpstr>
      <vt:lpstr>Listen to the various codecs and judge for yourself</vt:lpstr>
      <vt:lpstr>Popular recent codecs for VoIP</vt:lpstr>
      <vt:lpstr>MOS scores</vt:lpstr>
      <vt:lpstr>Effects of transcoding</vt:lpstr>
      <vt:lpstr>Packetization tradeoffs</vt:lpstr>
      <vt:lpstr>Slide 13</vt:lpstr>
      <vt:lpstr>Slide 14</vt:lpstr>
      <vt:lpstr>Slide 15</vt:lpstr>
      <vt:lpstr>Slide 16</vt:lpstr>
      <vt:lpstr>Network effects</vt:lpstr>
      <vt:lpstr>Network effects (cont’)</vt:lpstr>
      <vt:lpstr>Slide 19</vt:lpstr>
      <vt:lpstr>Slide 20</vt:lpstr>
      <vt:lpstr>Delay budget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19</cp:revision>
  <dcterms:created xsi:type="dcterms:W3CDTF">1601-01-01T00:00:00Z</dcterms:created>
  <dcterms:modified xsi:type="dcterms:W3CDTF">2011-01-18T17:46:00Z</dcterms:modified>
</cp:coreProperties>
</file>