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77" r:id="rId2"/>
    <p:sldId id="284" r:id="rId3"/>
    <p:sldId id="290" r:id="rId4"/>
    <p:sldId id="291" r:id="rId5"/>
    <p:sldId id="292" r:id="rId6"/>
    <p:sldId id="293" r:id="rId7"/>
    <p:sldId id="285" r:id="rId8"/>
    <p:sldId id="286" r:id="rId9"/>
    <p:sldId id="294" r:id="rId10"/>
    <p:sldId id="295" r:id="rId11"/>
    <p:sldId id="296" r:id="rId12"/>
    <p:sldId id="297" r:id="rId13"/>
    <p:sldId id="287" r:id="rId14"/>
    <p:sldId id="298" r:id="rId15"/>
    <p:sldId id="288" r:id="rId16"/>
    <p:sldId id="299" r:id="rId17"/>
    <p:sldId id="28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73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DC9FB20-D2C1-4B92-858A-FF3FC1216D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5D56E6-8E42-46EE-9A02-4B09C1A56D24}" type="slidenum">
              <a:rPr lang="en-US"/>
              <a:pPr/>
              <a:t>1</a:t>
            </a:fld>
            <a:endParaRPr 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B3A45-1422-48DD-9994-0FA7699F8C63}" type="slidenum">
              <a:rPr lang="en-US"/>
              <a:pPr/>
              <a:t>2</a:t>
            </a:fld>
            <a:endParaRPr lang="en-US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3F651C-5C66-49D5-B899-2A23CF14AB00}" type="slidenum">
              <a:rPr lang="en-US"/>
              <a:pPr/>
              <a:t>21</a:t>
            </a:fld>
            <a:endParaRPr lang="en-US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1FA74-DECB-409A-9761-C90C076CE99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9FB20-D2C1-4B92-858A-FF3FC1216D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75AD1-D2EC-4164-9832-4D29F25E20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7A3A5C-BFAB-4FBB-BA3D-A385965E4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36BB5-CA7C-47BC-8B0B-ACB8E2FC91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7A519-DA30-484E-8D7D-F6202EE57C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247A6-92B8-42E8-AD53-013FE02816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58313-6922-4CE7-B28D-F3E1956584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11E6E-2771-4751-B19E-FE265C3D35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C126C-74AC-4003-A626-1C832F58FF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E8BE2-D2B3-4FEB-B47F-22FBEC4F7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4125C-5945-4D30-A37E-EB9BD35915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E1DC2-9D02-49DC-9AA7-DEF54ABDD8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955AE7-3969-45CC-8B47-65679FAD3E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419600"/>
            <a:ext cx="7772400" cy="1143000"/>
          </a:xfrm>
        </p:spPr>
        <p:txBody>
          <a:bodyPr/>
          <a:lstStyle/>
          <a:p>
            <a:r>
              <a:rPr lang="en-US" sz="4000" dirty="0"/>
              <a:t>Video over </a:t>
            </a:r>
            <a:r>
              <a:rPr lang="en-US" sz="4000"/>
              <a:t>the </a:t>
            </a:r>
            <a:r>
              <a:rPr lang="en-US" sz="4000" smtClean="0"/>
              <a:t>Internet</a:t>
            </a:r>
            <a:endParaRPr lang="en-US" sz="40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33400"/>
            <a:ext cx="80772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i="1" dirty="0">
                <a:solidFill>
                  <a:srgbClr val="CC0000"/>
                </a:solidFill>
              </a:rPr>
              <a:t>CS 7270</a:t>
            </a:r>
          </a:p>
          <a:p>
            <a:pPr>
              <a:lnSpc>
                <a:spcPct val="90000"/>
              </a:lnSpc>
            </a:pPr>
            <a:r>
              <a:rPr lang="en-US" sz="4000" i="1" dirty="0">
                <a:solidFill>
                  <a:srgbClr val="CC0000"/>
                </a:solidFill>
              </a:rPr>
              <a:t>Networked Applications &amp; Services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Time-varying bandwidth and rate control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What does rate control mean?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How would you do rate control?</a:t>
            </a:r>
          </a:p>
          <a:p>
            <a:pPr>
              <a:lnSpc>
                <a:spcPct val="80000"/>
              </a:lnSpc>
            </a:pPr>
            <a:r>
              <a:rPr lang="en-US" sz="2400"/>
              <a:t>Available bandwidth estimation and its application in rate control</a:t>
            </a:r>
          </a:p>
          <a:p>
            <a:pPr>
              <a:lnSpc>
                <a:spcPct val="80000"/>
              </a:lnSpc>
            </a:pPr>
            <a:r>
              <a:rPr lang="en-US" sz="2400"/>
              <a:t>Video streaming over TCP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TCP is a window (not rate) based transport protocol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TCP adjusts the window size based on AIMD congestion-control algorithm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Nevertheless, TCP is often used in video streaming, especially when receiver window is appropriately sized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How would you calculate the receiver window size to set the streaming rate at a certain value?</a:t>
            </a:r>
          </a:p>
          <a:p>
            <a:pPr>
              <a:lnSpc>
                <a:spcPct val="80000"/>
              </a:lnSpc>
            </a:pPr>
            <a:r>
              <a:rPr lang="en-US" sz="2400"/>
              <a:t>Video streaming over UDP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Congestion control?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TCP friendlyness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Rate control techniques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Transcoding</a:t>
            </a:r>
          </a:p>
          <a:p>
            <a:pPr lvl="1"/>
            <a:r>
              <a:rPr lang="en-US"/>
              <a:t>Requires application-layer gateways</a:t>
            </a:r>
          </a:p>
          <a:p>
            <a:r>
              <a:rPr lang="en-US"/>
              <a:t>Multiple encodings of same file</a:t>
            </a:r>
          </a:p>
          <a:p>
            <a:pPr lvl="1"/>
            <a:r>
              <a:rPr lang="en-US"/>
              <a:t>Burden for the server (and potentially the user)</a:t>
            </a:r>
          </a:p>
          <a:p>
            <a:r>
              <a:rPr lang="en-US"/>
              <a:t>Scalable compression (or layered coding)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Jitter (delay variations)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Why is this a problem?</a:t>
            </a:r>
          </a:p>
          <a:p>
            <a:pPr>
              <a:lnSpc>
                <a:spcPct val="90000"/>
              </a:lnSpc>
            </a:pPr>
            <a:r>
              <a:rPr lang="en-US" sz="2800"/>
              <a:t>Solution: Playback buffering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Key question: how long should the playback buffer (or playback delay) be?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Several research proposals for Adaptive Playback Buffer schemes</a:t>
            </a:r>
          </a:p>
          <a:p>
            <a:pPr>
              <a:lnSpc>
                <a:spcPct val="90000"/>
              </a:lnSpc>
            </a:pPr>
            <a:r>
              <a:rPr lang="en-US" sz="2800"/>
              <a:t>Playback buffers have additional advantages: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Allow retransmissions of lost packets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Smooth throughput variations (e.g., due to TCP)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Loss resilience through interleaving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playout buffering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4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19238"/>
            <a:ext cx="5791200" cy="440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Packet losses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400"/>
              <a:t>Common in Internet paths due to congestion or short-term outages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000"/>
              <a:t>Key characteristic: losses take place in bursts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Solutions?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Retransmissions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Commonly used, but constrained by delay budget and playback delay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Forward Error Correction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Introduce bandwidth overhead (and potentially delay)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Loss/error concealment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r>
              <a:rPr lang="en-US" sz="2000"/>
              <a:t>Less effective in highly compressed video, but also commonly used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/>
              <a:t>Loss resilient video coding</a:t>
            </a:r>
          </a:p>
          <a:p>
            <a:pPr marL="990600" lvl="1" indent="-533400">
              <a:lnSpc>
                <a:spcPct val="80000"/>
              </a:lnSpc>
              <a:buFontTx/>
              <a:buChar char="•"/>
            </a:pPr>
            <a:endParaRPr lang="en-US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Need for loss-resilient codecs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Some video codecs are not resilient to losses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Loss of bitstream synchronization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Need for Resync markers (placed where?)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Place most important data just after markers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Error propagation across frames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How can reverse channel help?</a:t>
            </a:r>
          </a:p>
        </p:txBody>
      </p:sp>
      <p:pic>
        <p:nvPicPr>
          <p:cNvPr id="135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419600"/>
            <a:ext cx="58674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Error-resilient video coding methods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Scalable (layered) video coding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Base layer plus several enhancement layers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Useful if network provides several classes of service or priorities</a:t>
            </a:r>
          </a:p>
          <a:p>
            <a:pPr>
              <a:lnSpc>
                <a:spcPct val="90000"/>
              </a:lnSpc>
            </a:pPr>
            <a:r>
              <a:rPr lang="en-US" sz="2800"/>
              <a:t>Multiple description coding (MDC) video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Several “descriptions” of the same video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more descriptions you receive, the better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Significant redundancy among descriptions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What if all descriptions are subject to simultaneous losses?</a:t>
            </a:r>
          </a:p>
          <a:p>
            <a:pPr>
              <a:lnSpc>
                <a:spcPct val="90000"/>
              </a:lnSpc>
            </a:pPr>
            <a:r>
              <a:rPr lang="en-US" sz="2800"/>
              <a:t>MDC video with path diversity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Multiple description video and path diversity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362200"/>
            <a:ext cx="7561263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video streaming</a:t>
            </a:r>
            <a:br>
              <a:rPr lang="en-US" dirty="0" smtClean="0"/>
            </a:br>
            <a:r>
              <a:rPr lang="en-US" dirty="0" smtClean="0"/>
              <a:t>over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Read: </a:t>
            </a:r>
          </a:p>
          <a:p>
            <a:pPr lvl="1"/>
            <a:r>
              <a:rPr lang="en-US" dirty="0" smtClean="0"/>
              <a:t>“Watching Video over the Web, Part 1 (streaming protocols”, by Ali </a:t>
            </a:r>
            <a:r>
              <a:rPr lang="en-US" dirty="0" err="1" smtClean="0"/>
              <a:t>Begen</a:t>
            </a:r>
            <a:r>
              <a:rPr lang="en-US" dirty="0" smtClean="0"/>
              <a:t> et al.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914400"/>
            <a:ext cx="8553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Reading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b="1" dirty="0"/>
              <a:t>Video Streaming: Concepts, </a:t>
            </a:r>
            <a:r>
              <a:rPr lang="en-US" b="1" dirty="0" err="1"/>
              <a:t>Algorithms,and</a:t>
            </a:r>
            <a:r>
              <a:rPr lang="en-US" b="1" dirty="0"/>
              <a:t> Systems”, </a:t>
            </a:r>
            <a:r>
              <a:rPr lang="en-US" dirty="0"/>
              <a:t>John G. </a:t>
            </a:r>
            <a:r>
              <a:rPr lang="en-US" dirty="0" err="1"/>
              <a:t>Apostolopoulos</a:t>
            </a:r>
            <a:r>
              <a:rPr lang="en-US" dirty="0"/>
              <a:t>, </a:t>
            </a:r>
            <a:r>
              <a:rPr lang="en-US" dirty="0" err="1"/>
              <a:t>Wai</a:t>
            </a:r>
            <a:r>
              <a:rPr lang="en-US" dirty="0"/>
              <a:t>- </a:t>
            </a:r>
            <a:r>
              <a:rPr lang="en-US" dirty="0" err="1"/>
              <a:t>tian</a:t>
            </a:r>
            <a:r>
              <a:rPr lang="en-US" dirty="0"/>
              <a:t> Tan, Susie J. Wee, HP Laboratories Palo Alto</a:t>
            </a:r>
          </a:p>
          <a:p>
            <a:endParaRPr lang="en-US" dirty="0"/>
          </a:p>
          <a:p>
            <a:r>
              <a:rPr lang="en-US" dirty="0"/>
              <a:t>Very nicely written tutorial</a:t>
            </a:r>
          </a:p>
          <a:p>
            <a:r>
              <a:rPr lang="en-US" dirty="0"/>
              <a:t>But written in </a:t>
            </a:r>
            <a:r>
              <a:rPr lang="en-US" dirty="0" smtClean="0"/>
              <a:t>2002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5059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52800"/>
            <a:ext cx="94488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Reading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“</a:t>
            </a:r>
            <a:r>
              <a:rPr lang="en-US" b="1" dirty="0"/>
              <a:t>I Tube, You Tube, Everybody Tubes: Analyzing the World’s Largest User Generated Content Video System”, </a:t>
            </a:r>
            <a:r>
              <a:rPr lang="en-US" dirty="0"/>
              <a:t>by </a:t>
            </a:r>
            <a:r>
              <a:rPr lang="en-US" dirty="0" err="1"/>
              <a:t>M.Cha</a:t>
            </a:r>
            <a:r>
              <a:rPr lang="en-US" dirty="0"/>
              <a:t> et al.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</a:t>
            </a:r>
            <a:r>
              <a:rPr lang="en-US" dirty="0" smtClean="0"/>
              <a:t>ppeared at </a:t>
            </a:r>
            <a:r>
              <a:rPr lang="en-US" dirty="0"/>
              <a:t>IMC’07 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YouTube basics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How can we crawl all posted videos?</a:t>
            </a:r>
          </a:p>
          <a:p>
            <a:pPr>
              <a:lnSpc>
                <a:spcPct val="80000"/>
              </a:lnSpc>
            </a:pPr>
            <a:r>
              <a:rPr lang="en-US" sz="2800"/>
              <a:t>Metadata for each video?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# of views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# of ratings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Average rating (stars)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# comments -&gt; user interaction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Links from other sites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Director</a:t>
            </a:r>
          </a:p>
          <a:p>
            <a:pPr>
              <a:lnSpc>
                <a:spcPct val="80000"/>
              </a:lnSpc>
            </a:pPr>
            <a:r>
              <a:rPr lang="en-US" sz="2800"/>
              <a:t>Several categories of videos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paper focuses on ENTertainment and “How to &amp; DIY” (SCI) categories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UGC vs non-UGC traces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74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495800"/>
            <a:ext cx="5867400" cy="154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746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514600"/>
            <a:ext cx="7853363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/>
          <a:lstStyle/>
          <a:p>
            <a:r>
              <a:rPr lang="en-US" sz="4000"/>
              <a:t>Pareto principle in video popularity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Also known as the “80-20” (or 90-10) rule</a:t>
            </a:r>
          </a:p>
          <a:p>
            <a:pPr>
              <a:lnSpc>
                <a:spcPct val="80000"/>
              </a:lnSpc>
            </a:pPr>
            <a:r>
              <a:rPr lang="en-US" sz="2000"/>
              <a:t>Associated with highly skewed distributions</a:t>
            </a:r>
          </a:p>
          <a:p>
            <a:pPr>
              <a:lnSpc>
                <a:spcPct val="80000"/>
              </a:lnSpc>
            </a:pPr>
            <a:r>
              <a:rPr lang="en-US" sz="2000"/>
              <a:t>Caused by positive-feedback effects (“the rich get richer”)</a:t>
            </a:r>
          </a:p>
          <a:p>
            <a:pPr>
              <a:lnSpc>
                <a:spcPct val="80000"/>
              </a:lnSpc>
            </a:pPr>
            <a:r>
              <a:rPr lang="en-US" sz="2000"/>
              <a:t>Does non-UGC content (say movies from NetFlix) follow a similar pattern?</a:t>
            </a:r>
          </a:p>
          <a:p>
            <a:pPr>
              <a:lnSpc>
                <a:spcPct val="80000"/>
              </a:lnSpc>
            </a:pPr>
            <a:r>
              <a:rPr lang="en-US" sz="2000"/>
              <a:t>A practical implication of this skewness: caching works!</a:t>
            </a:r>
          </a:p>
        </p:txBody>
      </p:sp>
      <p:pic>
        <p:nvPicPr>
          <p:cNvPr id="148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505200"/>
            <a:ext cx="64008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 popularity: power-law?</a:t>
            </a:r>
          </a:p>
        </p:txBody>
      </p:sp>
      <p:pic>
        <p:nvPicPr>
          <p:cNvPr id="1495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2766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9510" name="Picture 6"/>
          <p:cNvPicPr>
            <a:picLocks noChangeAspect="1" noChangeArrowheads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48200" y="3352800"/>
            <a:ext cx="3952875" cy="3505200"/>
          </a:xfrm>
          <a:noFill/>
          <a:ln/>
        </p:spPr>
      </p:pic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533400" y="1143000"/>
            <a:ext cx="8077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/>
              <a:t> Definition of power-law: Prob[X&gt;x]  </a:t>
            </a:r>
            <a:r>
              <a:rPr lang="en-US">
                <a:cs typeface="Times New Roman" pitchFamily="18" charset="0"/>
              </a:rPr>
              <a:t>~ </a:t>
            </a:r>
            <a:r>
              <a:rPr lang="en-US"/>
              <a:t>c*x</a:t>
            </a:r>
            <a:r>
              <a:rPr lang="en-US" baseline="30000"/>
              <a:t>-a   </a:t>
            </a:r>
            <a:r>
              <a:rPr lang="en-US"/>
              <a:t>for large x</a:t>
            </a:r>
          </a:p>
          <a:p>
            <a:pPr>
              <a:buFontTx/>
              <a:buChar char="•"/>
            </a:pPr>
            <a:r>
              <a:rPr lang="en-US"/>
              <a:t> How would you check if a random variable X follows a power-law?</a:t>
            </a:r>
          </a:p>
          <a:p>
            <a:pPr>
              <a:buFontTx/>
              <a:buChar char="•"/>
            </a:pPr>
            <a:r>
              <a:rPr lang="en-US"/>
              <a:t> The popularity of YouTube videos appears to be a power-law with an exponential cutoff in very large values (truncated tail)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causes the “truncated-tails”?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828800"/>
          </a:xfrm>
        </p:spPr>
        <p:txBody>
          <a:bodyPr/>
          <a:lstStyle/>
          <a:p>
            <a:r>
              <a:rPr lang="en-US" sz="2800"/>
              <a:t>Authors’ conjecture: truncated tails can result from “fetch-only-once” effect?</a:t>
            </a:r>
          </a:p>
          <a:p>
            <a:pPr lvl="1"/>
            <a:r>
              <a:rPr lang="en-US" sz="2400"/>
              <a:t>As opposed to “fetch-again”, every time we access a popular Web page such as CNN.com</a:t>
            </a: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3200400"/>
            <a:ext cx="41910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sz="3600"/>
              <a:t>Analysis of “long tail” phenomemon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7772400" cy="20574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1800"/>
              <a:t>What can prevent/reduce the “long tail” effect for unpopular videos?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1600"/>
              <a:t>Natural reasons: some video clips were not meant to be seen by many people (e.g., family or friend videos)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1600"/>
              <a:t>Sampling filters: Uploaders do not post their less interesting videos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1600"/>
              <a:t>Information filters: Search engines return most popular/linked content (older videos are more affected by such filtering)</a:t>
            </a:r>
          </a:p>
        </p:txBody>
      </p:sp>
      <p:pic>
        <p:nvPicPr>
          <p:cNvPr id="151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71800"/>
            <a:ext cx="4648200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155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124200"/>
            <a:ext cx="4038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 users mostly see new content?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205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Very recent videos (about a month old) get more requests</a:t>
            </a:r>
          </a:p>
          <a:p>
            <a:pPr>
              <a:lnSpc>
                <a:spcPct val="90000"/>
              </a:lnSpc>
            </a:pPr>
            <a:r>
              <a:rPr lang="en-US"/>
              <a:t>But overall, the popularity does not seem to depend on the video’s age</a:t>
            </a:r>
          </a:p>
        </p:txBody>
      </p:sp>
      <p:pic>
        <p:nvPicPr>
          <p:cNvPr id="152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090863"/>
            <a:ext cx="5562600" cy="37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 duplication/aliases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772400" cy="4495800"/>
          </a:xfrm>
        </p:spPr>
        <p:txBody>
          <a:bodyPr/>
          <a:lstStyle/>
          <a:p>
            <a:r>
              <a:rPr lang="en-US" sz="2800"/>
              <a:t>What does this mean?</a:t>
            </a:r>
          </a:p>
          <a:p>
            <a:r>
              <a:rPr lang="en-US" sz="2800"/>
              <a:t>Why is it important?</a:t>
            </a:r>
          </a:p>
          <a:p>
            <a:r>
              <a:rPr lang="en-US" sz="2800"/>
              <a:t>How to detect aliases, say in YouTube?</a:t>
            </a:r>
          </a:p>
        </p:txBody>
      </p:sp>
      <p:pic>
        <p:nvPicPr>
          <p:cNvPr id="1546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463925"/>
            <a:ext cx="50292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video apps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Point2point vs multicast vs broadcast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Is there a “reverse channel”?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Pros and cons of reverse channel</a:t>
            </a:r>
          </a:p>
          <a:p>
            <a:pPr>
              <a:lnSpc>
                <a:spcPct val="90000"/>
              </a:lnSpc>
            </a:pPr>
            <a:r>
              <a:rPr lang="en-US" sz="2400"/>
              <a:t>Real-time vs pre-recorded video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What about “almost real-time”?</a:t>
            </a:r>
          </a:p>
          <a:p>
            <a:pPr>
              <a:lnSpc>
                <a:spcPct val="90000"/>
              </a:lnSpc>
            </a:pPr>
            <a:r>
              <a:rPr lang="en-US" sz="2400"/>
              <a:t>Interactive vs non-interactive video</a:t>
            </a:r>
          </a:p>
          <a:p>
            <a:pPr>
              <a:lnSpc>
                <a:spcPct val="90000"/>
              </a:lnSpc>
            </a:pPr>
            <a:r>
              <a:rPr lang="en-US" sz="2400"/>
              <a:t>Static vs dynamic channels</a:t>
            </a:r>
          </a:p>
          <a:p>
            <a:pPr>
              <a:lnSpc>
                <a:spcPct val="90000"/>
              </a:lnSpc>
            </a:pPr>
            <a:r>
              <a:rPr lang="en-US" sz="2400"/>
              <a:t>CBR vs VBR channels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Do not confuse with CBR/VBR encoding</a:t>
            </a:r>
          </a:p>
          <a:p>
            <a:pPr>
              <a:lnSpc>
                <a:spcPct val="90000"/>
              </a:lnSpc>
            </a:pPr>
            <a:r>
              <a:rPr lang="en-US" sz="2400"/>
              <a:t>Packet-switched vs circuit-switched channels</a:t>
            </a:r>
          </a:p>
          <a:p>
            <a:pPr>
              <a:lnSpc>
                <a:spcPct val="90000"/>
              </a:lnSpc>
            </a:pPr>
            <a:r>
              <a:rPr lang="en-US" sz="2400"/>
              <a:t>QoS support?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Illegal uploads of video content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Mostly due to copyrighted material</a:t>
            </a:r>
          </a:p>
          <a:p>
            <a:r>
              <a:rPr lang="en-US"/>
              <a:t>Major issue for all UGC applications</a:t>
            </a:r>
          </a:p>
          <a:p>
            <a:r>
              <a:rPr lang="en-US"/>
              <a:t>How to detect/measure?</a:t>
            </a:r>
          </a:p>
          <a:p>
            <a:endParaRPr lang="en-US"/>
          </a:p>
          <a:p>
            <a:r>
              <a:rPr lang="en-US"/>
              <a:t>The paper reports that only 5% of the deleted videos were marked by YouTube as “copyright violations”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Overview of video compression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Distinguish between standards (e.g., MPEG-2) and particular codecs (e.g., WMV)</a:t>
            </a:r>
          </a:p>
          <a:p>
            <a:r>
              <a:rPr lang="en-US"/>
              <a:t>Spatial redundancy in images/video</a:t>
            </a:r>
          </a:p>
          <a:p>
            <a:r>
              <a:rPr lang="en-US"/>
              <a:t>Temporal redundancy in video</a:t>
            </a:r>
          </a:p>
          <a:p>
            <a:r>
              <a:rPr lang="en-US"/>
              <a:t>Perceptual redundancy (much less understood and exploited)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JPEG image compression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Convert RGB image to luminance (intensity) and chrominance components</a:t>
            </a:r>
          </a:p>
          <a:p>
            <a:pPr>
              <a:lnSpc>
                <a:spcPct val="90000"/>
              </a:lnSpc>
            </a:pPr>
            <a:r>
              <a:rPr lang="en-US" sz="2400"/>
              <a:t>Partition image in 8x8 blocks</a:t>
            </a:r>
          </a:p>
          <a:p>
            <a:pPr>
              <a:lnSpc>
                <a:spcPct val="90000"/>
              </a:lnSpc>
            </a:pPr>
            <a:r>
              <a:rPr lang="en-US" sz="2400"/>
              <a:t>Compute 2-D Discrete-Cosine Transform (DCT) coefficients of each block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Natural images have mostly low-frequency content</a:t>
            </a:r>
          </a:p>
          <a:p>
            <a:pPr>
              <a:lnSpc>
                <a:spcPct val="90000"/>
              </a:lnSpc>
            </a:pPr>
            <a:r>
              <a:rPr lang="en-US" sz="2400"/>
              <a:t>Quantization of most important coefficients</a:t>
            </a:r>
          </a:p>
          <a:p>
            <a:pPr>
              <a:lnSpc>
                <a:spcPct val="90000"/>
              </a:lnSpc>
            </a:pPr>
            <a:r>
              <a:rPr lang="en-US" sz="2400"/>
              <a:t>Variable-length encoding (remember Huffman coding?) of quantized coefficients to produce compressed bitstream </a:t>
            </a: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953000"/>
            <a:ext cx="4094163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 compression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Apply image compression for each frame?</a:t>
            </a:r>
          </a:p>
          <a:p>
            <a:pPr lvl="1">
              <a:lnSpc>
                <a:spcPct val="90000"/>
              </a:lnSpc>
            </a:pPr>
            <a:r>
              <a:rPr lang="en-US"/>
              <a:t>Does not exploit temporal redundancy</a:t>
            </a:r>
          </a:p>
          <a:p>
            <a:pPr>
              <a:lnSpc>
                <a:spcPct val="90000"/>
              </a:lnSpc>
            </a:pPr>
            <a:r>
              <a:rPr lang="en-US"/>
              <a:t>Motion estimation</a:t>
            </a:r>
          </a:p>
          <a:p>
            <a:pPr>
              <a:lnSpc>
                <a:spcPct val="90000"/>
              </a:lnSpc>
            </a:pPr>
            <a:r>
              <a:rPr lang="en-US"/>
              <a:t>Partition frame in 16x16 blocks</a:t>
            </a:r>
          </a:p>
          <a:p>
            <a:pPr>
              <a:lnSpc>
                <a:spcPct val="90000"/>
              </a:lnSpc>
            </a:pPr>
            <a:r>
              <a:rPr lang="en-US"/>
              <a:t>Identify closest block in previous frame, and compute motion vector</a:t>
            </a:r>
          </a:p>
          <a:p>
            <a:pPr>
              <a:lnSpc>
                <a:spcPct val="90000"/>
              </a:lnSpc>
            </a:pPr>
            <a:r>
              <a:rPr lang="en-US"/>
              <a:t>Encode the prediction error, as well as the motion vector for each block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Prediction dependences between frames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038600"/>
          </a:xfrm>
        </p:spPr>
        <p:txBody>
          <a:bodyPr/>
          <a:lstStyle/>
          <a:p>
            <a:r>
              <a:rPr lang="en-US" sz="2800"/>
              <a:t>Intracoded frames (I), predicted frames (P), and interpolated frames (B)</a:t>
            </a:r>
          </a:p>
          <a:p>
            <a:r>
              <a:rPr lang="en-US" sz="2800"/>
              <a:t>Inherently VBR encoding</a:t>
            </a:r>
          </a:p>
          <a:p>
            <a:r>
              <a:rPr lang="en-US" sz="2800"/>
              <a:t>The GOP and its significance</a:t>
            </a:r>
          </a:p>
        </p:txBody>
      </p:sp>
      <p:pic>
        <p:nvPicPr>
          <p:cNvPr id="132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340100"/>
            <a:ext cx="7248525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 standards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495800"/>
          </a:xfrm>
        </p:spPr>
        <p:txBody>
          <a:bodyPr/>
          <a:lstStyle/>
          <a:p>
            <a:r>
              <a:rPr lang="en-US"/>
              <a:t>What do the standards specify?</a:t>
            </a:r>
          </a:p>
          <a:p>
            <a:pPr lvl="1"/>
            <a:r>
              <a:rPr lang="en-US"/>
              <a:t>Encode and decoder implementations?</a:t>
            </a:r>
          </a:p>
          <a:p>
            <a:pPr lvl="1"/>
            <a:r>
              <a:rPr lang="en-US"/>
              <a:t>Bit syntax?</a:t>
            </a:r>
          </a:p>
          <a:p>
            <a:pPr lvl="1"/>
            <a:r>
              <a:rPr lang="en-US"/>
              <a:t>Decoding process?</a:t>
            </a:r>
          </a:p>
        </p:txBody>
      </p:sp>
      <p:pic>
        <p:nvPicPr>
          <p:cNvPr id="133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276600"/>
            <a:ext cx="7262813" cy="324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 streaming challenges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/>
              <a:t>Video download or video streaming?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Let’s define carefully each option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Consider the standard “navigation” requirements (pause, fast-forward, rewind, scene selection, etc)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Which option is better?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Time-varying bandwidth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Delay jitter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Packet losses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</TotalTime>
  <Words>1159</Words>
  <Application>Microsoft Office PowerPoint</Application>
  <PresentationFormat>On-screen Show (4:3)</PresentationFormat>
  <Paragraphs>194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Times New Roman</vt:lpstr>
      <vt:lpstr>Comic Sans MS</vt:lpstr>
      <vt:lpstr>Default Design</vt:lpstr>
      <vt:lpstr>Video over the Internet</vt:lpstr>
      <vt:lpstr>Reading</vt:lpstr>
      <vt:lpstr>Classification of video apps</vt:lpstr>
      <vt:lpstr>Overview of video compression</vt:lpstr>
      <vt:lpstr>JPEG image compression</vt:lpstr>
      <vt:lpstr>Video compression</vt:lpstr>
      <vt:lpstr>Prediction dependences between frames</vt:lpstr>
      <vt:lpstr>Video standards</vt:lpstr>
      <vt:lpstr>Video streaming challenges</vt:lpstr>
      <vt:lpstr>Time-varying bandwidth and rate control</vt:lpstr>
      <vt:lpstr>Rate control techniques</vt:lpstr>
      <vt:lpstr>Jitter (delay variations)</vt:lpstr>
      <vt:lpstr>Effect of playout buffering</vt:lpstr>
      <vt:lpstr>Packet losses</vt:lpstr>
      <vt:lpstr>Need for loss-resilient codecs</vt:lpstr>
      <vt:lpstr>Error-resilient video coding methods</vt:lpstr>
      <vt:lpstr>Multiple description video and path diversity</vt:lpstr>
      <vt:lpstr>Adaptive video streaming over HTTP</vt:lpstr>
      <vt:lpstr>Slide 19</vt:lpstr>
      <vt:lpstr>Slide 20</vt:lpstr>
      <vt:lpstr>Reading</vt:lpstr>
      <vt:lpstr>YouTube basics</vt:lpstr>
      <vt:lpstr>UGC vs non-UGC traces</vt:lpstr>
      <vt:lpstr>Pareto principle in video popularity</vt:lpstr>
      <vt:lpstr>Video popularity: power-law?</vt:lpstr>
      <vt:lpstr>What causes the “truncated-tails”?</vt:lpstr>
      <vt:lpstr>Analysis of “long tail” phenomemon</vt:lpstr>
      <vt:lpstr>Do users mostly see new content?</vt:lpstr>
      <vt:lpstr>Content duplication/aliases</vt:lpstr>
      <vt:lpstr>Illegal uploads of video content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19</cp:revision>
  <dcterms:created xsi:type="dcterms:W3CDTF">1601-01-01T00:00:00Z</dcterms:created>
  <dcterms:modified xsi:type="dcterms:W3CDTF">2011-01-26T19:22:24Z</dcterms:modified>
</cp:coreProperties>
</file>