
<file path=[Content_Types].xml><?xml version="1.0" encoding="utf-8"?>
<Types xmlns="http://schemas.openxmlformats.org/package/2006/content-types">
  <Default Extension="xml" ContentType="application/xml"/>
  <Default Extension="jpeg" ContentType="image/jpeg"/>
  <Default Extension="wmf" ContentType="image/x-wmf"/>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94" r:id="rId1"/>
  </p:sldMasterIdLst>
  <p:notesMasterIdLst>
    <p:notesMasterId r:id="rId26"/>
  </p:notesMasterIdLst>
  <p:handoutMasterIdLst>
    <p:handoutMasterId r:id="rId27"/>
  </p:handoutMasterIdLst>
  <p:sldIdLst>
    <p:sldId id="256" r:id="rId2"/>
    <p:sldId id="370" r:id="rId3"/>
    <p:sldId id="404" r:id="rId4"/>
    <p:sldId id="403" r:id="rId5"/>
    <p:sldId id="372" r:id="rId6"/>
    <p:sldId id="376" r:id="rId7"/>
    <p:sldId id="377" r:id="rId8"/>
    <p:sldId id="378" r:id="rId9"/>
    <p:sldId id="380" r:id="rId10"/>
    <p:sldId id="382" r:id="rId11"/>
    <p:sldId id="381" r:id="rId12"/>
    <p:sldId id="383" r:id="rId13"/>
    <p:sldId id="400" r:id="rId14"/>
    <p:sldId id="389" r:id="rId15"/>
    <p:sldId id="391" r:id="rId16"/>
    <p:sldId id="401" r:id="rId17"/>
    <p:sldId id="392" r:id="rId18"/>
    <p:sldId id="393" r:id="rId19"/>
    <p:sldId id="395" r:id="rId20"/>
    <p:sldId id="396" r:id="rId21"/>
    <p:sldId id="397" r:id="rId22"/>
    <p:sldId id="402" r:id="rId23"/>
    <p:sldId id="398" r:id="rId24"/>
    <p:sldId id="399" r:id="rId25"/>
  </p:sldIdLst>
  <p:sldSz cx="9144000" cy="6858000" type="screen4x3"/>
  <p:notesSz cx="6797675" cy="9926638"/>
  <p:defaultTextStyle>
    <a:defPPr>
      <a:defRPr lang="en-US"/>
    </a:defPPr>
    <a:lvl1pPr algn="l" rtl="0" fontAlgn="base">
      <a:spcBef>
        <a:spcPct val="0"/>
      </a:spcBef>
      <a:spcAft>
        <a:spcPct val="0"/>
      </a:spcAft>
      <a:defRPr sz="2000" kern="1200">
        <a:solidFill>
          <a:schemeClr val="tx1"/>
        </a:solidFill>
        <a:latin typeface="Arial" charset="0"/>
        <a:ea typeface="宋体" pitchFamily="2" charset="-122"/>
        <a:cs typeface="+mn-cs"/>
      </a:defRPr>
    </a:lvl1pPr>
    <a:lvl2pPr marL="457200" algn="l" rtl="0" fontAlgn="base">
      <a:spcBef>
        <a:spcPct val="0"/>
      </a:spcBef>
      <a:spcAft>
        <a:spcPct val="0"/>
      </a:spcAft>
      <a:defRPr sz="2000" kern="1200">
        <a:solidFill>
          <a:schemeClr val="tx1"/>
        </a:solidFill>
        <a:latin typeface="Arial" charset="0"/>
        <a:ea typeface="宋体" pitchFamily="2" charset="-122"/>
        <a:cs typeface="+mn-cs"/>
      </a:defRPr>
    </a:lvl2pPr>
    <a:lvl3pPr marL="914400" algn="l" rtl="0" fontAlgn="base">
      <a:spcBef>
        <a:spcPct val="0"/>
      </a:spcBef>
      <a:spcAft>
        <a:spcPct val="0"/>
      </a:spcAft>
      <a:defRPr sz="2000" kern="1200">
        <a:solidFill>
          <a:schemeClr val="tx1"/>
        </a:solidFill>
        <a:latin typeface="Arial" charset="0"/>
        <a:ea typeface="宋体" pitchFamily="2" charset="-122"/>
        <a:cs typeface="+mn-cs"/>
      </a:defRPr>
    </a:lvl3pPr>
    <a:lvl4pPr marL="1371600" algn="l" rtl="0" fontAlgn="base">
      <a:spcBef>
        <a:spcPct val="0"/>
      </a:spcBef>
      <a:spcAft>
        <a:spcPct val="0"/>
      </a:spcAft>
      <a:defRPr sz="2000" kern="1200">
        <a:solidFill>
          <a:schemeClr val="tx1"/>
        </a:solidFill>
        <a:latin typeface="Arial" charset="0"/>
        <a:ea typeface="宋体" pitchFamily="2" charset="-122"/>
        <a:cs typeface="+mn-cs"/>
      </a:defRPr>
    </a:lvl4pPr>
    <a:lvl5pPr marL="1828800" algn="l" rtl="0" fontAlgn="base">
      <a:spcBef>
        <a:spcPct val="0"/>
      </a:spcBef>
      <a:spcAft>
        <a:spcPct val="0"/>
      </a:spcAft>
      <a:defRPr sz="2000" kern="1200">
        <a:solidFill>
          <a:schemeClr val="tx1"/>
        </a:solidFill>
        <a:latin typeface="Arial" charset="0"/>
        <a:ea typeface="宋体" pitchFamily="2" charset="-122"/>
        <a:cs typeface="+mn-cs"/>
      </a:defRPr>
    </a:lvl5pPr>
    <a:lvl6pPr marL="2286000" algn="l" defTabSz="914400" rtl="0" eaLnBrk="1" latinLnBrk="0" hangingPunct="1">
      <a:defRPr sz="2000" kern="1200">
        <a:solidFill>
          <a:schemeClr val="tx1"/>
        </a:solidFill>
        <a:latin typeface="Arial" charset="0"/>
        <a:ea typeface="宋体" pitchFamily="2" charset="-122"/>
        <a:cs typeface="+mn-cs"/>
      </a:defRPr>
    </a:lvl6pPr>
    <a:lvl7pPr marL="2743200" algn="l" defTabSz="914400" rtl="0" eaLnBrk="1" latinLnBrk="0" hangingPunct="1">
      <a:defRPr sz="2000" kern="1200">
        <a:solidFill>
          <a:schemeClr val="tx1"/>
        </a:solidFill>
        <a:latin typeface="Arial" charset="0"/>
        <a:ea typeface="宋体" pitchFamily="2" charset="-122"/>
        <a:cs typeface="+mn-cs"/>
      </a:defRPr>
    </a:lvl7pPr>
    <a:lvl8pPr marL="3200400" algn="l" defTabSz="914400" rtl="0" eaLnBrk="1" latinLnBrk="0" hangingPunct="1">
      <a:defRPr sz="2000" kern="1200">
        <a:solidFill>
          <a:schemeClr val="tx1"/>
        </a:solidFill>
        <a:latin typeface="Arial" charset="0"/>
        <a:ea typeface="宋体" pitchFamily="2" charset="-122"/>
        <a:cs typeface="+mn-cs"/>
      </a:defRPr>
    </a:lvl8pPr>
    <a:lvl9pPr marL="3657600" algn="l" defTabSz="914400" rtl="0" eaLnBrk="1" latinLnBrk="0" hangingPunct="1">
      <a:defRPr sz="20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0F6"/>
    <a:srgbClr val="33CC33"/>
    <a:srgbClr val="FF0000"/>
    <a:srgbClr val="6F99F7"/>
    <a:srgbClr val="7F9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6767" autoAdjust="0"/>
  </p:normalViewPr>
  <p:slideViewPr>
    <p:cSldViewPr>
      <p:cViewPr>
        <p:scale>
          <a:sx n="75" d="100"/>
          <a:sy n="75" d="100"/>
        </p:scale>
        <p:origin x="-20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handoutMaster" Target="handoutMasters/handout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notesMaster" Target="notesMasters/notesMaster1.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w Cen MT" pitchFamily="34" charset="0"/>
              </a:defRPr>
            </a:lvl1pPr>
          </a:lstStyle>
          <a:p>
            <a:endParaRPr lang="en-US" altLang="zh-CN"/>
          </a:p>
        </p:txBody>
      </p:sp>
      <p:sp>
        <p:nvSpPr>
          <p:cNvPr id="4301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w Cen MT" pitchFamily="34" charset="0"/>
              </a:defRPr>
            </a:lvl1pPr>
          </a:lstStyle>
          <a:p>
            <a:fld id="{C5E63B69-4170-4A78-9629-6F56D676A84A}" type="datetimeFigureOut">
              <a:rPr lang="zh-CN" altLang="en-US"/>
              <a:pPr/>
              <a:t>2/13/11</a:t>
            </a:fld>
            <a:endParaRPr lang="en-US" altLang="zh-CN"/>
          </a:p>
        </p:txBody>
      </p:sp>
      <p:sp>
        <p:nvSpPr>
          <p:cNvPr id="4301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w Cen MT" pitchFamily="34" charset="0"/>
              </a:defRPr>
            </a:lvl1pPr>
          </a:lstStyle>
          <a:p>
            <a:endParaRPr lang="en-US" altLang="zh-CN"/>
          </a:p>
        </p:txBody>
      </p:sp>
      <p:sp>
        <p:nvSpPr>
          <p:cNvPr id="4301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w Cen MT" pitchFamily="34" charset="0"/>
              </a:defRPr>
            </a:lvl1pPr>
          </a:lstStyle>
          <a:p>
            <a:fld id="{B5E5C158-685D-4382-9E64-4DD39B7472C5}" type="slidenum">
              <a:rPr lang="zh-CN" altLang="en-US"/>
              <a:pPr/>
              <a:t>‹#›</a:t>
            </a:fld>
            <a:endParaRPr lang="en-US" altLang="zh-CN"/>
          </a:p>
        </p:txBody>
      </p:sp>
    </p:spTree>
    <p:extLst>
      <p:ext uri="{BB962C8B-B14F-4D97-AF65-F5344CB8AC3E}">
        <p14:creationId xmlns:p14="http://schemas.microsoft.com/office/powerpoint/2010/main" val="3194336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zh-CN"/>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16C5AD1-2E0F-4C33-A488-73B5FCC5DBAD}" type="datetimeFigureOut">
              <a:rPr lang="en-US" altLang="zh-CN"/>
              <a:pPr/>
              <a:t>2/13/11</a:t>
            </a:fld>
            <a:endParaRPr lang="en-US" altLang="zh-CN"/>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zh-CN"/>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D6ACEA0-75B3-4302-97CB-72BD6AE4C046}" type="slidenum">
              <a:rPr lang="en-US" altLang="zh-CN"/>
              <a:pPr/>
              <a:t>‹#›</a:t>
            </a:fld>
            <a:endParaRPr lang="en-US" altLang="zh-CN"/>
          </a:p>
        </p:txBody>
      </p:sp>
    </p:spTree>
    <p:extLst>
      <p:ext uri="{BB962C8B-B14F-4D97-AF65-F5344CB8AC3E}">
        <p14:creationId xmlns:p14="http://schemas.microsoft.com/office/powerpoint/2010/main" val="3788098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altLang="zh-CN" smtClean="0"/>
          </a:p>
        </p:txBody>
      </p:sp>
      <p:sp>
        <p:nvSpPr>
          <p:cNvPr id="15363" name="Slide Number Placeholder 3"/>
          <p:cNvSpPr>
            <a:spLocks noGrp="1"/>
          </p:cNvSpPr>
          <p:nvPr>
            <p:ph type="sldNum" sz="quarter" idx="5"/>
          </p:nvPr>
        </p:nvSpPr>
        <p:spPr bwMode="auto">
          <a:noFill/>
          <a:ln>
            <a:miter lim="800000"/>
            <a:headEnd/>
            <a:tailEnd/>
          </a:ln>
        </p:spPr>
        <p:txBody>
          <a:bodyPr/>
          <a:lstStyle/>
          <a:p>
            <a:fld id="{CB171D2C-7610-44C8-9804-3FF08E0E66B9}" type="slidenum">
              <a:rPr lang="en-US" altLang="zh-CN"/>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8605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mtClean="0"/>
              <a:t>In the Sigcomm 2007 paper, pre-fetching was suggested.</a:t>
            </a:r>
          </a:p>
          <a:p>
            <a:r>
              <a:rPr lang="en-US" altLang="zh-TW" smtClean="0"/>
              <a:t>In PPLive’s system, no pre-fetching is used; since it is complicated and can potentially use up precious uplink bandwidth. Instead, the previously viewed movies are retained in a peer’s disk cache. The key is to select the right movies to cache. The obvious cache management algorithm (LRU and FLU) don’t seem to work as well. Since online peers report their bitmap of movies to the tracker, a tracker can summarize that information and let peers known the Availability-to-Demand ratio of a movie. Based on that (global) info, a peer can decide whether to keep a movie. Of course, it is also important the kept movie is one that the peer has downloaded a significant portion already.</a:t>
            </a:r>
          </a:p>
          <a:p>
            <a:r>
              <a:rPr lang="en-US" altLang="zh-TW" smtClean="0"/>
              <a:t/>
            </a:r>
            <a:br>
              <a:rPr lang="en-US" altLang="zh-TW" smtClean="0"/>
            </a:br>
            <a:r>
              <a:rPr lang="en-US" altLang="zh-TW" smtClean="0"/>
              <a:t>We believe how to do replication well is key to the performance and server load savings of a p2p vod system. In PPLive’s case, continuing optimization efforts have reduced the server load from around 20% to around 11%, using the strategy described above.</a:t>
            </a:r>
          </a:p>
          <a:p>
            <a:endParaRPr lang="en-US" altLang="zh-TW" smtClean="0"/>
          </a:p>
          <a:p>
            <a:r>
              <a:rPr lang="en-US" altLang="zh-TW" smtClean="0"/>
              <a:t>We believe this is a very interesting research problem for further studies.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8502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mtClean="0"/>
              <a:t>There are two conflicting goals:</a:t>
            </a:r>
          </a:p>
          <a:p>
            <a:pPr>
              <a:buFontTx/>
              <a:buChar char="-"/>
            </a:pPr>
            <a:r>
              <a:rPr lang="en-US" altLang="zh-TW" smtClean="0"/>
              <a:t>Minimize duplicate requests and replies, hence overhead</a:t>
            </a:r>
          </a:p>
          <a:p>
            <a:pPr>
              <a:buFontTx/>
              <a:buChar char="-"/>
            </a:pPr>
            <a:r>
              <a:rPr lang="en-US" altLang="zh-TW" smtClean="0"/>
              <a:t>Maximize downloading rate for local peer</a:t>
            </a:r>
          </a:p>
          <a:p>
            <a:r>
              <a:rPr lang="en-US" altLang="zh-TW" smtClean="0"/>
              <a:t>The transmission strategy can be very aggressive, e.g. try requesting the same piece from multiple peers. This obviously leads to more duplicates. The strategy can also be conservation: e.g. request one neighbor at a time. PPLive’s algorithm is to request different (sub)pieces from different neighbors, at the same time. Many experiments were tried to determine the best number of simultaneous requests. Also the local peer must adjust the request rate to different peers depending on the response time from the neighbors, and handle timeouts.</a:t>
            </a:r>
          </a:p>
          <a:p>
            <a:endParaRPr lang="en-US" altLang="zh-TW" smtClean="0"/>
          </a:p>
          <a:p>
            <a:r>
              <a:rPr lang="en-US" altLang="zh-TW" smtClean="0"/>
              <a:t>The current algorithm is an ad hoc algorithm.  This seems an interesting, well-defined problem for further studies.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6ACEA0-75B3-4302-97CB-72BD6AE4C046}" type="slidenum">
              <a:rPr lang="en-US" altLang="zh-CN" smtClean="0"/>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6ACEA0-75B3-4302-97CB-72BD6AE4C046}" type="slidenum">
              <a:rPr lang="en-US" altLang="zh-CN" smtClean="0"/>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8809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228600" indent="-228600"/>
            <a:r>
              <a:rPr lang="en-US" altLang="zh-CN" smtClean="0"/>
              <a:t>We first take a look at some typical movies in this VoD system. We collected a one-week trace of ten movies from the P2P-VoD log server, from Dec. 23 to Dec. 29, 2007. Here we select three “</a:t>
            </a:r>
            <a:r>
              <a:rPr lang="en-US" altLang="zh-CN" i="1" smtClean="0"/>
              <a:t>typical</a:t>
            </a:r>
            <a:r>
              <a:rPr lang="en-US" altLang="zh-CN" smtClean="0"/>
              <a:t>” movies to illustrate the results.</a:t>
            </a:r>
          </a:p>
          <a:p>
            <a:pPr marL="228600" indent="-228600"/>
            <a:r>
              <a:rPr lang="en-US" altLang="zh-CN" smtClean="0"/>
              <a:t>MVR = Movie viewing record</a:t>
            </a:r>
          </a:p>
          <a:p>
            <a:pPr marL="228600" indent="-228600"/>
            <a:endParaRPr lang="en-US" altLang="zh-CN" smtClean="0"/>
          </a:p>
          <a:p>
            <a:pPr marL="228600" indent="-228600"/>
            <a:r>
              <a:rPr lang="en-US" altLang="zh-CN" smtClean="0"/>
              <a:t>From the table, we could observe that:</a:t>
            </a:r>
          </a:p>
          <a:p>
            <a:pPr marL="228600" indent="-228600">
              <a:buFontTx/>
              <a:buAutoNum type="arabicPeriod"/>
            </a:pPr>
            <a:r>
              <a:rPr lang="en-US" altLang="zh-CN" smtClean="0"/>
              <a:t> Movie 2 is the most popular movie with 95005 unique viewers while Movie 3 is the least popular but the longest (almost 2 hours).</a:t>
            </a:r>
          </a:p>
          <a:p>
            <a:pPr marL="228600" indent="-228600">
              <a:buFontTx/>
              <a:buAutoNum type="arabicPeriod"/>
            </a:pPr>
            <a:r>
              <a:rPr lang="en-US" altLang="zh-CN" smtClean="0"/>
              <a:t> Average of jumps is computed from number of MVRs divided by unique viewers.  The number of jumps is relatively small. This had impact on the design of piece selection. Anchor-based piece selection is currently not implemented.</a:t>
            </a:r>
          </a:p>
          <a:p>
            <a:pPr marL="228600" indent="-228600">
              <a:buFontTx/>
              <a:buAutoNum type="arabicPeriod"/>
            </a:pPr>
            <a:r>
              <a:rPr lang="en-US" altLang="zh-CN" smtClean="0"/>
              <a:t> Average viewing duration is small. This can be due to either content, and the browsing effect, or due to poor quality of experience. The right figure indicates the distribution of viewing duration. There is certainly a lot of browsing – people watching for just a short duration to survey the content. We can see that more than 10% of the people (~4K) viewing movie 2 did complete the whole movie. This gives me confidence that the quality of experience must be good enough for this to happen.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9219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CN" smtClean="0"/>
              <a:t>This figure shows the distribution of the start position (X axis). A large proportion of viewing started from position 0. The rest of MVR starting positions are uniformed distributed. So there is no propelling reason for using any particular position as anchor points (for anchor-based piece selection).</a:t>
            </a:r>
          </a:p>
          <a:p>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1472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mtClean="0"/>
              <a:t>The left figure shows the residence time distribution of users. </a:t>
            </a:r>
            <a:r>
              <a:rPr lang="en-US" altLang="zh-CN" smtClean="0"/>
              <a:t>There is a high proportion of users (&gt; 70%) who stays in the system over 15 minutes. During the residence time, peers are able to provide upload services to the community.</a:t>
            </a:r>
          </a:p>
          <a:p>
            <a:endParaRPr lang="en-US" altLang="zh-CN" smtClean="0"/>
          </a:p>
          <a:p>
            <a:r>
              <a:rPr lang="en-US" altLang="zh-CN" smtClean="0"/>
              <a:t>The right figure shows the variation of the number of users in the system over the time of day. As we can see, there is “rush hours” or “prime time”, I believe during lunch breaks and evenings. The knowledge of the prime time is use to measure server efficiency, as we will explain later.</a:t>
            </a:r>
          </a:p>
          <a:p>
            <a:endParaRPr lang="en-US"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9424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CN" smtClean="0"/>
              <a:t>The figures illustrates the movie-level and chunk-level supply condition of the three movies in a one day trace.</a:t>
            </a:r>
          </a:p>
          <a:p>
            <a:endParaRPr lang="en-US" altLang="zh-CN" smtClean="0"/>
          </a:p>
          <a:p>
            <a:r>
              <a:rPr lang="en-US" altLang="zh-CN" smtClean="0"/>
              <a:t>The left figure illustrates the number of peers that own the movie. To be counted, the peer must be in the system and has at least one chunk of the movie. From the figure we can observe that the supply fluctuates with the viewership; the lowest level of supply is during the time between 5:00 am to 9:00 am. This corresponds to the period during which the number of viewers are low.</a:t>
            </a:r>
          </a:p>
          <a:p>
            <a:endParaRPr lang="en-US" altLang="zh-CN" smtClean="0"/>
          </a:p>
          <a:p>
            <a:r>
              <a:rPr lang="en-US" altLang="zh-CN" smtClean="0"/>
              <a:t>The right figure shows the percentage of time a chunk is held by a peer that holds the movie. The right figure shows the average chunk-level supply over a 24-hour period. From the figure we can observe that the supply level for chunks in the beginning of the movie is higher; but is general good across the movie (more than 30% of users holding the movie),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9629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CN" smtClean="0"/>
              <a:t>The availability to demand ratio (ATD)  shows the amount of supply per demand demand (number of peers viewing)</a:t>
            </a:r>
          </a:p>
          <a:p>
            <a:r>
              <a:rPr lang="en-US" altLang="zh-CN" smtClean="0"/>
              <a:t>We can see that the ATD varies over time.  In steady state, since each peer watches a movie, and holds 4-5 movies in its disk cache, then the average ATD should be around 5-6.</a:t>
            </a:r>
          </a:p>
          <a:p>
            <a:r>
              <a:rPr lang="en-US" altLang="zh-CN" smtClean="0"/>
              <a:t>In reality, the ATD can be quite a bit higher, specially during the time of heavy viewing. This implies each peer may hold a large number of movies (only smaller fragments) sometimes.</a:t>
            </a:r>
          </a:p>
          <a:p>
            <a:endParaRPr lang="en-US" altLang="zh-CN" smtClean="0"/>
          </a:p>
          <a:p>
            <a:r>
              <a:rPr lang="en-US" altLang="zh-CN" smtClean="0"/>
              <a:t>By the way, the chunk-level demand is figured out based the starting viewing time (ST) and ending viewing time (ET) and starting position (Sp) of MVRs.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0038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CN" smtClean="0"/>
              <a:t>User satisfaction is very important to a content provider. It is measured by peers reporting a fluency index to the log server in periodic heartbeat messages (or at the end of viewing???). The left figure shows the number of fluency records reported to the log server at different times during a one-day period. It more or less follows the daily viewing pattern.</a:t>
            </a:r>
          </a:p>
          <a:p>
            <a:endParaRPr lang="en-US" altLang="zh-CN" smtClean="0"/>
          </a:p>
          <a:p>
            <a:r>
              <a:rPr lang="en-US" altLang="zh-CN" smtClean="0"/>
              <a:t>The right figure shows the distribution of fluency index of the three movies in a one-day period. The fluency takes value from 0 to 1. We divide the interval [0, 1] into ten sub-intervals: [0, 01.1), [0.1, 0.2), … [0.9, 1.0]. We can observe that there is a high percentage of fluency indexes whose values are greater than 0.7. However around 25% of the fluency indexes are less than 0.2. One possible explanation of this is that there is a high buffering time which causes long start-up latency. Once people passed the initial hump, they tend to stay. This represents an area worthy of further study and improvements.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6454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mtClean="0"/>
              <a:t>The Sigcomm 2007 paper,  “Can Internet Video-on-Demand be Profitable?” makes a good case for P2P VoD.</a:t>
            </a:r>
          </a:p>
          <a:p>
            <a:endParaRPr lang="en-US" altLang="zh-TW" smtClean="0"/>
          </a:p>
          <a:p>
            <a:r>
              <a:rPr lang="en-US" altLang="zh-TW" smtClean="0"/>
              <a:t>They give cost models of client-server, and CDN based VoD, and show peer-assisted VoD let content providers provide video of much higher quality; and the server bandwidth costs can be reduced down to less than 10 percent (of client server VoD). But how to build a P2P VoD system?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0243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CN" smtClean="0"/>
              <a:t>In the figure, the pattern of upload rate and CPU usage vary with time and this pattern is very similar with that of number of users in Figure of the paper. The server upload rate and CPU usage are correlated with the number of users viewing the movies.</a:t>
            </a:r>
          </a:p>
          <a:p>
            <a:endParaRPr lang="en-US" altLang="zh-CN" smtClean="0"/>
          </a:p>
          <a:p>
            <a:r>
              <a:rPr lang="en-US" altLang="zh-CN" smtClean="0"/>
              <a:t>Comparing to the statistics in the Sigcomm’07 paper (which is client/server architecture), we could find that the P2P technology helps to reduce the server’s burden.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0448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6ACEA0-75B3-4302-97CB-72BD6AE4C046}" type="slidenum">
              <a:rPr lang="en-US" altLang="zh-CN" smtClean="0"/>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0653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CN" smtClean="0"/>
              <a:t>The left figure illustrates the ratio of peers behind NAT boxes. We can observe that the ratio remains stable (around 80%) during the 10-day measurement from May 3 to May 12, 2008.</a:t>
            </a:r>
          </a:p>
          <a:p>
            <a:r>
              <a:rPr lang="en-US" altLang="zh-CN" smtClean="0"/>
              <a:t>This is a rather high percentage of peers behind NAT boxes.</a:t>
            </a:r>
          </a:p>
          <a:p>
            <a:endParaRPr lang="en-US" altLang="zh-CN" smtClean="0"/>
          </a:p>
          <a:p>
            <a:r>
              <a:rPr lang="en-US" altLang="zh-CN" smtClean="0"/>
              <a:t>A STUN-like mechanism is used to detect what NAT boxes are used.</a:t>
            </a:r>
          </a:p>
          <a:p>
            <a:r>
              <a:rPr lang="en-US" altLang="zh-CN" smtClean="0"/>
              <a:t>The right figure shows the distribution of different types of NATs. The full cone NAT has the largest proportion (around 47%). There is no Restricted Cone NAT for some reason.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1677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mtClean="0"/>
              <a:t>This is a “systems paper”.  We are describing the experiences and insights from a real P2P VoD system implementation and deployment. This is the first paper on a relatively large P2P VoD system. The important points to take away is the design considerations and metrics, and the description of some key algorithms that we worthy of further research and study. The analysis of measurement data also provides a peek into user behavior, network conditions, and performance of the PPLive system. These are all very valuable for people designing such P2P VoD systems.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2291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mtClean="0"/>
              <a:t>Apparently, what was suggested by the Sigcomm 2007 paper was not much of a secret, as a number of P2P VoD systems were already being developed in 2007. PPLive, a popular P2P streaming software company, developed a P2P VoD system in the early part of 2007, and deployed it in the fall of 2007.</a:t>
            </a:r>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6ACEA0-75B3-4302-97CB-72BD6AE4C046}" type="slidenum">
              <a:rPr lang="en-US" altLang="zh-CN" smtClean="0"/>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6659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z="1000" smtClean="0"/>
              <a:t>P2P VoD is different than P2P life streaming. A peer cannot bank on the video content it wants to watch already existing in other peers streaming buffers. The Sigcomm 2007 paper discuss this issue. In fact they created a stochastic model to analyze this problem. They suggest that each peer must do pre-fetching to reduce server load. Here, perhaps a more direct way, is for peers to replicate some server content in its hard disk (cache). In the PPlive system, each peer contributes 0.5 to 1 GB storage. The software is downloaded by users as binary, and is free. There is relatively less control by the users, in terms of limiting upload bandwidth usage and storage contribution. Each peer regularly sends heartbeat to the server, and video play only continues if there is heartbeat. This heartbeat mechanism lets the peers report all kinds of information to the server; perhaps the most important piece of information from the system design point of view, is the replication state of the peer. This allows the server to tally the overall replication “health” for different movies, and this information is in turn used to optimize replication. We will explain this more later on.</a:t>
            </a:r>
          </a:p>
          <a:p>
            <a:endParaRPr lang="en-US" altLang="zh-TW" sz="1000" smtClean="0"/>
          </a:p>
          <a:p>
            <a:r>
              <a:rPr lang="en-US" altLang="zh-TW" sz="1000" smtClean="0"/>
              <a:t>Aside:</a:t>
            </a:r>
          </a:p>
          <a:p>
            <a:r>
              <a:rPr lang="en-US" altLang="zh-TW" sz="1000" smtClean="0"/>
              <a:t>The uplink sharing model gives the relationship between available uplink bandwidth of peers and the video resolution (playback rate).</a:t>
            </a:r>
          </a:p>
          <a:p>
            <a:r>
              <a:rPr lang="en-US" altLang="zh-TW" sz="1000" smtClean="0"/>
              <a:t>For P2P VoD, there needs a model that gives the relationship of the needed cache size and number of movies in the VoD system, perhaps relating to other parameters such as (a) size of a movie, and (b) the steady-state on-line population size. This analysis is beyond the scope of this paper.</a:t>
            </a:r>
          </a:p>
          <a:p>
            <a:endParaRPr lang="en-US" altLang="zh-TW" sz="1000" smtClean="0"/>
          </a:p>
          <a:p>
            <a:r>
              <a:rPr lang="en-US" altLang="zh-TW" sz="1000" smtClean="0"/>
              <a:t>Other than these technical factors, there are many other, perhaps even more important factors to ensure the success of the P2P VoD system. For example, PPLive works closely with ISPs in China. The way I understand it, it is a collaboration. Clearly how to get good content and ads are also important, to attract eyeballs. These are factors beyond the scope of this paper.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6864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mtClean="0"/>
              <a:t>The Sigcomm 2007 paper is mostly based on single video replication. In single video replication case, the only thing you can do is to increase the streaming buffer to allow pre-fetch.</a:t>
            </a:r>
          </a:p>
          <a:p>
            <a:r>
              <a:rPr lang="en-US" altLang="zh-TW" smtClean="0"/>
              <a:t>Given hard-disk cache at each peer, PPLive’s VoD adopts multiple video replication. At the 400Kb/s resolution, a one-hour plus movie is 200-300MB. So the 1G storage can hold about 4 complete movies.</a:t>
            </a:r>
          </a:p>
          <a:p>
            <a:r>
              <a:rPr lang="en-US" altLang="zh-TW" smtClean="0"/>
              <a:t>To support Multiple Video Replication, the tracker is more complicated. It must efficiently provide a mapping between the movies and those online peers replicating a given movie. A peer is considered replicating a movie if it holds at least a chunk of that movie, usually it holds many chunks if not all chunks. The size of chunk is a basic unit for storage. If you have less than a chunk, then you don’t even tell others that you have the chunk. To be more helpful to others, you want the chunk size to be not too big. But the peers learn about what chunks each other has via gossip, using a bitmap. If the chunk size is too small, then the gossip overhead would be large. In PPLive’s VoD, the chunk size is 2MB. So the bitmap for a typical movie is around 100 bits.</a:t>
            </a:r>
          </a:p>
          <a:p>
            <a:r>
              <a:rPr lang="en-US" altLang="zh-TW" smtClean="0"/>
              <a:t>In order to provide good uploading service, the I/O system must also be optimized in how it fetch parts of a chunk from disk cache into memory, in anticipation of downloading requests.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8195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mtClean="0"/>
              <a:t>Other than the unit of “chunk”, which is used to describe “who has what”, the other important unit is “piece”. Piece is the unit suitable for playback. The size is 16KB. It is important to collect a whole piece, before it can be passed to the player. For transmission, a piece is too big. It is divided to 16 1KB subpieces. A peer can get different subpieces from different neighbors.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8297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mtClean="0"/>
              <a:t>In p2p systems, there are already quite a few papers studying the theoretical limits of p2p systems. Usually, we look at the system asymptotically, as the size of a piece goes to zero. In reality, p2p systems are implemented by many discrete, distributed algorithms, which work surprisingly well. I believe there will be tremendous interests in studying these algorithms, trying to generalize them and standardize them.</a:t>
            </a:r>
          </a:p>
          <a:p>
            <a:endParaRPr lang="en-US" altLang="zh-TW" smtClean="0"/>
          </a:p>
          <a:p>
            <a:r>
              <a:rPr lang="en-US" altLang="zh-TW" smtClean="0"/>
              <a:t>Here we look at some of these algorithms as they are implemented in PPLIve’s VoD system.</a:t>
            </a:r>
          </a:p>
          <a:p>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8400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TW" smtClean="0"/>
              <a:t>The consideration here is the same as that for p2p life streaming. It helps to implement a mixture of “sequential” and “rarest first”, as a trade-off between local playback and peer sharing. The anchor-based strategy is interesting for VoD. If the anchors are close to where users are skipping to, delay can be minimized.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7" name="Shape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30AAD25E-FB70-4F4C-8263-5329A2FE13AC}" type="datetime8">
              <a:rPr lang="en-US" altLang="zh-CN"/>
              <a:pPr/>
              <a:t>2/13/11 10:11</a:t>
            </a:fld>
            <a:endParaRPr lang="en-US" altLang="zh-CN"/>
          </a:p>
        </p:txBody>
      </p:sp>
      <p:sp>
        <p:nvSpPr>
          <p:cNvPr id="10" name="Shape 16"/>
          <p:cNvSpPr>
            <a:spLocks noGrp="1"/>
          </p:cNvSpPr>
          <p:nvPr>
            <p:ph type="ftr" sz="quarter" idx="11"/>
          </p:nvPr>
        </p:nvSpPr>
        <p:spPr>
          <a:xfrm>
            <a:off x="2085975" y="236538"/>
            <a:ext cx="5867400" cy="365125"/>
          </a:xfrm>
        </p:spPr>
        <p:txBody>
          <a:bodyPr/>
          <a:lstStyle>
            <a:lvl1pPr>
              <a:defRPr/>
            </a:lvl1pPr>
          </a:lstStyle>
          <a:p>
            <a:endParaRPr lang="en-US" altLang="zh-CN"/>
          </a:p>
        </p:txBody>
      </p:sp>
      <p:sp>
        <p:nvSpPr>
          <p:cNvPr id="11" name="Shape 28"/>
          <p:cNvSpPr>
            <a:spLocks noGrp="1"/>
          </p:cNvSpPr>
          <p:nvPr>
            <p:ph type="sldNum" sz="quarter" idx="12"/>
          </p:nvPr>
        </p:nvSpPr>
        <p:spPr>
          <a:xfrm>
            <a:off x="8001000" y="228600"/>
            <a:ext cx="838200" cy="381000"/>
          </a:xfrm>
        </p:spPr>
        <p:txBody>
          <a:bodyPr/>
          <a:lstStyle>
            <a:lvl1pPr>
              <a:defRPr sz="1400"/>
            </a:lvl1pPr>
          </a:lstStyle>
          <a:p>
            <a:fld id="{1AC9A2A6-8094-404E-8A86-45BE2D947A71}" type="slidenum">
              <a:rPr lang="en-US" altLang="zh-CN"/>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2" name="Vertical Title 1"/>
          <p:cNvSpPr>
            <a:spLocks noGrp="1"/>
          </p:cNvSpPr>
          <p:nvPr>
            <p:ph type="title" orient="vert"/>
          </p:nvPr>
        </p:nvSpPr>
        <p:spPr>
          <a:xfrm>
            <a:off x="6553200" y="609600"/>
            <a:ext cx="2057400" cy="5516563"/>
          </a:xfrm>
        </p:spPr>
        <p:txBody>
          <a:bodyPr vert="eaVert"/>
          <a:lstStyle/>
          <a:p>
            <a:r>
              <a:rPr lang="en-US" dirty="0" smtClean="0"/>
              <a:t>Click to add title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dirty="0" smtClean="0"/>
              <a:t>Click to edit Master text styles</a:t>
            </a:r>
            <a:endParaRPr lang="en-US"/>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a:spLocks noGrp="1"/>
          </p:cNvSpPr>
          <p:nvPr>
            <p:ph type="dt" sz="half" idx="10"/>
          </p:nvPr>
        </p:nvSpPr>
        <p:spPr>
          <a:xfrm>
            <a:off x="6553200" y="6248400"/>
            <a:ext cx="2209800" cy="365125"/>
          </a:xfrm>
        </p:spPr>
        <p:txBody>
          <a:bodyPr/>
          <a:lstStyle>
            <a:lvl1pPr>
              <a:defRPr/>
            </a:lvl1pPr>
          </a:lstStyle>
          <a:p>
            <a:fld id="{4EA32CC6-2C9C-4203-AEE9-60183838DE20}" type="datetime8">
              <a:rPr lang="en-US" altLang="zh-CN"/>
              <a:pPr/>
              <a:t>2/13/11 10:11</a:t>
            </a:fld>
            <a:endParaRPr lang="en-US" altLang="zh-CN"/>
          </a:p>
        </p:txBody>
      </p:sp>
      <p:sp>
        <p:nvSpPr>
          <p:cNvPr id="8" name="Shape 4"/>
          <p:cNvSpPr>
            <a:spLocks noGrp="1"/>
          </p:cNvSpPr>
          <p:nvPr>
            <p:ph type="ftr" sz="quarter" idx="11"/>
          </p:nvPr>
        </p:nvSpPr>
        <p:spPr>
          <a:xfrm>
            <a:off x="457200" y="6248400"/>
            <a:ext cx="5573713" cy="365125"/>
          </a:xfrm>
        </p:spPr>
        <p:txBody>
          <a:bodyPr/>
          <a:lstStyle>
            <a:lvl1pPr>
              <a:defRPr/>
            </a:lvl1pPr>
          </a:lstStyle>
          <a:p>
            <a:endParaRPr lang="en-US" altLang="zh-CN"/>
          </a:p>
        </p:txBody>
      </p:sp>
      <p:sp>
        <p:nvSpPr>
          <p:cNvPr id="9" name="Shape 5"/>
          <p:cNvSpPr>
            <a:spLocks noGrp="1"/>
          </p:cNvSpPr>
          <p:nvPr>
            <p:ph type="sldNum" sz="quarter" idx="12"/>
          </p:nvPr>
        </p:nvSpPr>
        <p:spPr>
          <a:xfrm rot="5400000">
            <a:off x="5989638" y="144462"/>
            <a:ext cx="533400" cy="244475"/>
          </a:xfrm>
        </p:spPr>
        <p:txBody>
          <a:bodyPr/>
          <a:lstStyle>
            <a:lvl1pPr>
              <a:defRPr/>
            </a:lvl1pPr>
          </a:lstStyle>
          <a:p>
            <a:fld id="{989D21CC-6678-44C6-8063-D381B7BDC48E}" type="slidenum">
              <a:rPr lang="en-US" altLang="zh-CN"/>
              <a:pPr/>
              <a:t>‹#›</a:t>
            </a:fld>
            <a:endParaRPr lang="en-US" altLang="zh-CN" sz="140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endParaRPr lang="en-US"/>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hape 3"/>
          <p:cNvSpPr>
            <a:spLocks noGrp="1"/>
          </p:cNvSpPr>
          <p:nvPr>
            <p:ph type="dt" sz="half" idx="10"/>
          </p:nvPr>
        </p:nvSpPr>
        <p:spPr/>
        <p:txBody>
          <a:bodyPr/>
          <a:lstStyle>
            <a:lvl1pPr>
              <a:defRPr/>
            </a:lvl1pPr>
          </a:lstStyle>
          <a:p>
            <a:fld id="{F6EC0BFD-885A-4669-9203-3FA9F6E6C058}" type="datetime8">
              <a:rPr lang="en-US" altLang="zh-CN"/>
              <a:pPr/>
              <a:t>2/13/11 10:11</a:t>
            </a:fld>
            <a:endParaRPr lang="en-US" altLang="zh-CN"/>
          </a:p>
        </p:txBody>
      </p:sp>
      <p:sp>
        <p:nvSpPr>
          <p:cNvPr id="5" name="Shape 4"/>
          <p:cNvSpPr>
            <a:spLocks noGrp="1"/>
          </p:cNvSpPr>
          <p:nvPr>
            <p:ph type="ftr" sz="quarter" idx="11"/>
          </p:nvPr>
        </p:nvSpPr>
        <p:spPr/>
        <p:txBody>
          <a:bodyPr/>
          <a:lstStyle>
            <a:lvl1pPr>
              <a:defRPr/>
            </a:lvl1pPr>
          </a:lstStyle>
          <a:p>
            <a:endParaRPr lang="en-US" altLang="zh-CN"/>
          </a:p>
        </p:txBody>
      </p:sp>
      <p:sp>
        <p:nvSpPr>
          <p:cNvPr id="6" name="Shape 5"/>
          <p:cNvSpPr>
            <a:spLocks noGrp="1"/>
          </p:cNvSpPr>
          <p:nvPr>
            <p:ph type="sldNum" sz="quarter" idx="12"/>
          </p:nvPr>
        </p:nvSpPr>
        <p:spPr/>
        <p:txBody>
          <a:bodyPr/>
          <a:lstStyle>
            <a:lvl1pPr>
              <a:defRPr sz="1400">
                <a:solidFill>
                  <a:srgbClr val="FFFFFF"/>
                </a:solidFill>
              </a:defRPr>
            </a:lvl1pPr>
          </a:lstStyle>
          <a:p>
            <a:fld id="{91DB85A7-4DCD-444E-A1E7-AD1204C3F29D}"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7" name="Shape 11"/>
          <p:cNvSpPr>
            <a:spLocks noGrp="1"/>
          </p:cNvSpPr>
          <p:nvPr>
            <p:ph type="dt" sz="half" idx="10"/>
          </p:nvPr>
        </p:nvSpPr>
        <p:spPr/>
        <p:txBody>
          <a:bodyPr/>
          <a:lstStyle>
            <a:lvl1pPr>
              <a:defRPr/>
            </a:lvl1pPr>
          </a:lstStyle>
          <a:p>
            <a:fld id="{593A16B6-4201-403F-B3F9-2E03B78AB323}" type="datetime8">
              <a:rPr lang="en-US" altLang="zh-CN"/>
              <a:pPr/>
              <a:t>2/13/11 10:11</a:t>
            </a:fld>
            <a:endParaRPr lang="en-US" altLang="zh-CN"/>
          </a:p>
        </p:txBody>
      </p:sp>
      <p:sp>
        <p:nvSpPr>
          <p:cNvPr id="8" name="Shape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fld id="{D2AAC754-5470-47D4-8FBF-91EC354C5939}" type="slidenum">
              <a:rPr lang="en-US" altLang="zh-CN"/>
              <a:pPr/>
              <a:t>‹#›</a:t>
            </a:fld>
            <a:endParaRPr lang="en-US" altLang="zh-CN"/>
          </a:p>
        </p:txBody>
      </p:sp>
      <p:sp>
        <p:nvSpPr>
          <p:cNvPr id="9" name="Shape 13"/>
          <p:cNvSpPr>
            <a:spLocks noGrp="1"/>
          </p:cNvSpPr>
          <p:nvPr>
            <p:ph type="ftr" sz="quarter" idx="12"/>
          </p:nvPr>
        </p:nvSpPr>
        <p:spPr/>
        <p:txBody>
          <a:bodyPr/>
          <a:lstStyle>
            <a:lvl1pPr>
              <a:defRPr/>
            </a:lvl1pPr>
          </a:lstStyle>
          <a:p>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dirty="0" smtClean="0"/>
              <a:t>Click to edit Master text styles</a:t>
            </a:r>
            <a:endParaRPr lang="en-US"/>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dirty="0" smtClean="0"/>
              <a:t>Click to edit Master text styles</a:t>
            </a:r>
            <a:endParaRPr lang="en-US"/>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hape 7"/>
          <p:cNvSpPr>
            <a:spLocks noGrp="1"/>
          </p:cNvSpPr>
          <p:nvPr>
            <p:ph type="dt" sz="half" idx="10"/>
          </p:nvPr>
        </p:nvSpPr>
        <p:spPr/>
        <p:txBody>
          <a:bodyPr/>
          <a:lstStyle>
            <a:lvl1pPr>
              <a:defRPr/>
            </a:lvl1pPr>
          </a:lstStyle>
          <a:p>
            <a:fld id="{66CC7B80-8461-4D99-B746-89A73A3F1C23}" type="datetime8">
              <a:rPr lang="en-US" altLang="zh-CN"/>
              <a:pPr/>
              <a:t>2/13/11 10:11</a:t>
            </a:fld>
            <a:endParaRPr lang="en-US" altLang="zh-CN"/>
          </a:p>
        </p:txBody>
      </p:sp>
      <p:sp>
        <p:nvSpPr>
          <p:cNvPr id="6" name="Shape 9"/>
          <p:cNvSpPr>
            <a:spLocks noGrp="1"/>
          </p:cNvSpPr>
          <p:nvPr>
            <p:ph type="sldNum" sz="quarter" idx="11"/>
          </p:nvPr>
        </p:nvSpPr>
        <p:spPr/>
        <p:txBody>
          <a:bodyPr/>
          <a:lstStyle>
            <a:lvl1pPr>
              <a:defRPr sz="1400">
                <a:solidFill>
                  <a:srgbClr val="FFFFFF"/>
                </a:solidFill>
              </a:defRPr>
            </a:lvl1pPr>
          </a:lstStyle>
          <a:p>
            <a:fld id="{5120C2AE-6D61-47D9-8CF2-A597D77D7D7A}" type="slidenum">
              <a:rPr lang="en-US" altLang="zh-CN"/>
              <a:pPr/>
              <a:t>‹#›</a:t>
            </a:fld>
            <a:endParaRPr lang="en-US" altLang="zh-CN"/>
          </a:p>
        </p:txBody>
      </p:sp>
      <p:sp>
        <p:nvSpPr>
          <p:cNvPr id="7" name="Shape 11"/>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dirty="0"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dirty="0" smtClean="0"/>
              <a:t>Click to edit Master text styles</a:t>
            </a:r>
            <a:endParaRPr lang="en-US" dirty="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dirty="0" smtClean="0"/>
              <a:t>Click to edit Master text styles</a:t>
            </a:r>
            <a:endParaRPr lang="en-US"/>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dirty="0" smtClean="0"/>
              <a:t>Click to edit Master text styles</a:t>
            </a:r>
            <a:endParaRPr lang="en-US" dirty="0"/>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dirty="0" smtClean="0"/>
              <a:t>Click to edit Master text styles</a:t>
            </a:r>
            <a:endParaRPr lang="en-US" dirty="0"/>
          </a:p>
        </p:txBody>
      </p:sp>
      <p:sp>
        <p:nvSpPr>
          <p:cNvPr id="7" name="Shape 9"/>
          <p:cNvSpPr>
            <a:spLocks noGrp="1"/>
          </p:cNvSpPr>
          <p:nvPr>
            <p:ph type="dt" sz="half" idx="10"/>
          </p:nvPr>
        </p:nvSpPr>
        <p:spPr/>
        <p:txBody>
          <a:bodyPr/>
          <a:lstStyle>
            <a:lvl1pPr>
              <a:defRPr/>
            </a:lvl1pPr>
          </a:lstStyle>
          <a:p>
            <a:fld id="{A3E80262-AB36-4E9A-804E-F7A22A10C3DA}" type="datetime8">
              <a:rPr lang="en-US" altLang="zh-CN"/>
              <a:pPr/>
              <a:t>2/13/11 10:11</a:t>
            </a:fld>
            <a:endParaRPr lang="en-US" altLang="zh-CN"/>
          </a:p>
        </p:txBody>
      </p:sp>
      <p:sp>
        <p:nvSpPr>
          <p:cNvPr id="8" name="Shape 11"/>
          <p:cNvSpPr>
            <a:spLocks noGrp="1"/>
          </p:cNvSpPr>
          <p:nvPr>
            <p:ph type="sldNum" sz="quarter" idx="11"/>
          </p:nvPr>
        </p:nvSpPr>
        <p:spPr/>
        <p:txBody>
          <a:bodyPr/>
          <a:lstStyle>
            <a:lvl1pPr>
              <a:defRPr sz="1400">
                <a:solidFill>
                  <a:srgbClr val="FFFFFF"/>
                </a:solidFill>
              </a:defRPr>
            </a:lvl1pPr>
          </a:lstStyle>
          <a:p>
            <a:fld id="{7AF0F609-0DE8-4529-BE8D-12775C4CC4E6}" type="slidenum">
              <a:rPr lang="en-US" altLang="zh-CN"/>
              <a:pPr/>
              <a:t>‹#›</a:t>
            </a:fld>
            <a:endParaRPr lang="en-US" altLang="zh-CN"/>
          </a:p>
        </p:txBody>
      </p:sp>
      <p:sp>
        <p:nvSpPr>
          <p:cNvPr id="9" name="Shape 13"/>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lvl1pPr>
              <a:defRPr/>
            </a:lvl1pPr>
          </a:lstStyle>
          <a:p>
            <a:fld id="{6557F19A-B133-4394-95AA-9AA633119A7A}" type="datetime8">
              <a:rPr lang="en-US" altLang="zh-CN"/>
              <a:pPr/>
              <a:t>2/13/11 10:11</a:t>
            </a:fld>
            <a:endParaRPr lang="en-US" altLang="zh-CN"/>
          </a:p>
        </p:txBody>
      </p:sp>
      <p:sp>
        <p:nvSpPr>
          <p:cNvPr id="3" name="Shape 2"/>
          <p:cNvSpPr>
            <a:spLocks noGrp="1"/>
          </p:cNvSpPr>
          <p:nvPr>
            <p:ph type="ftr" sz="quarter" idx="11"/>
          </p:nvPr>
        </p:nvSpPr>
        <p:spPr/>
        <p:txBody>
          <a:bodyPr/>
          <a:lstStyle>
            <a:lvl1pPr>
              <a:defRPr/>
            </a:lvl1pPr>
          </a:lstStyle>
          <a:p>
            <a:endParaRPr lang="en-US" altLang="zh-CN"/>
          </a:p>
        </p:txBody>
      </p:sp>
      <p:sp>
        <p:nvSpPr>
          <p:cNvPr id="4" name="Shape 3"/>
          <p:cNvSpPr>
            <a:spLocks noGrp="1"/>
          </p:cNvSpPr>
          <p:nvPr>
            <p:ph type="sldNum" sz="quarter" idx="12"/>
          </p:nvPr>
        </p:nvSpPr>
        <p:spPr>
          <a:xfrm>
            <a:off x="0" y="6248400"/>
            <a:ext cx="533400" cy="381000"/>
          </a:xfrm>
        </p:spPr>
        <p:txBody>
          <a:bodyPr/>
          <a:lstStyle>
            <a:lvl1pPr>
              <a:defRPr sz="1400"/>
            </a:lvl1pPr>
          </a:lstStyle>
          <a:p>
            <a:fld id="{9059D730-7E60-4CA4-BACC-5119C6DF3A68}"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endParaRPr lang="en-US" dirty="0"/>
          </a:p>
        </p:txBody>
      </p:sp>
      <p:sp>
        <p:nvSpPr>
          <p:cNvPr id="9" name="Content Placeholder 8"/>
          <p:cNvSpPr>
            <a:spLocks noGrp="1"/>
          </p:cNvSpPr>
          <p:nvPr>
            <p:ph sz="quarter" idx="1"/>
          </p:nvPr>
        </p:nvSpPr>
        <p:spPr>
          <a:xfrm>
            <a:off x="2362200" y="1752600"/>
            <a:ext cx="6400800" cy="4419600"/>
          </a:xfrm>
        </p:spPr>
        <p:txBody>
          <a:bodyPr/>
          <a:lstStyle/>
          <a:p>
            <a:pPr lvl="0"/>
            <a:r>
              <a:rPr lang="en-US" dirty="0" smtClean="0"/>
              <a:t>Click to edit Master text styles</a:t>
            </a:r>
            <a:endParaRPr lang="en-US"/>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hape 4"/>
          <p:cNvSpPr>
            <a:spLocks noGrp="1"/>
          </p:cNvSpPr>
          <p:nvPr>
            <p:ph type="dt" sz="half" idx="10"/>
          </p:nvPr>
        </p:nvSpPr>
        <p:spPr/>
        <p:txBody>
          <a:bodyPr/>
          <a:lstStyle>
            <a:lvl1pPr>
              <a:defRPr/>
            </a:lvl1pPr>
          </a:lstStyle>
          <a:p>
            <a:fld id="{B07068DA-F5F5-48AF-B166-16BB0558FADF}" type="datetime8">
              <a:rPr lang="en-US" altLang="zh-CN"/>
              <a:pPr/>
              <a:t>2/13/11 10:11</a:t>
            </a:fld>
            <a:endParaRPr lang="en-US" altLang="zh-CN"/>
          </a:p>
        </p:txBody>
      </p:sp>
      <p:sp>
        <p:nvSpPr>
          <p:cNvPr id="6" name="Shape 5"/>
          <p:cNvSpPr>
            <a:spLocks noGrp="1"/>
          </p:cNvSpPr>
          <p:nvPr>
            <p:ph type="ftr" sz="quarter" idx="11"/>
          </p:nvPr>
        </p:nvSpPr>
        <p:spPr/>
        <p:txBody>
          <a:bodyPr/>
          <a:lstStyle>
            <a:lvl1pPr>
              <a:defRPr/>
            </a:lvl1pPr>
          </a:lstStyle>
          <a:p>
            <a:endParaRPr lang="en-US" altLang="zh-CN"/>
          </a:p>
        </p:txBody>
      </p:sp>
      <p:sp>
        <p:nvSpPr>
          <p:cNvPr id="7" name="Shape 6"/>
          <p:cNvSpPr>
            <a:spLocks noGrp="1"/>
          </p:cNvSpPr>
          <p:nvPr>
            <p:ph type="sldNum" sz="quarter" idx="12"/>
          </p:nvPr>
        </p:nvSpPr>
        <p:spPr/>
        <p:txBody>
          <a:bodyPr/>
          <a:lstStyle>
            <a:lvl1pPr>
              <a:defRPr sz="1400">
                <a:solidFill>
                  <a:srgbClr val="FFFFFF"/>
                </a:solidFill>
              </a:defRPr>
            </a:lvl1pPr>
          </a:lstStyle>
          <a:p>
            <a:fld id="{9D376DF7-F314-4D7C-B09A-9A9404AAC120}"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dirty="0" smtClean="0"/>
              <a:t>Click to edit Master text styles</a:t>
            </a:r>
            <a:endParaRPr lang="en-US" dirty="0"/>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pPr lvl="0"/>
            <a:endParaRPr lang="en-US" noProof="0" dirty="0"/>
          </a:p>
        </p:txBody>
      </p:sp>
      <p:sp>
        <p:nvSpPr>
          <p:cNvPr id="9" name="Shape 11"/>
          <p:cNvSpPr>
            <a:spLocks noGrp="1"/>
          </p:cNvSpPr>
          <p:nvPr>
            <p:ph type="dt" sz="half" idx="10"/>
          </p:nvPr>
        </p:nvSpPr>
        <p:spPr>
          <a:xfrm>
            <a:off x="6248400" y="6248400"/>
            <a:ext cx="2667000" cy="365125"/>
          </a:xfrm>
        </p:spPr>
        <p:txBody>
          <a:bodyPr/>
          <a:lstStyle>
            <a:lvl1pPr>
              <a:defRPr/>
            </a:lvl1pPr>
          </a:lstStyle>
          <a:p>
            <a:fld id="{DE192791-5439-4D9B-92BF-C1A3C4152E11}" type="datetime8">
              <a:rPr lang="en-US" altLang="zh-CN"/>
              <a:pPr/>
              <a:t>2/13/11 10:11</a:t>
            </a:fld>
            <a:endParaRPr lang="en-US" altLang="zh-CN"/>
          </a:p>
        </p:txBody>
      </p:sp>
      <p:sp>
        <p:nvSpPr>
          <p:cNvPr id="10" name="Shape 12"/>
          <p:cNvSpPr>
            <a:spLocks noGrp="1"/>
          </p:cNvSpPr>
          <p:nvPr>
            <p:ph type="sldNum" sz="quarter" idx="11"/>
          </p:nvPr>
        </p:nvSpPr>
        <p:spPr>
          <a:xfrm>
            <a:off x="0" y="4667250"/>
            <a:ext cx="1447800" cy="663575"/>
          </a:xfrm>
        </p:spPr>
        <p:txBody>
          <a:bodyPr/>
          <a:lstStyle>
            <a:lvl1pPr>
              <a:defRPr sz="2800">
                <a:solidFill>
                  <a:srgbClr val="FFFFFF"/>
                </a:solidFill>
              </a:defRPr>
            </a:lvl1pPr>
          </a:lstStyle>
          <a:p>
            <a:fld id="{11311C1A-DCD6-43D6-A48E-3310B0A66ABD}" type="slidenum">
              <a:rPr lang="en-US" altLang="zh-CN"/>
              <a:pPr/>
              <a:t>‹#›</a:t>
            </a:fld>
            <a:endParaRPr lang="en-US" altLang="zh-CN"/>
          </a:p>
        </p:txBody>
      </p:sp>
      <p:sp>
        <p:nvSpPr>
          <p:cNvPr id="11" name="Shape 13"/>
          <p:cNvSpPr>
            <a:spLocks noGrp="1"/>
          </p:cNvSpPr>
          <p:nvPr>
            <p:ph type="ftr" sz="quarter" idx="12"/>
          </p:nvPr>
        </p:nvSpPr>
        <p:spPr>
          <a:xfrm>
            <a:off x="1600200" y="6248400"/>
            <a:ext cx="4572000" cy="365125"/>
          </a:xfrm>
        </p:spPr>
        <p:txBody>
          <a:bodyPr/>
          <a:lstStyle>
            <a:lvl1pPr>
              <a:defRPr/>
            </a:lvl1pPr>
          </a:lstStyle>
          <a:p>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lvl1pPr>
              <a:defRPr/>
            </a:lvl1pPr>
          </a:lstStyle>
          <a:p>
            <a:fld id="{928A4B6D-D3C9-423C-AC3B-02B2DE310A89}" type="datetime8">
              <a:rPr lang="en-US" altLang="zh-CN"/>
              <a:pPr/>
              <a:t>2/13/11 10:11</a:t>
            </a:fld>
            <a:endParaRPr lang="en-US" altLang="zh-CN"/>
          </a:p>
        </p:txBody>
      </p:sp>
      <p:sp>
        <p:nvSpPr>
          <p:cNvPr id="5" name="Rectangle 4"/>
          <p:cNvSpPr>
            <a:spLocks noGrp="1"/>
          </p:cNvSpPr>
          <p:nvPr>
            <p:ph type="ftr" sz="quarter" idx="11"/>
          </p:nvPr>
        </p:nvSpPr>
        <p:spPr/>
        <p:txBody>
          <a:bodyPr/>
          <a:lstStyle>
            <a:lvl1pPr>
              <a:defRPr/>
            </a:lvl1pPr>
          </a:lstStyle>
          <a:p>
            <a:endParaRPr lang="en-US" altLang="zh-CN"/>
          </a:p>
        </p:txBody>
      </p:sp>
      <p:sp>
        <p:nvSpPr>
          <p:cNvPr id="6" name="Rectangle 5"/>
          <p:cNvSpPr>
            <a:spLocks noGrp="1"/>
          </p:cNvSpPr>
          <p:nvPr>
            <p:ph type="sldNum" sz="quarter" idx="12"/>
          </p:nvPr>
        </p:nvSpPr>
        <p:spPr/>
        <p:txBody>
          <a:bodyPr/>
          <a:lstStyle>
            <a:lvl1pPr>
              <a:defRPr/>
            </a:lvl1pPr>
          </a:lstStyle>
          <a:p>
            <a:fld id="{F0B069E1-2398-4DD2-AB07-C9F7CBA98CB4}" type="slidenum">
              <a:rPr lang="en-US" altLang="zh-CN"/>
              <a:pPr/>
              <a:t>‹#›</a:t>
            </a:fld>
            <a:endParaRPr lang="en-US" altLang="zh-CN" sz="140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3" name="Text Placeholder 12"/>
          <p:cNvSpPr>
            <a:spLocks noGrp="1"/>
          </p:cNvSpPr>
          <p:nvPr>
            <p:ph type="body" idx="1"/>
          </p:nvPr>
        </p:nvSpPr>
        <p:spPr>
          <a:xfrm>
            <a:off x="612775" y="1600200"/>
            <a:ext cx="8153400" cy="4525963"/>
          </a:xfrm>
          <a:prstGeom prst="rect">
            <a:avLst/>
          </a:prstGeom>
        </p:spPr>
        <p:txBody>
          <a:bodyPr vert="horz">
            <a:normAutofit/>
          </a:bodyPr>
          <a:lstStyle/>
          <a:p>
            <a:pPr lvl="0"/>
            <a:r>
              <a:rPr lang="en-US" dirty="0" smtClean="0"/>
              <a:t>Click to edit Master text styles</a:t>
            </a:r>
            <a:endParaRPr lang="en-US" dirty="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Tw Cen MT" pitchFamily="34" charset="0"/>
              </a:defRPr>
            </a:lvl1pPr>
          </a:lstStyle>
          <a:p>
            <a:fld id="{A21236F7-B778-4AD5-AA5B-75550AC391B5}" type="datetime8">
              <a:rPr lang="en-US" altLang="zh-CN"/>
              <a:pPr/>
              <a:t>2/13/11 10:11</a:t>
            </a:fld>
            <a:endParaRPr lang="en-US" altLang="zh-CN"/>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w Cen MT" pitchFamily="34" charset="0"/>
              </a:defRPr>
            </a:lvl1pPr>
          </a:lstStyle>
          <a:p>
            <a:endParaRPr lang="en-US" altLang="zh-CN"/>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zh-CN" sz="1800">
              <a:solidFill>
                <a:srgbClr val="FFFFFF"/>
              </a:solidFill>
              <a:ea typeface="宋体" pitchFamily="2" charset="-122"/>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200" b="1">
                <a:solidFill>
                  <a:schemeClr val="tx2"/>
                </a:solidFill>
                <a:latin typeface="Tw Cen MT" pitchFamily="34" charset="0"/>
              </a:defRPr>
            </a:lvl1pPr>
          </a:lstStyle>
          <a:p>
            <a:fld id="{A38B2A49-3EFD-4B57-9150-9A00C5D59F27}" type="slidenum">
              <a:rPr lang="en-US" altLang="zh-CN"/>
              <a:pPr/>
              <a:t>‹#›</a:t>
            </a:fld>
            <a:endParaRPr lang="en-US" altLang="zh-CN"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05" r:id="rId9"/>
    <p:sldLayoutId id="2147483714" r:id="rId10"/>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eaLnBrk="0" fontAlgn="base" hangingPunct="0">
        <a:spcBef>
          <a:spcPct val="0"/>
        </a:spcBef>
        <a:spcAft>
          <a:spcPct val="0"/>
        </a:spcAft>
        <a:defRPr sz="4400">
          <a:solidFill>
            <a:schemeClr val="tx2"/>
          </a:solidFill>
          <a:latin typeface="Tw Cen MT" pitchFamily="34" charset="0"/>
        </a:defRPr>
      </a:lvl6pPr>
      <a:lvl7pPr marL="914400" algn="l" rtl="0" eaLnBrk="0" fontAlgn="base" hangingPunct="0">
        <a:spcBef>
          <a:spcPct val="0"/>
        </a:spcBef>
        <a:spcAft>
          <a:spcPct val="0"/>
        </a:spcAft>
        <a:defRPr sz="4400">
          <a:solidFill>
            <a:schemeClr val="tx2"/>
          </a:solidFill>
          <a:latin typeface="Tw Cen MT" pitchFamily="34" charset="0"/>
        </a:defRPr>
      </a:lvl7pPr>
      <a:lvl8pPr marL="1371600" algn="l" rtl="0" eaLnBrk="0" fontAlgn="base" hangingPunct="0">
        <a:spcBef>
          <a:spcPct val="0"/>
        </a:spcBef>
        <a:spcAft>
          <a:spcPct val="0"/>
        </a:spcAft>
        <a:defRPr sz="4400">
          <a:solidFill>
            <a:schemeClr val="tx2"/>
          </a:solidFill>
          <a:latin typeface="Tw Cen MT" pitchFamily="34" charset="0"/>
        </a:defRPr>
      </a:lvl8pPr>
      <a:lvl9pPr marL="1828800" algn="l" rtl="0" eaLnBrk="0" fontAlgn="base" hangingPunct="0">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64"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64"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64"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64" charset="2"/>
        <a:buChar char=""/>
        <a:defRPr sz="2000" kern="1200">
          <a:solidFill>
            <a:schemeClr val="tx1"/>
          </a:solidFill>
          <a:latin typeface="+mn-lt"/>
          <a:ea typeface="+mn-ea"/>
          <a:cs typeface="+mn-cs"/>
        </a:defRPr>
      </a:lvl5pPr>
      <a:lvl6pPr marL="2103120" indent="-228600" algn="l" rtl="0" latinLnBrk="0">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latinLnBrk="0">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latinLnBrk="0">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latinLnBrk="0">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image" Target="../media/image11.wmf"/><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990600" y="1219200"/>
            <a:ext cx="7086600" cy="4038600"/>
          </a:xfrm>
        </p:spPr>
        <p:txBody>
          <a:bodyPr>
            <a:normAutofit/>
          </a:bodyPr>
          <a:lstStyle/>
          <a:p>
            <a:pPr algn="ctr" eaLnBrk="1" hangingPunct="1"/>
            <a:r>
              <a:rPr lang="en-US" altLang="zh-CN" cap="none" smtClean="0">
                <a:ea typeface="宋体" pitchFamily="2" charset="-122"/>
              </a:rPr>
              <a:t>Some recent work on P2P content distribution</a:t>
            </a:r>
            <a:br>
              <a:rPr lang="en-US" altLang="zh-CN" cap="none" smtClean="0">
                <a:ea typeface="宋体" pitchFamily="2" charset="-122"/>
              </a:rPr>
            </a:br>
            <a:r>
              <a:rPr lang="en-US" altLang="zh-CN" cap="none" smtClean="0">
                <a:ea typeface="宋体" pitchFamily="2" charset="-122"/>
              </a:rPr>
              <a:t/>
            </a:r>
            <a:br>
              <a:rPr lang="en-US" altLang="zh-CN" cap="none" smtClean="0">
                <a:ea typeface="宋体" pitchFamily="2" charset="-122"/>
              </a:rPr>
            </a:br>
            <a:r>
              <a:rPr lang="en-US" altLang="zh-CN" sz="2400" cap="none" smtClean="0">
                <a:ea typeface="宋体" pitchFamily="2" charset="-122"/>
              </a:rPr>
              <a:t>Based on joint work with Yan Huang (PPLive), YP Zhou, Tom Fu, John Lui (CUHK)</a:t>
            </a:r>
            <a:br>
              <a:rPr lang="en-US" altLang="zh-CN" sz="2400" cap="none" smtClean="0">
                <a:ea typeface="宋体" pitchFamily="2" charset="-122"/>
              </a:rPr>
            </a:br>
            <a:r>
              <a:rPr lang="en-US" altLang="zh-CN" sz="2400" cap="none" smtClean="0">
                <a:ea typeface="宋体" pitchFamily="2" charset="-122"/>
              </a:rPr>
              <a:t>August 2008</a:t>
            </a:r>
          </a:p>
        </p:txBody>
      </p:sp>
      <p:sp>
        <p:nvSpPr>
          <p:cNvPr id="3" name="Rectangle 2"/>
          <p:cNvSpPr>
            <a:spLocks noGrp="1"/>
          </p:cNvSpPr>
          <p:nvPr>
            <p:ph type="subTitle" idx="1"/>
          </p:nvPr>
        </p:nvSpPr>
        <p:spPr>
          <a:xfrm>
            <a:off x="2362200" y="6049963"/>
            <a:ext cx="6705600" cy="685800"/>
          </a:xfrm>
        </p:spPr>
        <p:txBody>
          <a:bodyPr wrap="square" lIns="91440" tIns="45720" rIns="91440" bIns="45720" numCol="1" anchorCtr="0" compatLnSpc="1">
            <a:prstTxWarp prst="textNoShape">
              <a:avLst/>
            </a:prstTxWarp>
          </a:bodyPr>
          <a:lstStyle/>
          <a:p>
            <a:pPr eaLnBrk="1" hangingPunct="1">
              <a:lnSpc>
                <a:spcPct val="80000"/>
              </a:lnSpc>
            </a:pPr>
            <a:r>
              <a:rPr lang="en-US" altLang="zh-CN" sz="2000" smtClean="0">
                <a:ea typeface="宋体" pitchFamily="2" charset="-122"/>
              </a:rPr>
              <a:t>Dah Ming Chiu</a:t>
            </a:r>
          </a:p>
          <a:p>
            <a:pPr eaLnBrk="1" hangingPunct="1">
              <a:lnSpc>
                <a:spcPct val="80000"/>
              </a:lnSpc>
            </a:pPr>
            <a:r>
              <a:rPr lang="en-US" altLang="zh-CN" sz="2000" smtClean="0">
                <a:ea typeface="宋体" pitchFamily="2" charset="-122"/>
              </a:rPr>
              <a:t>Chinese University of Hong Kong</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p:cNvSpPr>
          <p:nvPr>
            <p:ph type="title" idx="4294967295"/>
          </p:nvPr>
        </p:nvSpPr>
        <p:spPr/>
        <p:txBody>
          <a:bodyPr/>
          <a:lstStyle/>
          <a:p>
            <a:r>
              <a:rPr lang="en-US" altLang="zh-TW" smtClean="0">
                <a:ea typeface="新細明體" pitchFamily="18" charset="-120"/>
              </a:rPr>
              <a:t>Replication algorithm</a:t>
            </a:r>
          </a:p>
        </p:txBody>
      </p:sp>
      <p:sp>
        <p:nvSpPr>
          <p:cNvPr id="374787" name="Rectangle 3"/>
          <p:cNvSpPr>
            <a:spLocks noGrp="1"/>
          </p:cNvSpPr>
          <p:nvPr>
            <p:ph type="body" idx="4294967295"/>
          </p:nvPr>
        </p:nvSpPr>
        <p:spPr bwMode="auto">
          <a:noFill/>
        </p:spPr>
        <p:txBody>
          <a:bodyPr wrap="square" lIns="91440" tIns="45720" rIns="91440" bIns="45720" numCol="1" anchor="t" anchorCtr="0" compatLnSpc="1">
            <a:prstTxWarp prst="textNoShape">
              <a:avLst/>
            </a:prstTxWarp>
          </a:bodyPr>
          <a:lstStyle/>
          <a:p>
            <a:r>
              <a:rPr lang="en-US" altLang="zh-TW" smtClean="0">
                <a:ea typeface="新細明體" pitchFamily="18" charset="-120"/>
              </a:rPr>
              <a:t>No pre-fetch; rely on what peer already has in its disk cache</a:t>
            </a:r>
          </a:p>
          <a:p>
            <a:r>
              <a:rPr lang="en-US" altLang="zh-TW" smtClean="0">
                <a:ea typeface="新細明體" pitchFamily="18" charset="-120"/>
              </a:rPr>
              <a:t>Cache replacement</a:t>
            </a:r>
          </a:p>
          <a:p>
            <a:pPr lvl="1"/>
            <a:r>
              <a:rPr lang="en-US" altLang="zh-TW" smtClean="0">
                <a:ea typeface="新細明體" pitchFamily="18" charset="-120"/>
              </a:rPr>
              <a:t>Many possibilities: LRU, LFU</a:t>
            </a:r>
          </a:p>
          <a:p>
            <a:pPr lvl="1"/>
            <a:r>
              <a:rPr lang="en-US" altLang="zh-TW" smtClean="0">
                <a:ea typeface="新細明體" pitchFamily="18" charset="-120"/>
              </a:rPr>
              <a:t>Weigh-based approach</a:t>
            </a:r>
          </a:p>
          <a:p>
            <a:pPr lvl="2"/>
            <a:r>
              <a:rPr lang="en-US" altLang="zh-TW" smtClean="0">
                <a:ea typeface="新細明體" pitchFamily="18" charset="-120"/>
              </a:rPr>
              <a:t>How complete is the movie cached?</a:t>
            </a:r>
          </a:p>
          <a:p>
            <a:pPr lvl="3"/>
            <a:r>
              <a:rPr lang="en-US" altLang="zh-TW" smtClean="0">
                <a:ea typeface="新細明體" pitchFamily="18" charset="-120"/>
              </a:rPr>
              <a:t>Favors those more complete movies</a:t>
            </a:r>
          </a:p>
          <a:p>
            <a:pPr lvl="3"/>
            <a:r>
              <a:rPr lang="en-US" altLang="zh-TW" smtClean="0">
                <a:ea typeface="新細明體" pitchFamily="18" charset="-120"/>
              </a:rPr>
              <a:t>Once a movie is marked for discard, discard all chunks</a:t>
            </a:r>
          </a:p>
          <a:p>
            <a:pPr lvl="2"/>
            <a:r>
              <a:rPr lang="en-US" altLang="zh-TW" smtClean="0">
                <a:ea typeface="新細明體" pitchFamily="18" charset="-120"/>
              </a:rPr>
              <a:t>What is the Availability To Demand (ATD) ratio?</a:t>
            </a:r>
          </a:p>
          <a:p>
            <a:pPr lvl="3"/>
            <a:r>
              <a:rPr lang="en-US" altLang="zh-TW" smtClean="0">
                <a:ea typeface="新細明體" pitchFamily="18" charset="-120"/>
              </a:rPr>
              <a:t>This information is obtained from tracker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p:cNvSpPr>
          <p:nvPr>
            <p:ph type="title" idx="4294967295"/>
          </p:nvPr>
        </p:nvSpPr>
        <p:spPr/>
        <p:txBody>
          <a:bodyPr/>
          <a:lstStyle/>
          <a:p>
            <a:r>
              <a:rPr lang="en-US" altLang="zh-TW" smtClean="0">
                <a:ea typeface="新細明體" pitchFamily="18" charset="-120"/>
              </a:rPr>
              <a:t>Transmission strategy</a:t>
            </a:r>
          </a:p>
        </p:txBody>
      </p:sp>
      <p:sp>
        <p:nvSpPr>
          <p:cNvPr id="373763" name="Rectangle 3"/>
          <p:cNvSpPr>
            <a:spLocks noGrp="1"/>
          </p:cNvSpPr>
          <p:nvPr>
            <p:ph type="body" idx="4294967295"/>
          </p:nvPr>
        </p:nvSpPr>
        <p:spPr bwMode="auto">
          <a:xfrm>
            <a:off x="612775" y="1600200"/>
            <a:ext cx="4492625" cy="4525963"/>
          </a:xfrm>
          <a:noFill/>
        </p:spPr>
        <p:txBody>
          <a:bodyPr wrap="square" lIns="91440" tIns="45720" rIns="91440" bIns="45720" numCol="1" anchor="t" anchorCtr="0" compatLnSpc="1">
            <a:prstTxWarp prst="textNoShape">
              <a:avLst/>
            </a:prstTxWarp>
          </a:bodyPr>
          <a:lstStyle/>
          <a:p>
            <a:pPr>
              <a:buFont typeface="Wingdings" pitchFamily="-64" charset="2"/>
              <a:buNone/>
            </a:pPr>
            <a:r>
              <a:rPr lang="en-US" altLang="zh-TW" sz="2400" smtClean="0">
                <a:ea typeface="新細明體" pitchFamily="18" charset="-120"/>
              </a:rPr>
              <a:t>When pulling a piece, or chunk:</a:t>
            </a:r>
          </a:p>
          <a:p>
            <a:r>
              <a:rPr lang="en-US" altLang="zh-TW" sz="2000" smtClean="0">
                <a:ea typeface="新細明體" pitchFamily="18" charset="-120"/>
              </a:rPr>
              <a:t>Request (different) subpieces from different neighbors at the same time</a:t>
            </a:r>
          </a:p>
          <a:p>
            <a:r>
              <a:rPr lang="en-US" altLang="zh-TW" sz="2000" smtClean="0">
                <a:ea typeface="新細明體" pitchFamily="18" charset="-120"/>
              </a:rPr>
              <a:t>The number of neighbors to try decided experimentally. For 500Kb/s, 8-20 can be tried simultaneously</a:t>
            </a:r>
          </a:p>
          <a:p>
            <a:r>
              <a:rPr lang="en-US" altLang="zh-TW" sz="2000" smtClean="0">
                <a:ea typeface="新細明體" pitchFamily="18" charset="-120"/>
              </a:rPr>
              <a:t>Overly aggressive -&gt; duplicate replies, higher system overheads</a:t>
            </a:r>
          </a:p>
          <a:p>
            <a:r>
              <a:rPr lang="en-US" altLang="zh-TW" sz="2000" smtClean="0">
                <a:ea typeface="新細明體" pitchFamily="18" charset="-120"/>
              </a:rPr>
              <a:t>Overly conservative -&gt; under-performance</a:t>
            </a:r>
          </a:p>
        </p:txBody>
      </p:sp>
      <p:sp>
        <p:nvSpPr>
          <p:cNvPr id="373764" name="Oval 4"/>
          <p:cNvSpPr>
            <a:spLocks noChangeArrowheads="1"/>
          </p:cNvSpPr>
          <p:nvPr/>
        </p:nvSpPr>
        <p:spPr bwMode="auto">
          <a:xfrm>
            <a:off x="5486400" y="3429000"/>
            <a:ext cx="457200" cy="457200"/>
          </a:xfrm>
          <a:prstGeom prst="ellipse">
            <a:avLst/>
          </a:prstGeom>
          <a:noFill/>
          <a:ln w="9525">
            <a:solidFill>
              <a:schemeClr val="tx1"/>
            </a:solidFill>
            <a:round/>
            <a:headEnd/>
            <a:tailEnd/>
          </a:ln>
          <a:effectLst/>
        </p:spPr>
        <p:txBody>
          <a:bodyPr wrap="none" anchor="ctr"/>
          <a:lstStyle/>
          <a:p>
            <a:endParaRPr lang="en-US"/>
          </a:p>
        </p:txBody>
      </p:sp>
      <p:sp>
        <p:nvSpPr>
          <p:cNvPr id="373765" name="Oval 5"/>
          <p:cNvSpPr>
            <a:spLocks noChangeArrowheads="1"/>
          </p:cNvSpPr>
          <p:nvPr/>
        </p:nvSpPr>
        <p:spPr bwMode="auto">
          <a:xfrm>
            <a:off x="7924800" y="4953000"/>
            <a:ext cx="457200" cy="457200"/>
          </a:xfrm>
          <a:prstGeom prst="ellipse">
            <a:avLst/>
          </a:prstGeom>
          <a:noFill/>
          <a:ln w="9525">
            <a:solidFill>
              <a:schemeClr val="tx1"/>
            </a:solidFill>
            <a:round/>
            <a:headEnd/>
            <a:tailEnd/>
          </a:ln>
          <a:effectLst/>
        </p:spPr>
        <p:txBody>
          <a:bodyPr wrap="none" anchor="ctr"/>
          <a:lstStyle/>
          <a:p>
            <a:endParaRPr lang="en-US"/>
          </a:p>
        </p:txBody>
      </p:sp>
      <p:sp>
        <p:nvSpPr>
          <p:cNvPr id="373766" name="Oval 6"/>
          <p:cNvSpPr>
            <a:spLocks noChangeArrowheads="1"/>
          </p:cNvSpPr>
          <p:nvPr/>
        </p:nvSpPr>
        <p:spPr bwMode="auto">
          <a:xfrm>
            <a:off x="7924800" y="2209800"/>
            <a:ext cx="457200" cy="457200"/>
          </a:xfrm>
          <a:prstGeom prst="ellipse">
            <a:avLst/>
          </a:prstGeom>
          <a:noFill/>
          <a:ln w="9525">
            <a:solidFill>
              <a:schemeClr val="tx1"/>
            </a:solidFill>
            <a:round/>
            <a:headEnd/>
            <a:tailEnd/>
          </a:ln>
          <a:effectLst/>
        </p:spPr>
        <p:txBody>
          <a:bodyPr wrap="none" anchor="ctr"/>
          <a:lstStyle/>
          <a:p>
            <a:endParaRPr lang="en-US"/>
          </a:p>
        </p:txBody>
      </p:sp>
      <p:sp>
        <p:nvSpPr>
          <p:cNvPr id="373767" name="Oval 7"/>
          <p:cNvSpPr>
            <a:spLocks noChangeArrowheads="1"/>
          </p:cNvSpPr>
          <p:nvPr/>
        </p:nvSpPr>
        <p:spPr bwMode="auto">
          <a:xfrm>
            <a:off x="7924800" y="3276600"/>
            <a:ext cx="457200" cy="457200"/>
          </a:xfrm>
          <a:prstGeom prst="ellipse">
            <a:avLst/>
          </a:prstGeom>
          <a:noFill/>
          <a:ln w="9525">
            <a:solidFill>
              <a:schemeClr val="tx1"/>
            </a:solidFill>
            <a:round/>
            <a:headEnd/>
            <a:tailEnd/>
          </a:ln>
          <a:effectLst/>
        </p:spPr>
        <p:txBody>
          <a:bodyPr wrap="none" anchor="ctr"/>
          <a:lstStyle/>
          <a:p>
            <a:endParaRPr lang="en-US"/>
          </a:p>
        </p:txBody>
      </p:sp>
      <p:sp>
        <p:nvSpPr>
          <p:cNvPr id="373768" name="Oval 8"/>
          <p:cNvSpPr>
            <a:spLocks noChangeArrowheads="1"/>
          </p:cNvSpPr>
          <p:nvPr/>
        </p:nvSpPr>
        <p:spPr bwMode="auto">
          <a:xfrm>
            <a:off x="7924800" y="4114800"/>
            <a:ext cx="457200" cy="457200"/>
          </a:xfrm>
          <a:prstGeom prst="ellipse">
            <a:avLst/>
          </a:prstGeom>
          <a:noFill/>
          <a:ln w="9525">
            <a:solidFill>
              <a:schemeClr val="tx1"/>
            </a:solidFill>
            <a:round/>
            <a:headEnd/>
            <a:tailEnd/>
          </a:ln>
          <a:effectLst/>
        </p:spPr>
        <p:txBody>
          <a:bodyPr wrap="none" anchor="ctr"/>
          <a:lstStyle/>
          <a:p>
            <a:endParaRPr lang="en-US"/>
          </a:p>
        </p:txBody>
      </p:sp>
      <p:sp>
        <p:nvSpPr>
          <p:cNvPr id="373769" name="Line 9"/>
          <p:cNvSpPr>
            <a:spLocks noChangeShapeType="1"/>
          </p:cNvSpPr>
          <p:nvPr/>
        </p:nvSpPr>
        <p:spPr bwMode="auto">
          <a:xfrm flipV="1">
            <a:off x="6019800" y="2514600"/>
            <a:ext cx="1752600" cy="838200"/>
          </a:xfrm>
          <a:prstGeom prst="line">
            <a:avLst/>
          </a:prstGeom>
          <a:noFill/>
          <a:ln w="9525">
            <a:solidFill>
              <a:schemeClr val="tx1"/>
            </a:solidFill>
            <a:round/>
            <a:headEnd/>
            <a:tailEnd type="triangle" w="med" len="med"/>
          </a:ln>
          <a:effectLst/>
        </p:spPr>
        <p:txBody>
          <a:bodyPr/>
          <a:lstStyle/>
          <a:p>
            <a:endParaRPr lang="en-US"/>
          </a:p>
        </p:txBody>
      </p:sp>
      <p:sp>
        <p:nvSpPr>
          <p:cNvPr id="373770" name="Line 10"/>
          <p:cNvSpPr>
            <a:spLocks noChangeShapeType="1"/>
          </p:cNvSpPr>
          <p:nvPr/>
        </p:nvSpPr>
        <p:spPr bwMode="auto">
          <a:xfrm flipV="1">
            <a:off x="6096000" y="3581400"/>
            <a:ext cx="1676400" cy="76200"/>
          </a:xfrm>
          <a:prstGeom prst="line">
            <a:avLst/>
          </a:prstGeom>
          <a:noFill/>
          <a:ln w="9525">
            <a:solidFill>
              <a:schemeClr val="tx1"/>
            </a:solidFill>
            <a:round/>
            <a:headEnd/>
            <a:tailEnd type="triangle" w="med" len="med"/>
          </a:ln>
          <a:effectLst/>
        </p:spPr>
        <p:txBody>
          <a:bodyPr/>
          <a:lstStyle/>
          <a:p>
            <a:endParaRPr lang="en-US"/>
          </a:p>
        </p:txBody>
      </p:sp>
      <p:sp>
        <p:nvSpPr>
          <p:cNvPr id="373771" name="Line 11"/>
          <p:cNvSpPr>
            <a:spLocks noChangeShapeType="1"/>
          </p:cNvSpPr>
          <p:nvPr/>
        </p:nvSpPr>
        <p:spPr bwMode="auto">
          <a:xfrm>
            <a:off x="6096000" y="3886200"/>
            <a:ext cx="1752600" cy="457200"/>
          </a:xfrm>
          <a:prstGeom prst="line">
            <a:avLst/>
          </a:prstGeom>
          <a:noFill/>
          <a:ln w="9525">
            <a:solidFill>
              <a:schemeClr val="tx1"/>
            </a:solidFill>
            <a:round/>
            <a:headEnd/>
            <a:tailEnd type="triangle" w="med" len="med"/>
          </a:ln>
          <a:effectLst/>
        </p:spPr>
        <p:txBody>
          <a:bodyPr/>
          <a:lstStyle/>
          <a:p>
            <a:endParaRPr lang="en-US"/>
          </a:p>
        </p:txBody>
      </p:sp>
      <p:sp>
        <p:nvSpPr>
          <p:cNvPr id="373772" name="Line 12"/>
          <p:cNvSpPr>
            <a:spLocks noChangeShapeType="1"/>
          </p:cNvSpPr>
          <p:nvPr/>
        </p:nvSpPr>
        <p:spPr bwMode="auto">
          <a:xfrm>
            <a:off x="6019800" y="4114800"/>
            <a:ext cx="1752600" cy="1066800"/>
          </a:xfrm>
          <a:prstGeom prst="line">
            <a:avLst/>
          </a:prstGeom>
          <a:noFill/>
          <a:ln w="9525">
            <a:solidFill>
              <a:schemeClr val="tx1"/>
            </a:solidFill>
            <a:round/>
            <a:headEnd/>
            <a:tailEnd type="triangle" w="med" len="med"/>
          </a:ln>
          <a:effectLst/>
        </p:spPr>
        <p:txBody>
          <a:bodyPr/>
          <a:lstStyle/>
          <a:p>
            <a:endParaRPr lang="en-US"/>
          </a:p>
        </p:txBody>
      </p:sp>
      <p:sp>
        <p:nvSpPr>
          <p:cNvPr id="373773" name="Text Box 13"/>
          <p:cNvSpPr txBox="1">
            <a:spLocks noChangeArrowheads="1"/>
          </p:cNvSpPr>
          <p:nvPr/>
        </p:nvSpPr>
        <p:spPr bwMode="auto">
          <a:xfrm>
            <a:off x="7162800" y="5334000"/>
            <a:ext cx="1752600" cy="701675"/>
          </a:xfrm>
          <a:prstGeom prst="rect">
            <a:avLst/>
          </a:prstGeom>
          <a:noFill/>
          <a:ln w="9525">
            <a:noFill/>
            <a:miter lim="800000"/>
            <a:headEnd/>
            <a:tailEnd/>
          </a:ln>
          <a:effectLst/>
        </p:spPr>
        <p:txBody>
          <a:bodyPr>
            <a:spAutoFit/>
          </a:bodyPr>
          <a:lstStyle/>
          <a:p>
            <a:pPr>
              <a:spcBef>
                <a:spcPct val="50000"/>
              </a:spcBef>
            </a:pPr>
            <a:r>
              <a:rPr lang="en-US" altLang="zh-TW"/>
              <a:t>Neighbors holding piece</a:t>
            </a:r>
          </a:p>
        </p:txBody>
      </p:sp>
      <p:sp>
        <p:nvSpPr>
          <p:cNvPr id="373774" name="Text Box 14"/>
          <p:cNvSpPr txBox="1">
            <a:spLocks noChangeArrowheads="1"/>
          </p:cNvSpPr>
          <p:nvPr/>
        </p:nvSpPr>
        <p:spPr bwMode="auto">
          <a:xfrm>
            <a:off x="5334000" y="2743200"/>
            <a:ext cx="1371600" cy="641350"/>
          </a:xfrm>
          <a:prstGeom prst="rect">
            <a:avLst/>
          </a:prstGeom>
          <a:noFill/>
          <a:ln w="9525">
            <a:noFill/>
            <a:miter lim="800000"/>
            <a:headEnd/>
            <a:tailEnd/>
          </a:ln>
          <a:effectLst/>
        </p:spPr>
        <p:txBody>
          <a:bodyPr>
            <a:spAutoFit/>
          </a:bodyPr>
          <a:lstStyle/>
          <a:p>
            <a:pPr>
              <a:spcBef>
                <a:spcPct val="50000"/>
              </a:spcBef>
            </a:pPr>
            <a:r>
              <a:rPr lang="en-US" altLang="zh-TW" sz="1800"/>
              <a:t>Requesting peer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p:cNvSpPr>
          <p:nvPr>
            <p:ph type="title" idx="4294967295"/>
          </p:nvPr>
        </p:nvSpPr>
        <p:spPr/>
        <p:txBody>
          <a:bodyPr/>
          <a:lstStyle/>
          <a:p>
            <a:r>
              <a:rPr lang="en-US" altLang="zh-TW" smtClean="0">
                <a:ea typeface="新細明體" pitchFamily="18" charset="-120"/>
              </a:rPr>
              <a:t>Measurement study</a:t>
            </a:r>
          </a:p>
        </p:txBody>
      </p:sp>
      <p:sp>
        <p:nvSpPr>
          <p:cNvPr id="375811" name="Rectangle 3"/>
          <p:cNvSpPr>
            <a:spLocks noGrp="1"/>
          </p:cNvSpPr>
          <p:nvPr>
            <p:ph type="body" idx="4294967295"/>
          </p:nvPr>
        </p:nvSpPr>
        <p:spPr bwMode="auto">
          <a:noFill/>
        </p:spPr>
        <p:txBody>
          <a:bodyPr wrap="square" lIns="91440" tIns="45720" rIns="91440" bIns="45720" numCol="1" anchor="t" anchorCtr="0" compatLnSpc="1">
            <a:prstTxWarp prst="textNoShape">
              <a:avLst/>
            </a:prstTxWarp>
          </a:bodyPr>
          <a:lstStyle/>
          <a:p>
            <a:r>
              <a:rPr lang="en-US" altLang="zh-TW" smtClean="0">
                <a:ea typeface="新細明體" pitchFamily="18" charset="-120"/>
              </a:rPr>
              <a:t>User behavior</a:t>
            </a:r>
          </a:p>
          <a:p>
            <a:r>
              <a:rPr lang="en-US" altLang="zh-TW" smtClean="0">
                <a:ea typeface="新細明體" pitchFamily="18" charset="-120"/>
              </a:rPr>
              <a:t>Replication: demand and supply</a:t>
            </a:r>
          </a:p>
          <a:p>
            <a:r>
              <a:rPr lang="en-US" altLang="zh-TW" smtClean="0">
                <a:ea typeface="新細明體" pitchFamily="18" charset="-120"/>
              </a:rPr>
              <a:t>User satisfaction</a:t>
            </a:r>
          </a:p>
          <a:p>
            <a:r>
              <a:rPr lang="en-US" altLang="zh-TW" smtClean="0">
                <a:ea typeface="新細明體" pitchFamily="18" charset="-120"/>
              </a:rPr>
              <a:t>Other network conditions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p:cNvSpPr>
          <p:nvPr>
            <p:ph type="title" idx="4294967295"/>
          </p:nvPr>
        </p:nvSpPr>
        <p:spPr/>
        <p:txBody>
          <a:bodyPr/>
          <a:lstStyle/>
          <a:p>
            <a:r>
              <a:rPr lang="en-US" altLang="zh-TW" smtClean="0">
                <a:ea typeface="新細明體" pitchFamily="18" charset="-120"/>
              </a:rPr>
              <a:t>Viewing traces</a:t>
            </a:r>
          </a:p>
        </p:txBody>
      </p:sp>
      <p:pic>
        <p:nvPicPr>
          <p:cNvPr id="410628" name="Picture 4"/>
          <p:cNvPicPr>
            <a:picLocks noChangeAspect="1" noChangeArrowheads="1"/>
          </p:cNvPicPr>
          <p:nvPr/>
        </p:nvPicPr>
        <p:blipFill>
          <a:blip r:embed="rId3" cstate="print"/>
          <a:srcRect/>
          <a:stretch>
            <a:fillRect/>
          </a:stretch>
        </p:blipFill>
        <p:spPr bwMode="auto">
          <a:xfrm>
            <a:off x="762000" y="1828800"/>
            <a:ext cx="3486150" cy="2305050"/>
          </a:xfrm>
          <a:prstGeom prst="rect">
            <a:avLst/>
          </a:prstGeom>
          <a:noFill/>
          <a:ln w="9525">
            <a:noFill/>
            <a:miter lim="800000"/>
            <a:headEnd/>
            <a:tailEnd/>
          </a:ln>
          <a:effectLst/>
        </p:spPr>
      </p:pic>
      <p:sp>
        <p:nvSpPr>
          <p:cNvPr id="410629" name="Text Box 5"/>
          <p:cNvSpPr txBox="1">
            <a:spLocks noChangeArrowheads="1"/>
          </p:cNvSpPr>
          <p:nvPr/>
        </p:nvSpPr>
        <p:spPr bwMode="auto">
          <a:xfrm>
            <a:off x="4800600" y="1905000"/>
            <a:ext cx="3733800" cy="2682875"/>
          </a:xfrm>
          <a:prstGeom prst="rect">
            <a:avLst/>
          </a:prstGeom>
          <a:noFill/>
          <a:ln w="9525">
            <a:noFill/>
            <a:miter lim="800000"/>
            <a:headEnd/>
            <a:tailEnd/>
          </a:ln>
          <a:effectLst/>
        </p:spPr>
        <p:txBody>
          <a:bodyPr>
            <a:spAutoFit/>
          </a:bodyPr>
          <a:lstStyle/>
          <a:p>
            <a:pPr>
              <a:spcBef>
                <a:spcPct val="50000"/>
              </a:spcBef>
            </a:pPr>
            <a:r>
              <a:rPr lang="en-US" altLang="zh-TW"/>
              <a:t>MVR = Movie View Records</a:t>
            </a:r>
          </a:p>
          <a:p>
            <a:pPr>
              <a:spcBef>
                <a:spcPct val="50000"/>
              </a:spcBef>
            </a:pPr>
            <a:r>
              <a:rPr lang="en-US" altLang="zh-TW"/>
              <a:t>UID = user’s unique ID</a:t>
            </a:r>
          </a:p>
          <a:p>
            <a:pPr>
              <a:spcBef>
                <a:spcPct val="50000"/>
              </a:spcBef>
            </a:pPr>
            <a:r>
              <a:rPr lang="en-US" altLang="zh-TW"/>
              <a:t>MID = movie ID</a:t>
            </a:r>
          </a:p>
          <a:p>
            <a:pPr>
              <a:spcBef>
                <a:spcPct val="50000"/>
              </a:spcBef>
            </a:pPr>
            <a:r>
              <a:rPr lang="en-US" altLang="zh-TW"/>
              <a:t>ST = start time</a:t>
            </a:r>
          </a:p>
          <a:p>
            <a:pPr>
              <a:spcBef>
                <a:spcPct val="50000"/>
              </a:spcBef>
            </a:pPr>
            <a:r>
              <a:rPr lang="en-US" altLang="zh-TW"/>
              <a:t>ET = end time</a:t>
            </a:r>
          </a:p>
          <a:p>
            <a:pPr>
              <a:spcBef>
                <a:spcPct val="50000"/>
              </a:spcBef>
            </a:pPr>
            <a:r>
              <a:rPr lang="en-US" altLang="zh-TW"/>
              <a:t>SP = start position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p:cNvSpPr>
          <p:nvPr>
            <p:ph type="title" idx="4294967295"/>
          </p:nvPr>
        </p:nvSpPr>
        <p:spPr/>
        <p:txBody>
          <a:bodyPr/>
          <a:lstStyle/>
          <a:p>
            <a:r>
              <a:rPr lang="en-US" altLang="zh-TW" smtClean="0">
                <a:ea typeface="新細明體" pitchFamily="18" charset="-120"/>
              </a:rPr>
              <a:t>Typical movies</a:t>
            </a:r>
          </a:p>
        </p:txBody>
      </p:sp>
      <p:pic>
        <p:nvPicPr>
          <p:cNvPr id="387076" name="Picture 4"/>
          <p:cNvPicPr>
            <a:picLocks noChangeArrowheads="1"/>
          </p:cNvPicPr>
          <p:nvPr/>
        </p:nvPicPr>
        <p:blipFill>
          <a:blip r:embed="rId3" cstate="print"/>
          <a:srcRect/>
          <a:stretch>
            <a:fillRect/>
          </a:stretch>
        </p:blipFill>
        <p:spPr bwMode="auto">
          <a:xfrm>
            <a:off x="533400" y="2057400"/>
            <a:ext cx="3886200" cy="3016250"/>
          </a:xfrm>
          <a:prstGeom prst="rect">
            <a:avLst/>
          </a:prstGeom>
          <a:noFill/>
          <a:ln w="9525">
            <a:noFill/>
            <a:miter lim="800000"/>
            <a:headEnd/>
            <a:tailEnd/>
          </a:ln>
          <a:effectLst/>
        </p:spPr>
      </p:pic>
      <p:sp>
        <p:nvSpPr>
          <p:cNvPr id="387079" name="Text Box 7"/>
          <p:cNvSpPr txBox="1">
            <a:spLocks noChangeArrowheads="1"/>
          </p:cNvSpPr>
          <p:nvPr/>
        </p:nvSpPr>
        <p:spPr bwMode="auto">
          <a:xfrm>
            <a:off x="381000" y="5334000"/>
            <a:ext cx="7848600" cy="1192213"/>
          </a:xfrm>
          <a:prstGeom prst="rect">
            <a:avLst/>
          </a:prstGeom>
          <a:noFill/>
          <a:ln w="9525">
            <a:noFill/>
            <a:miter lim="800000"/>
            <a:headEnd/>
            <a:tailEnd/>
          </a:ln>
          <a:effectLst/>
        </p:spPr>
        <p:txBody>
          <a:bodyPr>
            <a:spAutoFit/>
          </a:bodyPr>
          <a:lstStyle/>
          <a:p>
            <a:pPr marL="342900" indent="-342900">
              <a:spcBef>
                <a:spcPct val="50000"/>
              </a:spcBef>
            </a:pPr>
            <a:r>
              <a:rPr lang="en-US" altLang="zh-TW" sz="1800"/>
              <a:t>Note:</a:t>
            </a:r>
          </a:p>
          <a:p>
            <a:pPr marL="342900" indent="-342900">
              <a:spcBef>
                <a:spcPct val="50000"/>
              </a:spcBef>
              <a:buFontTx/>
              <a:buAutoNum type="arabicParenR"/>
            </a:pPr>
            <a:r>
              <a:rPr lang="en-US" altLang="zh-TW" sz="1800"/>
              <a:t>Some users viewed entire movie, e.g. 5K watched entire movie 1</a:t>
            </a:r>
          </a:p>
          <a:p>
            <a:pPr marL="342900" indent="-342900">
              <a:spcBef>
                <a:spcPct val="50000"/>
              </a:spcBef>
              <a:buFontTx/>
              <a:buAutoNum type="arabicParenR"/>
            </a:pPr>
            <a:r>
              <a:rPr lang="en-US" altLang="zh-TW" sz="1800"/>
              <a:t>But large number of users are browsing…</a:t>
            </a:r>
          </a:p>
        </p:txBody>
      </p:sp>
      <p:pic>
        <p:nvPicPr>
          <p:cNvPr id="387082" name="Picture 10"/>
          <p:cNvPicPr>
            <a:picLocks noChangeAspect="1" noChangeArrowheads="1"/>
          </p:cNvPicPr>
          <p:nvPr/>
        </p:nvPicPr>
        <p:blipFill>
          <a:blip r:embed="rId4" cstate="print"/>
          <a:srcRect/>
          <a:stretch>
            <a:fillRect/>
          </a:stretch>
        </p:blipFill>
        <p:spPr bwMode="auto">
          <a:xfrm>
            <a:off x="4419600" y="1905000"/>
            <a:ext cx="4530725" cy="33972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p:cNvSpPr>
          <p:nvPr>
            <p:ph type="title" idx="4294967295"/>
          </p:nvPr>
        </p:nvSpPr>
        <p:spPr/>
        <p:txBody>
          <a:bodyPr/>
          <a:lstStyle/>
          <a:p>
            <a:r>
              <a:rPr lang="en-US" altLang="zh-TW" smtClean="0">
                <a:ea typeface="新細明體" pitchFamily="18" charset="-120"/>
              </a:rPr>
              <a:t>Starting position of viewing</a:t>
            </a:r>
          </a:p>
        </p:txBody>
      </p:sp>
      <p:pic>
        <p:nvPicPr>
          <p:cNvPr id="391178" name="Picture 10"/>
          <p:cNvPicPr>
            <a:picLocks noChangeAspect="1" noChangeArrowheads="1"/>
          </p:cNvPicPr>
          <p:nvPr/>
        </p:nvPicPr>
        <p:blipFill>
          <a:blip r:embed="rId3" cstate="print"/>
          <a:srcRect/>
          <a:stretch>
            <a:fillRect/>
          </a:stretch>
        </p:blipFill>
        <p:spPr bwMode="auto">
          <a:xfrm>
            <a:off x="685800" y="1752600"/>
            <a:ext cx="5334000" cy="40005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8" name="Picture 6"/>
          <p:cNvPicPr>
            <a:picLocks noChangeAspect="1" noChangeArrowheads="1"/>
          </p:cNvPicPr>
          <p:nvPr/>
        </p:nvPicPr>
        <p:blipFill>
          <a:blip r:embed="rId3" cstate="print"/>
          <a:srcRect/>
          <a:stretch>
            <a:fillRect/>
          </a:stretch>
        </p:blipFill>
        <p:spPr bwMode="auto">
          <a:xfrm>
            <a:off x="4191000" y="1905000"/>
            <a:ext cx="4948238" cy="3565525"/>
          </a:xfrm>
          <a:prstGeom prst="rect">
            <a:avLst/>
          </a:prstGeom>
          <a:noFill/>
          <a:ln w="9525">
            <a:noFill/>
            <a:miter lim="800000"/>
            <a:headEnd/>
            <a:tailEnd/>
          </a:ln>
          <a:effectLst/>
        </p:spPr>
      </p:pic>
      <p:sp>
        <p:nvSpPr>
          <p:cNvPr id="412676" name="Rectangle 4"/>
          <p:cNvSpPr>
            <a:spLocks noGrp="1"/>
          </p:cNvSpPr>
          <p:nvPr>
            <p:ph type="title" idx="4294967295"/>
          </p:nvPr>
        </p:nvSpPr>
        <p:spPr/>
        <p:txBody>
          <a:bodyPr/>
          <a:lstStyle/>
          <a:p>
            <a:r>
              <a:rPr lang="en-US" altLang="zh-TW" smtClean="0">
                <a:ea typeface="新細明體" pitchFamily="18" charset="-120"/>
              </a:rPr>
              <a:t>Peer residence time distribution</a:t>
            </a:r>
          </a:p>
        </p:txBody>
      </p:sp>
      <p:pic>
        <p:nvPicPr>
          <p:cNvPr id="412677" name="Picture 5"/>
          <p:cNvPicPr>
            <a:picLocks noChangeAspect="1" noChangeArrowheads="1"/>
          </p:cNvPicPr>
          <p:nvPr/>
        </p:nvPicPr>
        <p:blipFill>
          <a:blip r:embed="rId4" cstate="print"/>
          <a:srcRect/>
          <a:stretch>
            <a:fillRect/>
          </a:stretch>
        </p:blipFill>
        <p:spPr bwMode="auto">
          <a:xfrm>
            <a:off x="533400" y="1905000"/>
            <a:ext cx="4254500" cy="3400425"/>
          </a:xfrm>
          <a:prstGeom prst="rect">
            <a:avLst/>
          </a:prstGeom>
          <a:noFill/>
          <a:ln w="9525">
            <a:noFill/>
            <a:miter lim="800000"/>
            <a:headEnd/>
            <a:tailEnd/>
          </a:ln>
          <a:effectLst/>
        </p:spPr>
      </p:pic>
      <p:sp>
        <p:nvSpPr>
          <p:cNvPr id="412679" name="Text Box 7"/>
          <p:cNvSpPr txBox="1">
            <a:spLocks noChangeArrowheads="1"/>
          </p:cNvSpPr>
          <p:nvPr/>
        </p:nvSpPr>
        <p:spPr bwMode="auto">
          <a:xfrm>
            <a:off x="381000" y="5562600"/>
            <a:ext cx="4495800" cy="396875"/>
          </a:xfrm>
          <a:prstGeom prst="rect">
            <a:avLst/>
          </a:prstGeom>
          <a:noFill/>
          <a:ln w="9525">
            <a:noFill/>
            <a:miter lim="800000"/>
            <a:headEnd/>
            <a:tailEnd/>
          </a:ln>
          <a:effectLst/>
        </p:spPr>
        <p:txBody>
          <a:bodyPr>
            <a:spAutoFit/>
          </a:bodyPr>
          <a:lstStyle/>
          <a:p>
            <a:pPr>
              <a:spcBef>
                <a:spcPct val="50000"/>
              </a:spcBef>
            </a:pPr>
            <a:r>
              <a:rPr lang="en-US" altLang="zh-TW"/>
              <a:t>70% users staying more than 15 min</a:t>
            </a:r>
          </a:p>
        </p:txBody>
      </p:sp>
      <p:sp>
        <p:nvSpPr>
          <p:cNvPr id="412680" name="Text Box 8"/>
          <p:cNvSpPr txBox="1">
            <a:spLocks noChangeArrowheads="1"/>
          </p:cNvSpPr>
          <p:nvPr/>
        </p:nvSpPr>
        <p:spPr bwMode="auto">
          <a:xfrm>
            <a:off x="5257800" y="5562600"/>
            <a:ext cx="3200400" cy="396875"/>
          </a:xfrm>
          <a:prstGeom prst="rect">
            <a:avLst/>
          </a:prstGeom>
          <a:noFill/>
          <a:ln w="9525">
            <a:noFill/>
            <a:miter lim="800000"/>
            <a:headEnd/>
            <a:tailEnd/>
          </a:ln>
          <a:effectLst/>
        </p:spPr>
        <p:txBody>
          <a:bodyPr>
            <a:spAutoFit/>
          </a:bodyPr>
          <a:lstStyle/>
          <a:p>
            <a:pPr>
              <a:spcBef>
                <a:spcPct val="50000"/>
              </a:spcBef>
            </a:pPr>
            <a:r>
              <a:rPr lang="en-US" altLang="zh-TW"/>
              <a:t>Prime times of the day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p:cNvSpPr>
          <p:nvPr>
            <p:ph type="title" idx="4294967295"/>
          </p:nvPr>
        </p:nvSpPr>
        <p:spPr/>
        <p:txBody>
          <a:bodyPr/>
          <a:lstStyle/>
          <a:p>
            <a:r>
              <a:rPr lang="en-US" altLang="zh-TW" smtClean="0">
                <a:ea typeface="新細明體" pitchFamily="18" charset="-120"/>
              </a:rPr>
              <a:t>Replication: supply</a:t>
            </a:r>
          </a:p>
        </p:txBody>
      </p:sp>
      <p:sp>
        <p:nvSpPr>
          <p:cNvPr id="393219" name="Rectangle 3"/>
          <p:cNvSpPr>
            <a:spLocks noGrp="1"/>
          </p:cNvSpPr>
          <p:nvPr>
            <p:ph type="body" idx="4294967295"/>
          </p:nvPr>
        </p:nvSpPr>
        <p:spPr bwMode="auto">
          <a:xfrm>
            <a:off x="381000" y="1524000"/>
            <a:ext cx="3962400" cy="685800"/>
          </a:xfrm>
          <a:noFill/>
        </p:spPr>
        <p:txBody>
          <a:bodyPr wrap="square" lIns="91440" tIns="45720" rIns="91440" bIns="45720" numCol="1" anchor="t" anchorCtr="0" compatLnSpc="1">
            <a:prstTxWarp prst="textNoShape">
              <a:avLst/>
            </a:prstTxWarp>
          </a:bodyPr>
          <a:lstStyle/>
          <a:p>
            <a:r>
              <a:rPr lang="en-US" altLang="zh-TW" sz="2400" smtClean="0">
                <a:ea typeface="新細明體" pitchFamily="18" charset="-120"/>
              </a:rPr>
              <a:t>Movie level supply</a:t>
            </a:r>
          </a:p>
        </p:txBody>
      </p:sp>
      <p:pic>
        <p:nvPicPr>
          <p:cNvPr id="393220" name="Picture 4"/>
          <p:cNvPicPr>
            <a:picLocks noChangeAspect="1" noChangeArrowheads="1"/>
          </p:cNvPicPr>
          <p:nvPr/>
        </p:nvPicPr>
        <p:blipFill>
          <a:blip r:embed="rId3" cstate="print"/>
          <a:srcRect/>
          <a:stretch>
            <a:fillRect/>
          </a:stretch>
        </p:blipFill>
        <p:spPr bwMode="auto">
          <a:xfrm>
            <a:off x="304800" y="2362200"/>
            <a:ext cx="4038600" cy="3121025"/>
          </a:xfrm>
          <a:prstGeom prst="rect">
            <a:avLst/>
          </a:prstGeom>
          <a:noFill/>
          <a:ln w="9525">
            <a:noFill/>
            <a:miter lim="800000"/>
            <a:headEnd/>
            <a:tailEnd/>
          </a:ln>
          <a:effectLst/>
        </p:spPr>
      </p:pic>
      <p:sp>
        <p:nvSpPr>
          <p:cNvPr id="393221" name="Rectangle 5"/>
          <p:cNvSpPr>
            <a:spLocks/>
          </p:cNvSpPr>
          <p:nvPr/>
        </p:nvSpPr>
        <p:spPr bwMode="auto">
          <a:xfrm>
            <a:off x="4876800" y="1524000"/>
            <a:ext cx="3962400" cy="685800"/>
          </a:xfrm>
          <a:prstGeom prst="rect">
            <a:avLst/>
          </a:prstGeom>
          <a:noFill/>
          <a:ln w="9525">
            <a:noFill/>
            <a:miter lim="800000"/>
            <a:headEnd/>
            <a:tailEnd/>
          </a:ln>
        </p:spPr>
        <p:txBody>
          <a:bodyPr/>
          <a:lstStyle/>
          <a:p>
            <a:pPr marL="319088" indent="-319088" eaLnBrk="0" hangingPunct="0">
              <a:lnSpc>
                <a:spcPct val="90000"/>
              </a:lnSpc>
              <a:spcBef>
                <a:spcPts val="700"/>
              </a:spcBef>
              <a:buClr>
                <a:schemeClr val="accent2"/>
              </a:buClr>
              <a:buSzPct val="60000"/>
              <a:buFont typeface="Wingdings" pitchFamily="-64" charset="2"/>
              <a:buChar char=""/>
            </a:pPr>
            <a:r>
              <a:rPr lang="en-US" altLang="zh-TW" sz="2100">
                <a:latin typeface="Tw Cen MT" pitchFamily="34" charset="0"/>
                <a:ea typeface="新細明體" pitchFamily="18" charset="-120"/>
              </a:rPr>
              <a:t>Chunk-level supply</a:t>
            </a:r>
          </a:p>
          <a:p>
            <a:pPr marL="319088" indent="-319088" eaLnBrk="0" hangingPunct="0">
              <a:lnSpc>
                <a:spcPct val="90000"/>
              </a:lnSpc>
              <a:spcBef>
                <a:spcPts val="700"/>
              </a:spcBef>
              <a:buClr>
                <a:schemeClr val="accent2"/>
              </a:buClr>
              <a:buSzPct val="60000"/>
              <a:buFont typeface="Wingdings" pitchFamily="-64" charset="2"/>
              <a:buNone/>
            </a:pPr>
            <a:r>
              <a:rPr lang="en-US" altLang="zh-TW" sz="2100">
                <a:latin typeface="Tw Cen MT" pitchFamily="34" charset="0"/>
                <a:ea typeface="新細明體" pitchFamily="18" charset="-120"/>
              </a:rPr>
              <a:t>	= % time a chunk is held</a:t>
            </a:r>
          </a:p>
        </p:txBody>
      </p:sp>
      <p:pic>
        <p:nvPicPr>
          <p:cNvPr id="393222" name="Picture 6"/>
          <p:cNvPicPr>
            <a:picLocks noChangeAspect="1" noChangeArrowheads="1"/>
          </p:cNvPicPr>
          <p:nvPr/>
        </p:nvPicPr>
        <p:blipFill>
          <a:blip r:embed="rId4" cstate="print"/>
          <a:srcRect/>
          <a:stretch>
            <a:fillRect/>
          </a:stretch>
        </p:blipFill>
        <p:spPr bwMode="auto">
          <a:xfrm>
            <a:off x="4953000" y="2362200"/>
            <a:ext cx="3886200" cy="31781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p:cNvSpPr>
          <p:nvPr>
            <p:ph type="title" idx="4294967295"/>
          </p:nvPr>
        </p:nvSpPr>
        <p:spPr/>
        <p:txBody>
          <a:bodyPr/>
          <a:lstStyle/>
          <a:p>
            <a:r>
              <a:rPr lang="en-US" altLang="zh-TW" smtClean="0">
                <a:ea typeface="新細明體" pitchFamily="18" charset="-120"/>
              </a:rPr>
              <a:t>Replication: supply and demand</a:t>
            </a:r>
          </a:p>
        </p:txBody>
      </p:sp>
      <p:sp>
        <p:nvSpPr>
          <p:cNvPr id="395269" name="Rectangle 5"/>
          <p:cNvSpPr>
            <a:spLocks/>
          </p:cNvSpPr>
          <p:nvPr/>
        </p:nvSpPr>
        <p:spPr bwMode="auto">
          <a:xfrm>
            <a:off x="304800" y="2819400"/>
            <a:ext cx="2971800" cy="10668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buFont typeface="Wingdings" pitchFamily="-64" charset="2"/>
              <a:buNone/>
            </a:pPr>
            <a:r>
              <a:rPr lang="en-US" altLang="zh-TW">
                <a:latin typeface="Tw Cen MT" pitchFamily="34" charset="0"/>
                <a:ea typeface="新細明體" pitchFamily="18" charset="-120"/>
              </a:rPr>
              <a:t>    </a:t>
            </a:r>
          </a:p>
        </p:txBody>
      </p:sp>
      <p:pic>
        <p:nvPicPr>
          <p:cNvPr id="395270" name="Picture 6"/>
          <p:cNvPicPr>
            <a:picLocks noChangeAspect="1" noChangeArrowheads="1"/>
          </p:cNvPicPr>
          <p:nvPr/>
        </p:nvPicPr>
        <p:blipFill>
          <a:blip r:embed="rId3" cstate="print"/>
          <a:srcRect/>
          <a:stretch>
            <a:fillRect/>
          </a:stretch>
        </p:blipFill>
        <p:spPr bwMode="auto">
          <a:xfrm>
            <a:off x="685800" y="1905000"/>
            <a:ext cx="4538663" cy="3716338"/>
          </a:xfrm>
          <a:prstGeom prst="rect">
            <a:avLst/>
          </a:prstGeom>
          <a:noFill/>
          <a:ln w="9525">
            <a:noFill/>
            <a:miter lim="800000"/>
            <a:headEnd/>
            <a:tailEnd/>
          </a:ln>
          <a:effectLst/>
        </p:spPr>
      </p:pic>
      <p:sp>
        <p:nvSpPr>
          <p:cNvPr id="395274" name="Text Box 10"/>
          <p:cNvSpPr txBox="1">
            <a:spLocks noChangeArrowheads="1"/>
          </p:cNvSpPr>
          <p:nvPr/>
        </p:nvSpPr>
        <p:spPr bwMode="auto">
          <a:xfrm>
            <a:off x="914400" y="5867400"/>
            <a:ext cx="5867400" cy="396875"/>
          </a:xfrm>
          <a:prstGeom prst="rect">
            <a:avLst/>
          </a:prstGeom>
          <a:noFill/>
          <a:ln w="9525">
            <a:noFill/>
            <a:miter lim="800000"/>
            <a:headEnd/>
            <a:tailEnd/>
          </a:ln>
          <a:effectLst/>
        </p:spPr>
        <p:txBody>
          <a:bodyPr>
            <a:spAutoFit/>
          </a:bodyPr>
          <a:lstStyle/>
          <a:p>
            <a:pPr>
              <a:spcBef>
                <a:spcPct val="50000"/>
              </a:spcBef>
            </a:pPr>
            <a:r>
              <a:rPr lang="en-US" altLang="zh-TW"/>
              <a:t>ATD = </a:t>
            </a:r>
            <a:r>
              <a:rPr lang="en-US" altLang="zh-TW" b="1">
                <a:solidFill>
                  <a:schemeClr val="folHlink"/>
                </a:solidFill>
              </a:rPr>
              <a:t>availability to demand</a:t>
            </a:r>
            <a:r>
              <a:rPr lang="en-US" altLang="zh-TW"/>
              <a:t> ratio</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p:cNvSpPr>
          <p:nvPr>
            <p:ph type="title" idx="4294967295"/>
          </p:nvPr>
        </p:nvSpPr>
        <p:spPr/>
        <p:txBody>
          <a:bodyPr/>
          <a:lstStyle/>
          <a:p>
            <a:r>
              <a:rPr lang="en-US" altLang="zh-TW" smtClean="0">
                <a:ea typeface="新細明體" pitchFamily="18" charset="-120"/>
              </a:rPr>
              <a:t>User satisfaction</a:t>
            </a:r>
          </a:p>
        </p:txBody>
      </p:sp>
      <p:sp>
        <p:nvSpPr>
          <p:cNvPr id="399363" name="Rectangle 3"/>
          <p:cNvSpPr>
            <a:spLocks noGrp="1"/>
          </p:cNvSpPr>
          <p:nvPr>
            <p:ph type="body" idx="4294967295"/>
          </p:nvPr>
        </p:nvSpPr>
        <p:spPr bwMode="auto">
          <a:xfrm>
            <a:off x="612775" y="1600200"/>
            <a:ext cx="8226425" cy="609600"/>
          </a:xfrm>
          <a:noFill/>
        </p:spPr>
        <p:txBody>
          <a:bodyPr wrap="square" lIns="91440" tIns="45720" rIns="91440" bIns="45720" numCol="1" anchor="t" anchorCtr="0" compatLnSpc="1">
            <a:prstTxWarp prst="textNoShape">
              <a:avLst/>
            </a:prstTxWarp>
          </a:bodyPr>
          <a:lstStyle/>
          <a:p>
            <a:pPr>
              <a:lnSpc>
                <a:spcPct val="90000"/>
              </a:lnSpc>
              <a:buFont typeface="Wingdings" pitchFamily="-64" charset="2"/>
              <a:buNone/>
            </a:pPr>
            <a:r>
              <a:rPr lang="en-US" altLang="zh-TW" sz="2100" smtClean="0">
                <a:ea typeface="新細明體" pitchFamily="18" charset="-120"/>
              </a:rPr>
              <a:t>Fluency = viewing time / total time (including buffering, freezes)</a:t>
            </a:r>
          </a:p>
        </p:txBody>
      </p:sp>
      <p:pic>
        <p:nvPicPr>
          <p:cNvPr id="399364" name="Picture 4"/>
          <p:cNvPicPr>
            <a:picLocks noChangeAspect="1" noChangeArrowheads="1"/>
          </p:cNvPicPr>
          <p:nvPr/>
        </p:nvPicPr>
        <p:blipFill>
          <a:blip r:embed="rId3" cstate="print"/>
          <a:srcRect/>
          <a:stretch>
            <a:fillRect/>
          </a:stretch>
        </p:blipFill>
        <p:spPr bwMode="auto">
          <a:xfrm>
            <a:off x="4419600" y="2590800"/>
            <a:ext cx="4419600" cy="3313113"/>
          </a:xfrm>
          <a:prstGeom prst="rect">
            <a:avLst/>
          </a:prstGeom>
          <a:noFill/>
          <a:ln w="9525">
            <a:noFill/>
            <a:miter lim="800000"/>
            <a:headEnd/>
            <a:tailEnd/>
          </a:ln>
          <a:effectLst/>
        </p:spPr>
      </p:pic>
      <p:pic>
        <p:nvPicPr>
          <p:cNvPr id="399365" name="Picture 5"/>
          <p:cNvPicPr>
            <a:picLocks noChangeAspect="1" noChangeArrowheads="1"/>
          </p:cNvPicPr>
          <p:nvPr/>
        </p:nvPicPr>
        <p:blipFill>
          <a:blip r:embed="rId4" cstate="print"/>
          <a:srcRect/>
          <a:stretch>
            <a:fillRect/>
          </a:stretch>
        </p:blipFill>
        <p:spPr bwMode="auto">
          <a:xfrm>
            <a:off x="304800" y="2549525"/>
            <a:ext cx="4038600" cy="33178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p:cNvSpPr>
          <p:nvPr>
            <p:ph type="title" idx="4294967295"/>
          </p:nvPr>
        </p:nvSpPr>
        <p:spPr>
          <a:xfrm>
            <a:off x="533400" y="228600"/>
            <a:ext cx="8153400" cy="990600"/>
          </a:xfrm>
        </p:spPr>
        <p:txBody>
          <a:bodyPr/>
          <a:lstStyle/>
          <a:p>
            <a:r>
              <a:rPr lang="en-US" altLang="zh-TW" smtClean="0">
                <a:ea typeface="新細明體" pitchFamily="18" charset="-120"/>
              </a:rPr>
              <a:t>The case for P2P VoD</a:t>
            </a:r>
          </a:p>
        </p:txBody>
      </p:sp>
      <p:sp>
        <p:nvSpPr>
          <p:cNvPr id="358403" name="Rectangle 3"/>
          <p:cNvSpPr>
            <a:spLocks noGrp="1"/>
          </p:cNvSpPr>
          <p:nvPr>
            <p:ph type="body" idx="4294967295"/>
          </p:nvPr>
        </p:nvSpPr>
        <p:spPr bwMode="auto">
          <a:noFill/>
        </p:spPr>
        <p:txBody>
          <a:bodyPr wrap="square" lIns="91440" tIns="45720" rIns="91440" bIns="45720" numCol="1" anchor="t" anchorCtr="0" compatLnSpc="1">
            <a:prstTxWarp prst="textNoShape">
              <a:avLst/>
            </a:prstTxWarp>
          </a:bodyPr>
          <a:lstStyle/>
          <a:p>
            <a:r>
              <a:rPr lang="en-US" altLang="zh-TW" dirty="0" smtClean="0">
                <a:ea typeface="新細明體" pitchFamily="18" charset="-120"/>
              </a:rPr>
              <a:t>Client-server </a:t>
            </a:r>
            <a:r>
              <a:rPr lang="en-US" altLang="zh-TW" dirty="0" err="1" smtClean="0">
                <a:ea typeface="新細明體" pitchFamily="18" charset="-120"/>
              </a:rPr>
              <a:t>VoD</a:t>
            </a:r>
            <a:r>
              <a:rPr lang="en-US" altLang="zh-TW" dirty="0" smtClean="0">
                <a:ea typeface="新細明體" pitchFamily="18" charset="-120"/>
              </a:rPr>
              <a:t>  is expensive, even with CDN support</a:t>
            </a:r>
          </a:p>
          <a:p>
            <a:r>
              <a:rPr lang="en-US" altLang="zh-TW" dirty="0" smtClean="0">
                <a:ea typeface="新細明體" pitchFamily="18" charset="-120"/>
              </a:rPr>
              <a:t>The case for </a:t>
            </a:r>
            <a:r>
              <a:rPr lang="en-US" altLang="zh-TW" b="1" dirty="0" smtClean="0">
                <a:solidFill>
                  <a:schemeClr val="accent2"/>
                </a:solidFill>
                <a:ea typeface="新細明體" pitchFamily="18" charset="-120"/>
              </a:rPr>
              <a:t>peer-assisted</a:t>
            </a:r>
            <a:r>
              <a:rPr lang="en-US" altLang="zh-TW" dirty="0" smtClean="0">
                <a:ea typeface="新細明體" pitchFamily="18" charset="-120"/>
              </a:rPr>
              <a:t> </a:t>
            </a:r>
            <a:r>
              <a:rPr lang="en-US" altLang="zh-TW" dirty="0" err="1" smtClean="0">
                <a:ea typeface="新細明體" pitchFamily="18" charset="-120"/>
              </a:rPr>
              <a:t>VoD</a:t>
            </a:r>
            <a:r>
              <a:rPr lang="en-US" altLang="zh-TW" dirty="0" smtClean="0">
                <a:ea typeface="新細明體" pitchFamily="18" charset="-120"/>
              </a:rPr>
              <a:t> (</a:t>
            </a:r>
            <a:r>
              <a:rPr lang="en-US" altLang="zh-TW" dirty="0" err="1" smtClean="0">
                <a:ea typeface="新細明體" pitchFamily="18" charset="-120"/>
              </a:rPr>
              <a:t>Sigcomm</a:t>
            </a:r>
            <a:r>
              <a:rPr lang="en-US" altLang="zh-TW" dirty="0" smtClean="0">
                <a:ea typeface="新細明體" pitchFamily="18" charset="-120"/>
              </a:rPr>
              <a:t> 2007)</a:t>
            </a:r>
          </a:p>
          <a:p>
            <a:r>
              <a:rPr lang="en-US" altLang="zh-TW" dirty="0" smtClean="0">
                <a:ea typeface="新細明體" pitchFamily="18" charset="-120"/>
              </a:rPr>
              <a:t>The Key challenges</a:t>
            </a:r>
          </a:p>
          <a:p>
            <a:pPr lvl="1"/>
            <a:r>
              <a:rPr lang="en-US" altLang="zh-TW" sz="2400" dirty="0" smtClean="0">
                <a:ea typeface="新細明體" pitchFamily="18" charset="-120"/>
              </a:rPr>
              <a:t>P2P </a:t>
            </a:r>
            <a:r>
              <a:rPr lang="en-US" altLang="zh-TW" sz="2400" dirty="0" smtClean="0">
                <a:ea typeface="新細明體" pitchFamily="18" charset="-120"/>
              </a:rPr>
              <a:t>live </a:t>
            </a:r>
            <a:r>
              <a:rPr lang="en-US" altLang="zh-TW" sz="2400" dirty="0" smtClean="0">
                <a:ea typeface="新細明體" pitchFamily="18" charset="-120"/>
              </a:rPr>
              <a:t>streaming, already very successful, relies on peers </a:t>
            </a:r>
            <a:r>
              <a:rPr lang="en-US" altLang="zh-TW" sz="2400" b="1" dirty="0" smtClean="0">
                <a:solidFill>
                  <a:srgbClr val="7070F6"/>
                </a:solidFill>
                <a:ea typeface="新細明體" pitchFamily="18" charset="-120"/>
              </a:rPr>
              <a:t>watching video at the same time</a:t>
            </a:r>
          </a:p>
          <a:p>
            <a:pPr lvl="1"/>
            <a:r>
              <a:rPr lang="en-US" altLang="zh-TW" sz="2400" dirty="0" smtClean="0">
                <a:ea typeface="新細明體" pitchFamily="18" charset="-120"/>
              </a:rPr>
              <a:t>For P2P </a:t>
            </a:r>
            <a:r>
              <a:rPr lang="en-US" altLang="zh-TW" sz="2400" dirty="0" err="1" smtClean="0">
                <a:ea typeface="新細明體" pitchFamily="18" charset="-120"/>
              </a:rPr>
              <a:t>VoD</a:t>
            </a:r>
            <a:r>
              <a:rPr lang="en-US" altLang="zh-TW" sz="2400" dirty="0" smtClean="0">
                <a:ea typeface="新細明體" pitchFamily="18" charset="-120"/>
              </a:rPr>
              <a:t>, much less synchrony in time</a:t>
            </a:r>
          </a:p>
          <a:p>
            <a:pPr lvl="2"/>
            <a:r>
              <a:rPr lang="en-US" altLang="zh-TW" sz="2100" dirty="0" smtClean="0">
                <a:ea typeface="新細明體" pitchFamily="18" charset="-120"/>
              </a:rPr>
              <a:t>Peers watching different movies</a:t>
            </a:r>
          </a:p>
          <a:p>
            <a:pPr lvl="2"/>
            <a:r>
              <a:rPr lang="en-US" altLang="zh-TW" sz="2100" dirty="0" smtClean="0">
                <a:ea typeface="新細明體" pitchFamily="18" charset="-120"/>
              </a:rPr>
              <a:t>Peers watching different parts of the same movie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p:cNvSpPr>
          <p:nvPr>
            <p:ph type="title" idx="4294967295"/>
          </p:nvPr>
        </p:nvSpPr>
        <p:spPr/>
        <p:txBody>
          <a:bodyPr/>
          <a:lstStyle/>
          <a:p>
            <a:r>
              <a:rPr lang="en-US" altLang="zh-TW" smtClean="0">
                <a:ea typeface="新細明體" pitchFamily="18" charset="-120"/>
              </a:rPr>
              <a:t>Servers</a:t>
            </a:r>
          </a:p>
        </p:txBody>
      </p:sp>
      <p:sp>
        <p:nvSpPr>
          <p:cNvPr id="401411" name="Rectangle 3"/>
          <p:cNvSpPr>
            <a:spLocks noGrp="1"/>
          </p:cNvSpPr>
          <p:nvPr>
            <p:ph type="body" idx="4294967295"/>
          </p:nvPr>
        </p:nvSpPr>
        <p:spPr bwMode="auto">
          <a:xfrm>
            <a:off x="612775" y="1600200"/>
            <a:ext cx="8153400" cy="609600"/>
          </a:xfrm>
          <a:noFill/>
        </p:spPr>
        <p:txBody>
          <a:bodyPr wrap="square" lIns="91440" tIns="45720" rIns="91440" bIns="45720" numCol="1" anchor="t" anchorCtr="0" compatLnSpc="1">
            <a:prstTxWarp prst="textNoShape">
              <a:avLst/>
            </a:prstTxWarp>
          </a:bodyPr>
          <a:lstStyle/>
          <a:p>
            <a:r>
              <a:rPr lang="en-US" altLang="zh-TW" sz="2400" smtClean="0">
                <a:ea typeface="新細明體" pitchFamily="18" charset="-120"/>
              </a:rPr>
              <a:t>Some information about a typical server</a:t>
            </a:r>
          </a:p>
        </p:txBody>
      </p:sp>
      <p:pic>
        <p:nvPicPr>
          <p:cNvPr id="401412" name="Picture 4"/>
          <p:cNvPicPr>
            <a:picLocks noChangeAspect="1" noChangeArrowheads="1"/>
          </p:cNvPicPr>
          <p:nvPr/>
        </p:nvPicPr>
        <p:blipFill>
          <a:blip r:embed="rId3" cstate="print"/>
          <a:srcRect/>
          <a:stretch>
            <a:fillRect/>
          </a:stretch>
        </p:blipFill>
        <p:spPr bwMode="auto">
          <a:xfrm>
            <a:off x="4038600" y="2133600"/>
            <a:ext cx="4648200" cy="3933825"/>
          </a:xfrm>
          <a:prstGeom prst="rect">
            <a:avLst/>
          </a:prstGeom>
          <a:noFill/>
          <a:ln w="9525">
            <a:noFill/>
            <a:miter lim="800000"/>
            <a:headEnd/>
            <a:tailEnd/>
          </a:ln>
          <a:effectLst/>
        </p:spPr>
      </p:pic>
      <p:sp>
        <p:nvSpPr>
          <p:cNvPr id="401413" name="Text Box 5"/>
          <p:cNvSpPr txBox="1">
            <a:spLocks noChangeArrowheads="1"/>
          </p:cNvSpPr>
          <p:nvPr/>
        </p:nvSpPr>
        <p:spPr bwMode="auto">
          <a:xfrm>
            <a:off x="457200" y="2727325"/>
            <a:ext cx="3581400" cy="2682875"/>
          </a:xfrm>
          <a:prstGeom prst="rect">
            <a:avLst/>
          </a:prstGeom>
          <a:noFill/>
          <a:ln w="9525">
            <a:noFill/>
            <a:miter lim="800000"/>
            <a:headEnd/>
            <a:tailEnd/>
          </a:ln>
          <a:effectLst/>
        </p:spPr>
        <p:txBody>
          <a:bodyPr>
            <a:spAutoFit/>
          </a:bodyPr>
          <a:lstStyle/>
          <a:p>
            <a:pPr>
              <a:spcBef>
                <a:spcPct val="50000"/>
              </a:spcBef>
              <a:buFontTx/>
              <a:buChar char="•"/>
            </a:pPr>
            <a:r>
              <a:rPr lang="en-US" altLang="zh-CN">
                <a:solidFill>
                  <a:srgbClr val="0000FF"/>
                </a:solidFill>
              </a:rPr>
              <a:t> 48-hour Measurement</a:t>
            </a:r>
          </a:p>
          <a:p>
            <a:pPr>
              <a:spcBef>
                <a:spcPct val="50000"/>
              </a:spcBef>
              <a:buFontTx/>
              <a:buChar char="•"/>
            </a:pPr>
            <a:r>
              <a:rPr lang="en-US" altLang="zh-CN">
                <a:solidFill>
                  <a:srgbClr val="0000FF"/>
                </a:solidFill>
              </a:rPr>
              <a:t> Dell Power Edge server</a:t>
            </a:r>
          </a:p>
          <a:p>
            <a:pPr>
              <a:spcBef>
                <a:spcPct val="50000"/>
              </a:spcBef>
              <a:buFontTx/>
              <a:buChar char="•"/>
            </a:pPr>
            <a:r>
              <a:rPr lang="en-US" altLang="zh-CN">
                <a:solidFill>
                  <a:srgbClr val="0000FF"/>
                </a:solidFill>
              </a:rPr>
              <a:t> CPU: Intel DueCore1.6GHz</a:t>
            </a:r>
          </a:p>
          <a:p>
            <a:pPr>
              <a:spcBef>
                <a:spcPct val="50000"/>
              </a:spcBef>
              <a:buFontTx/>
              <a:buChar char="•"/>
            </a:pPr>
            <a:r>
              <a:rPr lang="en-US" altLang="zh-CN">
                <a:solidFill>
                  <a:srgbClr val="0000FF"/>
                </a:solidFill>
              </a:rPr>
              <a:t> RAM: 4GB</a:t>
            </a:r>
          </a:p>
          <a:p>
            <a:pPr>
              <a:spcBef>
                <a:spcPct val="50000"/>
              </a:spcBef>
              <a:buFontTx/>
              <a:buChar char="•"/>
            </a:pPr>
            <a:r>
              <a:rPr lang="en-US" altLang="zh-CN">
                <a:solidFill>
                  <a:srgbClr val="0000FF"/>
                </a:solidFill>
              </a:rPr>
              <a:t> Gigabit Ethernet Card</a:t>
            </a:r>
          </a:p>
          <a:p>
            <a:pPr>
              <a:spcBef>
                <a:spcPct val="50000"/>
              </a:spcBef>
              <a:buFontTx/>
              <a:buChar char="•"/>
            </a:pPr>
            <a:r>
              <a:rPr lang="en-US" altLang="zh-CN">
                <a:solidFill>
                  <a:srgbClr val="0000FF"/>
                </a:solidFill>
              </a:rPr>
              <a:t> Provide 100 movies.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p:cNvSpPr>
          <p:nvPr>
            <p:ph type="title" idx="4294967295"/>
          </p:nvPr>
        </p:nvSpPr>
        <p:spPr/>
        <p:txBody>
          <a:bodyPr/>
          <a:lstStyle/>
          <a:p>
            <a:r>
              <a:rPr lang="en-US" altLang="zh-TW" smtClean="0">
                <a:ea typeface="新細明體" pitchFamily="18" charset="-120"/>
              </a:rPr>
              <a:t>Other network conditions</a:t>
            </a:r>
          </a:p>
        </p:txBody>
      </p:sp>
      <p:sp>
        <p:nvSpPr>
          <p:cNvPr id="403459" name="Rectangle 3"/>
          <p:cNvSpPr>
            <a:spLocks noGrp="1"/>
          </p:cNvSpPr>
          <p:nvPr>
            <p:ph type="body" idx="4294967295"/>
          </p:nvPr>
        </p:nvSpPr>
        <p:spPr bwMode="auto">
          <a:xfrm>
            <a:off x="612775" y="1600200"/>
            <a:ext cx="7845425" cy="685800"/>
          </a:xfrm>
          <a:noFill/>
        </p:spPr>
        <p:txBody>
          <a:bodyPr wrap="square" lIns="91440" tIns="45720" rIns="91440" bIns="45720" numCol="1" anchor="t" anchorCtr="0" compatLnSpc="1">
            <a:prstTxWarp prst="textNoShape">
              <a:avLst/>
            </a:prstTxWarp>
          </a:bodyPr>
          <a:lstStyle/>
          <a:p>
            <a:r>
              <a:rPr lang="en-US" altLang="zh-TW" smtClean="0">
                <a:ea typeface="新細明體" pitchFamily="18" charset="-120"/>
              </a:rPr>
              <a:t>Uplink and downlink bandwidth distribution</a:t>
            </a:r>
          </a:p>
        </p:txBody>
      </p:sp>
      <p:pic>
        <p:nvPicPr>
          <p:cNvPr id="403460" name="Picture 4"/>
          <p:cNvPicPr>
            <a:picLocks noChangeAspect="1" noChangeArrowheads="1"/>
          </p:cNvPicPr>
          <p:nvPr/>
        </p:nvPicPr>
        <p:blipFill>
          <a:blip r:embed="rId3" cstate="print"/>
          <a:srcRect/>
          <a:stretch>
            <a:fillRect/>
          </a:stretch>
        </p:blipFill>
        <p:spPr bwMode="auto">
          <a:xfrm>
            <a:off x="560388" y="2209800"/>
            <a:ext cx="7974012" cy="2492375"/>
          </a:xfrm>
          <a:prstGeom prst="rect">
            <a:avLst/>
          </a:prstGeom>
          <a:noFill/>
          <a:ln w="9525">
            <a:noFill/>
            <a:miter lim="800000"/>
            <a:headEnd/>
            <a:tailEnd/>
          </a:ln>
          <a:effectLst/>
        </p:spPr>
      </p:pic>
      <p:sp>
        <p:nvSpPr>
          <p:cNvPr id="403461" name="Text Box 5"/>
          <p:cNvSpPr txBox="1">
            <a:spLocks noChangeArrowheads="1"/>
          </p:cNvSpPr>
          <p:nvPr/>
        </p:nvSpPr>
        <p:spPr bwMode="auto">
          <a:xfrm>
            <a:off x="1371600" y="4816475"/>
            <a:ext cx="6553200" cy="1736725"/>
          </a:xfrm>
          <a:prstGeom prst="rect">
            <a:avLst/>
          </a:prstGeom>
          <a:noFill/>
          <a:ln w="9525">
            <a:noFill/>
            <a:miter lim="800000"/>
            <a:headEnd/>
            <a:tailEnd/>
          </a:ln>
          <a:effectLst/>
        </p:spPr>
        <p:txBody>
          <a:bodyPr>
            <a:spAutoFit/>
          </a:bodyPr>
          <a:lstStyle/>
          <a:p>
            <a:pPr>
              <a:spcBef>
                <a:spcPct val="10000"/>
              </a:spcBef>
            </a:pPr>
            <a:r>
              <a:rPr lang="en-US" altLang="zh-CN"/>
              <a:t>Recent one-day measuring result on May 12, 2008</a:t>
            </a:r>
            <a:endParaRPr lang="en-US" altLang="zh-CN">
              <a:solidFill>
                <a:srgbClr val="0000FF"/>
              </a:solidFill>
            </a:endParaRPr>
          </a:p>
          <a:p>
            <a:pPr>
              <a:spcBef>
                <a:spcPct val="10000"/>
              </a:spcBef>
              <a:buFontTx/>
              <a:buChar char="•"/>
            </a:pPr>
            <a:r>
              <a:rPr lang="en-US" altLang="zh-CN">
                <a:solidFill>
                  <a:srgbClr val="0000FF"/>
                </a:solidFill>
              </a:rPr>
              <a:t> Average peer contributed upload rate:  368Kbps</a:t>
            </a:r>
            <a:endParaRPr lang="en-US" altLang="zh-CN" b="1">
              <a:solidFill>
                <a:srgbClr val="0000FF"/>
              </a:solidFill>
            </a:endParaRPr>
          </a:p>
          <a:p>
            <a:pPr>
              <a:spcBef>
                <a:spcPct val="10000"/>
              </a:spcBef>
              <a:buFontTx/>
              <a:buChar char="•"/>
            </a:pPr>
            <a:r>
              <a:rPr lang="en-US" altLang="zh-CN">
                <a:solidFill>
                  <a:srgbClr val="0000FF"/>
                </a:solidFill>
              </a:rPr>
              <a:t> Average download rate from other peers:  352Kbps</a:t>
            </a:r>
          </a:p>
          <a:p>
            <a:pPr>
              <a:spcBef>
                <a:spcPct val="10000"/>
              </a:spcBef>
              <a:buFontTx/>
              <a:buChar char="•"/>
            </a:pPr>
            <a:r>
              <a:rPr lang="en-US" altLang="zh-CN">
                <a:solidFill>
                  <a:srgbClr val="0000FF"/>
                </a:solidFill>
              </a:rPr>
              <a:t> Average download rate from server:  32Kbps</a:t>
            </a:r>
          </a:p>
          <a:p>
            <a:pPr>
              <a:spcBef>
                <a:spcPct val="10000"/>
              </a:spcBef>
              <a:buFontTx/>
              <a:buChar char="•"/>
            </a:pPr>
            <a:r>
              <a:rPr lang="en-US" altLang="zh-CN">
                <a:solidFill>
                  <a:srgbClr val="0000FF"/>
                </a:solidFill>
              </a:rPr>
              <a:t> Average server loading ratio: 8.3%</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p:cNvSpPr>
          <p:nvPr>
            <p:ph type="title" idx="4294967295"/>
          </p:nvPr>
        </p:nvSpPr>
        <p:spPr/>
        <p:txBody>
          <a:bodyPr/>
          <a:lstStyle/>
          <a:p>
            <a:r>
              <a:rPr lang="en-US" altLang="zh-TW" smtClean="0">
                <a:ea typeface="新細明體" pitchFamily="18" charset="-120"/>
              </a:rPr>
              <a:t>How to measure server loading</a:t>
            </a:r>
          </a:p>
        </p:txBody>
      </p:sp>
      <p:sp>
        <p:nvSpPr>
          <p:cNvPr id="415747" name="Rectangle 3"/>
          <p:cNvSpPr>
            <a:spLocks noGrp="1"/>
          </p:cNvSpPr>
          <p:nvPr>
            <p:ph type="body" idx="4294967295"/>
          </p:nvPr>
        </p:nvSpPr>
        <p:spPr bwMode="auto">
          <a:noFill/>
        </p:spPr>
        <p:txBody>
          <a:bodyPr wrap="square" lIns="91440" tIns="45720" rIns="91440" bIns="45720" numCol="1" anchor="t" anchorCtr="0" compatLnSpc="1">
            <a:prstTxWarp prst="textNoShape">
              <a:avLst/>
            </a:prstTxWarp>
          </a:bodyPr>
          <a:lstStyle/>
          <a:p>
            <a:r>
              <a:rPr lang="en-US" altLang="zh-TW" sz="2400" smtClean="0">
                <a:ea typeface="新細明體" pitchFamily="18" charset="-120"/>
              </a:rPr>
              <a:t>Server loading ratio						= actual server uploading / server uploading w/o p2p</a:t>
            </a:r>
          </a:p>
          <a:p>
            <a:r>
              <a:rPr lang="en-US" altLang="zh-TW" sz="2400" smtClean="0">
                <a:ea typeface="新細明體" pitchFamily="18" charset="-120"/>
              </a:rPr>
              <a:t>During non-prime time</a:t>
            </a:r>
          </a:p>
          <a:p>
            <a:pPr lvl="1"/>
            <a:r>
              <a:rPr lang="en-US" altLang="zh-TW" sz="2100" smtClean="0">
                <a:ea typeface="新細明體" pitchFamily="18" charset="-120"/>
              </a:rPr>
              <a:t>server loading ratio may be high</a:t>
            </a:r>
          </a:p>
          <a:p>
            <a:pPr lvl="1"/>
            <a:r>
              <a:rPr lang="en-US" altLang="zh-TW" sz="2100" smtClean="0">
                <a:ea typeface="新細明體" pitchFamily="18" charset="-120"/>
              </a:rPr>
              <a:t>absolute loading is not</a:t>
            </a:r>
          </a:p>
          <a:p>
            <a:r>
              <a:rPr lang="en-US" altLang="zh-TW" sz="2400" smtClean="0">
                <a:ea typeface="新細明體" pitchFamily="18" charset="-120"/>
              </a:rPr>
              <a:t>Server loading ratio is defined as </a:t>
            </a:r>
            <a:r>
              <a:rPr lang="en-US" altLang="zh-TW" sz="2400" b="1" smtClean="0">
                <a:solidFill>
                  <a:schemeClr val="folHlink"/>
                </a:solidFill>
                <a:ea typeface="新細明體" pitchFamily="18" charset="-120"/>
              </a:rPr>
              <a:t>average</a:t>
            </a:r>
            <a:r>
              <a:rPr lang="en-US" altLang="zh-TW" sz="2400" smtClean="0">
                <a:ea typeface="新細明體" pitchFamily="18" charset="-120"/>
              </a:rPr>
              <a:t> over </a:t>
            </a:r>
            <a:r>
              <a:rPr lang="en-US" altLang="zh-TW" sz="2400" b="1" smtClean="0">
                <a:solidFill>
                  <a:schemeClr val="folHlink"/>
                </a:solidFill>
                <a:ea typeface="新細明體" pitchFamily="18" charset="-120"/>
              </a:rPr>
              <a:t>prime time</a:t>
            </a:r>
          </a:p>
          <a:p>
            <a:r>
              <a:rPr lang="en-US" altLang="zh-TW" sz="2400" smtClean="0">
                <a:ea typeface="新細明體" pitchFamily="18" charset="-120"/>
              </a:rPr>
              <a:t>Achieved server loading ratio by PPLive</a:t>
            </a:r>
          </a:p>
          <a:p>
            <a:pPr lvl="1"/>
            <a:r>
              <a:rPr lang="en-US" altLang="zh-TW" sz="2100" smtClean="0">
                <a:ea typeface="新細明體" pitchFamily="18" charset="-120"/>
              </a:rPr>
              <a:t>For P2P streaming, very low (e.g. 1-2%)</a:t>
            </a:r>
          </a:p>
          <a:p>
            <a:pPr lvl="1"/>
            <a:r>
              <a:rPr lang="en-US" altLang="zh-TW" sz="2100" smtClean="0">
                <a:ea typeface="新細明體" pitchFamily="18" charset="-120"/>
              </a:rPr>
              <a:t>For P2P VoD, it was around 20% when the paper was written; after some optimization, the ratio was reduced to around 10-11%.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p:cNvSpPr>
          <p:nvPr>
            <p:ph type="title" idx="4294967295"/>
          </p:nvPr>
        </p:nvSpPr>
        <p:spPr/>
        <p:txBody>
          <a:bodyPr/>
          <a:lstStyle/>
          <a:p>
            <a:r>
              <a:rPr lang="en-US" altLang="zh-TW" smtClean="0">
                <a:ea typeface="新細明體" pitchFamily="18" charset="-120"/>
              </a:rPr>
              <a:t>NAT</a:t>
            </a:r>
          </a:p>
        </p:txBody>
      </p:sp>
      <p:sp>
        <p:nvSpPr>
          <p:cNvPr id="405507" name="Rectangle 3"/>
          <p:cNvSpPr>
            <a:spLocks noGrp="1"/>
          </p:cNvSpPr>
          <p:nvPr>
            <p:ph type="body" idx="4294967295"/>
          </p:nvPr>
        </p:nvSpPr>
        <p:spPr bwMode="auto">
          <a:xfrm>
            <a:off x="612775" y="1600200"/>
            <a:ext cx="8150225" cy="609600"/>
          </a:xfrm>
          <a:noFill/>
        </p:spPr>
        <p:txBody>
          <a:bodyPr wrap="square" lIns="91440" tIns="45720" rIns="91440" bIns="45720" numCol="1" anchor="t" anchorCtr="0" compatLnSpc="1">
            <a:prstTxWarp prst="textNoShape">
              <a:avLst/>
            </a:prstTxWarp>
          </a:bodyPr>
          <a:lstStyle/>
          <a:p>
            <a:r>
              <a:rPr lang="en-US" altLang="zh-TW" smtClean="0">
                <a:ea typeface="新細明體" pitchFamily="18" charset="-120"/>
              </a:rPr>
              <a:t>NAT Traverse</a:t>
            </a:r>
          </a:p>
        </p:txBody>
      </p:sp>
      <p:pic>
        <p:nvPicPr>
          <p:cNvPr id="405508" name="Picture 4"/>
          <p:cNvPicPr>
            <a:picLocks noChangeAspect="1" noChangeArrowheads="1"/>
          </p:cNvPicPr>
          <p:nvPr/>
        </p:nvPicPr>
        <p:blipFill>
          <a:blip r:embed="rId3" cstate="print"/>
          <a:srcRect/>
          <a:stretch>
            <a:fillRect/>
          </a:stretch>
        </p:blipFill>
        <p:spPr bwMode="auto">
          <a:xfrm>
            <a:off x="228600" y="2667000"/>
            <a:ext cx="4343400" cy="3405188"/>
          </a:xfrm>
          <a:prstGeom prst="rect">
            <a:avLst/>
          </a:prstGeom>
          <a:noFill/>
          <a:ln w="9525">
            <a:noFill/>
            <a:miter lim="800000"/>
            <a:headEnd/>
            <a:tailEnd/>
          </a:ln>
          <a:effectLst/>
        </p:spPr>
      </p:pic>
      <p:pic>
        <p:nvPicPr>
          <p:cNvPr id="405509" name="Picture 5"/>
          <p:cNvPicPr>
            <a:picLocks noChangeAspect="1" noChangeArrowheads="1"/>
          </p:cNvPicPr>
          <p:nvPr/>
        </p:nvPicPr>
        <p:blipFill>
          <a:blip r:embed="rId4" cstate="print"/>
          <a:srcRect/>
          <a:stretch>
            <a:fillRect/>
          </a:stretch>
        </p:blipFill>
        <p:spPr bwMode="auto">
          <a:xfrm>
            <a:off x="4724400" y="2667000"/>
            <a:ext cx="4114800" cy="343376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p:cNvSpPr>
          <p:nvPr>
            <p:ph type="title" idx="4294967295"/>
          </p:nvPr>
        </p:nvSpPr>
        <p:spPr/>
        <p:txBody>
          <a:bodyPr/>
          <a:lstStyle/>
          <a:p>
            <a:r>
              <a:rPr lang="en-US" altLang="zh-TW" smtClean="0">
                <a:ea typeface="新細明體" pitchFamily="18" charset="-120"/>
              </a:rPr>
              <a:t>Concluding remarks</a:t>
            </a:r>
          </a:p>
        </p:txBody>
      </p:sp>
      <p:sp>
        <p:nvSpPr>
          <p:cNvPr id="407555" name="Rectangle 3"/>
          <p:cNvSpPr>
            <a:spLocks noGrp="1"/>
          </p:cNvSpPr>
          <p:nvPr>
            <p:ph type="body" idx="4294967295"/>
          </p:nvPr>
        </p:nvSpPr>
        <p:spPr bwMode="auto">
          <a:noFill/>
        </p:spPr>
        <p:txBody>
          <a:bodyPr wrap="square" lIns="91440" tIns="45720" rIns="91440" bIns="45720" numCol="1" anchor="t" anchorCtr="0" compatLnSpc="1">
            <a:prstTxWarp prst="textNoShape">
              <a:avLst/>
            </a:prstTxWarp>
          </a:bodyPr>
          <a:lstStyle/>
          <a:p>
            <a:r>
              <a:rPr lang="en-US" altLang="zh-TW" smtClean="0">
                <a:ea typeface="新細明體" pitchFamily="18" charset="-120"/>
              </a:rPr>
              <a:t>Main messages of this paper</a:t>
            </a:r>
          </a:p>
          <a:p>
            <a:pPr lvl="1"/>
            <a:r>
              <a:rPr lang="en-US" altLang="zh-TW" sz="2000" smtClean="0">
                <a:ea typeface="新細明體" pitchFamily="18" charset="-120"/>
              </a:rPr>
              <a:t>Large scale P2P VoD can be realized</a:t>
            </a:r>
          </a:p>
          <a:p>
            <a:pPr lvl="1"/>
            <a:r>
              <a:rPr lang="en-US" altLang="zh-TW" sz="2000" smtClean="0">
                <a:ea typeface="新細明體" pitchFamily="18" charset="-120"/>
              </a:rPr>
              <a:t>Design rationales and insights from the PPLive case</a:t>
            </a:r>
          </a:p>
          <a:p>
            <a:pPr lvl="1"/>
            <a:r>
              <a:rPr lang="en-US" altLang="zh-TW" sz="2000" smtClean="0">
                <a:ea typeface="新細明體" pitchFamily="18" charset="-120"/>
              </a:rPr>
              <a:t>Some key research problems to take home</a:t>
            </a:r>
            <a:endParaRPr lang="en-US" altLang="zh-TW" smtClean="0">
              <a:ea typeface="新細明體" pitchFamily="18" charset="-120"/>
            </a:endParaRPr>
          </a:p>
          <a:p>
            <a:pPr lvl="1"/>
            <a:r>
              <a:rPr lang="en-US" altLang="zh-TW" sz="2000" smtClean="0">
                <a:ea typeface="新細明體" pitchFamily="18" charset="-120"/>
              </a:rPr>
              <a:t>How to measure a P2P VoD system, and some insights from measurement</a:t>
            </a:r>
          </a:p>
          <a:p>
            <a:pPr lvl="1"/>
            <a:r>
              <a:rPr lang="en-US" altLang="zh-TW" sz="2000" smtClean="0">
                <a:ea typeface="新細明體" pitchFamily="18" charset="-120"/>
              </a:rPr>
              <a:t>How to monitor a P2P VoD system, to optimize its operation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p:cNvSpPr>
          <p:nvPr>
            <p:ph type="title" idx="4294967295"/>
          </p:nvPr>
        </p:nvSpPr>
        <p:spPr/>
        <p:txBody>
          <a:bodyPr/>
          <a:lstStyle/>
          <a:p>
            <a:r>
              <a:rPr lang="en-US" altLang="zh-TW" smtClean="0">
                <a:ea typeface="新細明體" pitchFamily="18" charset="-120"/>
              </a:rPr>
              <a:t>The PPLive VoD System</a:t>
            </a:r>
            <a:endParaRPr lang="zh-TW" altLang="en-US" smtClean="0">
              <a:ea typeface="新細明體" pitchFamily="18" charset="-120"/>
            </a:endParaRPr>
          </a:p>
        </p:txBody>
      </p:sp>
      <p:sp>
        <p:nvSpPr>
          <p:cNvPr id="421891" name="Rectangle 3"/>
          <p:cNvSpPr>
            <a:spLocks noGrp="1"/>
          </p:cNvSpPr>
          <p:nvPr>
            <p:ph type="body" idx="4294967295"/>
          </p:nvPr>
        </p:nvSpPr>
        <p:spPr bwMode="auto">
          <a:noFill/>
        </p:spPr>
        <p:txBody>
          <a:bodyPr wrap="square" lIns="91440" tIns="45720" rIns="91440" bIns="45720" numCol="1" anchor="t" anchorCtr="0" compatLnSpc="1">
            <a:prstTxWarp prst="textNoShape">
              <a:avLst/>
            </a:prstTxWarp>
          </a:bodyPr>
          <a:lstStyle/>
          <a:p>
            <a:r>
              <a:rPr lang="en-US" altLang="zh-TW" smtClean="0">
                <a:ea typeface="新細明體" pitchFamily="18" charset="-120"/>
              </a:rPr>
              <a:t>Deployed in the fall of 2007</a:t>
            </a:r>
          </a:p>
          <a:p>
            <a:r>
              <a:rPr lang="en-US" altLang="zh-TW" smtClean="0">
                <a:ea typeface="新細明體" pitchFamily="18" charset="-120"/>
              </a:rPr>
              <a:t>100K+ subscribers</a:t>
            </a:r>
          </a:p>
          <a:p>
            <a:r>
              <a:rPr lang="en-US" altLang="zh-TW" smtClean="0">
                <a:ea typeface="新細明體" pitchFamily="18" charset="-120"/>
              </a:rPr>
              <a:t>1000s simultaneous users at a time</a:t>
            </a:r>
          </a:p>
          <a:p>
            <a:r>
              <a:rPr lang="en-US" altLang="zh-TW" smtClean="0">
                <a:ea typeface="新細明體" pitchFamily="18" charset="-120"/>
              </a:rPr>
              <a:t>100s of movies at resolution of 350-500Kb/s</a:t>
            </a:r>
          </a:p>
          <a:p>
            <a:r>
              <a:rPr lang="en-US" altLang="zh-TW" smtClean="0">
                <a:ea typeface="新細明體" pitchFamily="18" charset="-120"/>
              </a:rPr>
              <a:t>Server loading around 11 percent at busy time</a:t>
            </a:r>
          </a:p>
          <a:p>
            <a:r>
              <a:rPr lang="en-US" altLang="zh-TW" smtClean="0">
                <a:ea typeface="新細明體" pitchFamily="18" charset="-120"/>
              </a:rPr>
              <a:t>Reasonable user satisfaction</a:t>
            </a:r>
          </a:p>
          <a:p>
            <a:pPr lvl="1"/>
            <a:r>
              <a:rPr lang="en-US" altLang="zh-TW" sz="2400" smtClean="0">
                <a:ea typeface="新細明體" pitchFamily="18" charset="-120"/>
              </a:rPr>
              <a:t>Objective measurements</a:t>
            </a:r>
          </a:p>
          <a:p>
            <a:pPr lvl="1"/>
            <a:r>
              <a:rPr lang="en-US" altLang="zh-TW" sz="2400" smtClean="0">
                <a:ea typeface="新細明體" pitchFamily="18" charset="-120"/>
              </a:rPr>
              <a:t>Subjective survey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p:cNvSpPr>
          <p:nvPr>
            <p:ph type="title" idx="4294967295"/>
          </p:nvPr>
        </p:nvSpPr>
        <p:spPr>
          <a:xfrm>
            <a:off x="533400" y="228600"/>
            <a:ext cx="8153400" cy="990600"/>
          </a:xfrm>
        </p:spPr>
        <p:txBody>
          <a:bodyPr/>
          <a:lstStyle/>
          <a:p>
            <a:r>
              <a:rPr lang="en-US" altLang="zh-TW" smtClean="0">
                <a:ea typeface="新細明體" pitchFamily="18" charset="-120"/>
              </a:rPr>
              <a:t>Contrast with P2P Streaming</a:t>
            </a:r>
          </a:p>
        </p:txBody>
      </p:sp>
      <p:sp>
        <p:nvSpPr>
          <p:cNvPr id="420867" name="Rectangle 3"/>
          <p:cNvSpPr>
            <a:spLocks noGrp="1"/>
          </p:cNvSpPr>
          <p:nvPr>
            <p:ph type="body" idx="4294967295"/>
          </p:nvPr>
        </p:nvSpPr>
        <p:spPr bwMode="auto">
          <a:xfrm>
            <a:off x="612775" y="1600200"/>
            <a:ext cx="4264025" cy="4525963"/>
          </a:xfrm>
          <a:noFill/>
        </p:spPr>
        <p:txBody>
          <a:bodyPr wrap="square" lIns="91440" tIns="45720" rIns="91440" bIns="45720" numCol="1" anchor="t" anchorCtr="0" compatLnSpc="1">
            <a:prstTxWarp prst="textNoShape">
              <a:avLst/>
            </a:prstTxWarp>
          </a:bodyPr>
          <a:lstStyle/>
          <a:p>
            <a:r>
              <a:rPr lang="en-US" altLang="zh-TW" sz="2400" smtClean="0">
                <a:ea typeface="新細明體" pitchFamily="18" charset="-120"/>
              </a:rPr>
              <a:t>Both make use of peers uplink bandwidth</a:t>
            </a:r>
          </a:p>
          <a:p>
            <a:r>
              <a:rPr lang="en-US" altLang="zh-TW" sz="2400" smtClean="0">
                <a:ea typeface="新細明體" pitchFamily="18" charset="-120"/>
              </a:rPr>
              <a:t>For P2P streaming</a:t>
            </a:r>
          </a:p>
          <a:p>
            <a:pPr lvl="1"/>
            <a:r>
              <a:rPr lang="en-US" altLang="zh-TW" sz="2000" smtClean="0">
                <a:ea typeface="新細明體" pitchFamily="18" charset="-120"/>
              </a:rPr>
              <a:t>Peers are viewing the same video simultaneously</a:t>
            </a:r>
          </a:p>
          <a:p>
            <a:r>
              <a:rPr lang="en-US" altLang="zh-TW" sz="2400" smtClean="0">
                <a:ea typeface="新細明體" pitchFamily="18" charset="-120"/>
              </a:rPr>
              <a:t>For P2P VoD</a:t>
            </a:r>
          </a:p>
          <a:p>
            <a:pPr lvl="1"/>
            <a:r>
              <a:rPr lang="en-US" altLang="zh-TW" sz="2000" smtClean="0">
                <a:ea typeface="新細明體" pitchFamily="18" charset="-120"/>
              </a:rPr>
              <a:t>Peers are viewing different videos</a:t>
            </a:r>
          </a:p>
          <a:p>
            <a:pPr lvl="1"/>
            <a:r>
              <a:rPr lang="en-US" altLang="zh-TW" sz="2000" smtClean="0">
                <a:ea typeface="新細明體" pitchFamily="18" charset="-120"/>
              </a:rPr>
              <a:t>Peers are viewing different parts of the same movie</a:t>
            </a:r>
          </a:p>
        </p:txBody>
      </p:sp>
      <p:sp>
        <p:nvSpPr>
          <p:cNvPr id="420868" name="Rectangle 4"/>
          <p:cNvSpPr>
            <a:spLocks noChangeArrowheads="1"/>
          </p:cNvSpPr>
          <p:nvPr/>
        </p:nvSpPr>
        <p:spPr bwMode="auto">
          <a:xfrm>
            <a:off x="5334000" y="29718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69" name="Rectangle 5"/>
          <p:cNvSpPr>
            <a:spLocks noChangeArrowheads="1"/>
          </p:cNvSpPr>
          <p:nvPr/>
        </p:nvSpPr>
        <p:spPr bwMode="auto">
          <a:xfrm>
            <a:off x="5943600" y="29718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70" name="Rectangle 6"/>
          <p:cNvSpPr>
            <a:spLocks noChangeArrowheads="1"/>
          </p:cNvSpPr>
          <p:nvPr/>
        </p:nvSpPr>
        <p:spPr bwMode="auto">
          <a:xfrm>
            <a:off x="6553200" y="29718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71" name="Rectangle 7"/>
          <p:cNvSpPr>
            <a:spLocks noChangeArrowheads="1"/>
          </p:cNvSpPr>
          <p:nvPr/>
        </p:nvSpPr>
        <p:spPr bwMode="auto">
          <a:xfrm>
            <a:off x="7162800" y="29718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77" name="Line 13"/>
          <p:cNvSpPr>
            <a:spLocks noChangeShapeType="1"/>
          </p:cNvSpPr>
          <p:nvPr/>
        </p:nvSpPr>
        <p:spPr bwMode="auto">
          <a:xfrm>
            <a:off x="5334000" y="3505200"/>
            <a:ext cx="2667000" cy="0"/>
          </a:xfrm>
          <a:prstGeom prst="line">
            <a:avLst/>
          </a:prstGeom>
          <a:noFill/>
          <a:ln w="38100">
            <a:solidFill>
              <a:schemeClr val="accent2"/>
            </a:solidFill>
            <a:round/>
            <a:headEnd/>
            <a:tailEnd type="triangle" w="med" len="med"/>
          </a:ln>
          <a:effectLst/>
        </p:spPr>
        <p:txBody>
          <a:bodyPr/>
          <a:lstStyle/>
          <a:p>
            <a:endParaRPr lang="en-US"/>
          </a:p>
        </p:txBody>
      </p:sp>
      <p:sp>
        <p:nvSpPr>
          <p:cNvPr id="420878" name="Text Box 14"/>
          <p:cNvSpPr txBox="1">
            <a:spLocks noChangeArrowheads="1"/>
          </p:cNvSpPr>
          <p:nvPr/>
        </p:nvSpPr>
        <p:spPr bwMode="auto">
          <a:xfrm>
            <a:off x="7086600" y="3429000"/>
            <a:ext cx="1447800" cy="396875"/>
          </a:xfrm>
          <a:prstGeom prst="rect">
            <a:avLst/>
          </a:prstGeom>
          <a:noFill/>
          <a:ln w="9525">
            <a:noFill/>
            <a:miter lim="800000"/>
            <a:headEnd/>
            <a:tailEnd/>
          </a:ln>
          <a:effectLst/>
        </p:spPr>
        <p:txBody>
          <a:bodyPr>
            <a:spAutoFit/>
          </a:bodyPr>
          <a:lstStyle/>
          <a:p>
            <a:pPr>
              <a:spcBef>
                <a:spcPct val="50000"/>
              </a:spcBef>
            </a:pPr>
            <a:r>
              <a:rPr lang="en-US" altLang="zh-TW">
                <a:solidFill>
                  <a:schemeClr val="accent2"/>
                </a:solidFill>
              </a:rPr>
              <a:t>time</a:t>
            </a:r>
          </a:p>
        </p:txBody>
      </p:sp>
      <p:sp>
        <p:nvSpPr>
          <p:cNvPr id="420879" name="Rectangle 15"/>
          <p:cNvSpPr>
            <a:spLocks noChangeArrowheads="1"/>
          </p:cNvSpPr>
          <p:nvPr/>
        </p:nvSpPr>
        <p:spPr bwMode="auto">
          <a:xfrm>
            <a:off x="7772400" y="29718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420880" name="Picture 16"/>
          <p:cNvPicPr>
            <a:picLocks noChangeAspect="1" noChangeArrowheads="1"/>
          </p:cNvPicPr>
          <p:nvPr/>
        </p:nvPicPr>
        <p:blipFill>
          <a:blip r:embed="rId3" cstate="print"/>
          <a:srcRect/>
          <a:stretch>
            <a:fillRect/>
          </a:stretch>
        </p:blipFill>
        <p:spPr bwMode="auto">
          <a:xfrm>
            <a:off x="7162800" y="2514600"/>
            <a:ext cx="280988" cy="373063"/>
          </a:xfrm>
          <a:prstGeom prst="rect">
            <a:avLst/>
          </a:prstGeom>
          <a:noFill/>
        </p:spPr>
      </p:pic>
      <p:pic>
        <p:nvPicPr>
          <p:cNvPr id="420881" name="Picture 17"/>
          <p:cNvPicPr>
            <a:picLocks noChangeAspect="1" noChangeArrowheads="1"/>
          </p:cNvPicPr>
          <p:nvPr/>
        </p:nvPicPr>
        <p:blipFill>
          <a:blip r:embed="rId3" cstate="print"/>
          <a:srcRect/>
          <a:stretch>
            <a:fillRect/>
          </a:stretch>
        </p:blipFill>
        <p:spPr bwMode="auto">
          <a:xfrm>
            <a:off x="7391400" y="2209800"/>
            <a:ext cx="280988" cy="373063"/>
          </a:xfrm>
          <a:prstGeom prst="rect">
            <a:avLst/>
          </a:prstGeom>
          <a:noFill/>
        </p:spPr>
      </p:pic>
      <p:pic>
        <p:nvPicPr>
          <p:cNvPr id="420882" name="Picture 18"/>
          <p:cNvPicPr>
            <a:picLocks noChangeAspect="1" noChangeArrowheads="1"/>
          </p:cNvPicPr>
          <p:nvPr/>
        </p:nvPicPr>
        <p:blipFill>
          <a:blip r:embed="rId3" cstate="print"/>
          <a:srcRect/>
          <a:stretch>
            <a:fillRect/>
          </a:stretch>
        </p:blipFill>
        <p:spPr bwMode="auto">
          <a:xfrm>
            <a:off x="7391400" y="1905000"/>
            <a:ext cx="280988" cy="373063"/>
          </a:xfrm>
          <a:prstGeom prst="rect">
            <a:avLst/>
          </a:prstGeom>
          <a:noFill/>
        </p:spPr>
      </p:pic>
      <p:pic>
        <p:nvPicPr>
          <p:cNvPr id="420883" name="Picture 19"/>
          <p:cNvPicPr>
            <a:picLocks noChangeAspect="1" noChangeArrowheads="1"/>
          </p:cNvPicPr>
          <p:nvPr/>
        </p:nvPicPr>
        <p:blipFill>
          <a:blip r:embed="rId3" cstate="print"/>
          <a:srcRect/>
          <a:stretch>
            <a:fillRect/>
          </a:stretch>
        </p:blipFill>
        <p:spPr bwMode="auto">
          <a:xfrm>
            <a:off x="7086600" y="1828800"/>
            <a:ext cx="280988" cy="373063"/>
          </a:xfrm>
          <a:prstGeom prst="rect">
            <a:avLst/>
          </a:prstGeom>
          <a:noFill/>
        </p:spPr>
      </p:pic>
      <p:pic>
        <p:nvPicPr>
          <p:cNvPr id="420884" name="Picture 20"/>
          <p:cNvPicPr>
            <a:picLocks noChangeAspect="1" noChangeArrowheads="1"/>
          </p:cNvPicPr>
          <p:nvPr/>
        </p:nvPicPr>
        <p:blipFill>
          <a:blip r:embed="rId3" cstate="print"/>
          <a:srcRect/>
          <a:stretch>
            <a:fillRect/>
          </a:stretch>
        </p:blipFill>
        <p:spPr bwMode="auto">
          <a:xfrm>
            <a:off x="7315200" y="1600200"/>
            <a:ext cx="280988" cy="373063"/>
          </a:xfrm>
          <a:prstGeom prst="rect">
            <a:avLst/>
          </a:prstGeom>
          <a:noFill/>
        </p:spPr>
      </p:pic>
      <p:pic>
        <p:nvPicPr>
          <p:cNvPr id="420885" name="Picture 21"/>
          <p:cNvPicPr>
            <a:picLocks noChangeAspect="1" noChangeArrowheads="1"/>
          </p:cNvPicPr>
          <p:nvPr/>
        </p:nvPicPr>
        <p:blipFill>
          <a:blip r:embed="rId3" cstate="print"/>
          <a:srcRect/>
          <a:stretch>
            <a:fillRect/>
          </a:stretch>
        </p:blipFill>
        <p:spPr bwMode="auto">
          <a:xfrm>
            <a:off x="7086600" y="2133600"/>
            <a:ext cx="280988" cy="373063"/>
          </a:xfrm>
          <a:prstGeom prst="rect">
            <a:avLst/>
          </a:prstGeom>
          <a:noFill/>
        </p:spPr>
      </p:pic>
      <p:pic>
        <p:nvPicPr>
          <p:cNvPr id="420886" name="Picture 22"/>
          <p:cNvPicPr>
            <a:picLocks noChangeAspect="1" noChangeArrowheads="1"/>
          </p:cNvPicPr>
          <p:nvPr/>
        </p:nvPicPr>
        <p:blipFill>
          <a:blip r:embed="rId3" cstate="print"/>
          <a:srcRect/>
          <a:stretch>
            <a:fillRect/>
          </a:stretch>
        </p:blipFill>
        <p:spPr bwMode="auto">
          <a:xfrm>
            <a:off x="7391400" y="2514600"/>
            <a:ext cx="280988" cy="373063"/>
          </a:xfrm>
          <a:prstGeom prst="rect">
            <a:avLst/>
          </a:prstGeom>
          <a:noFill/>
        </p:spPr>
      </p:pic>
      <p:sp>
        <p:nvSpPr>
          <p:cNvPr id="420890" name="Rectangle 26"/>
          <p:cNvSpPr>
            <a:spLocks noChangeArrowheads="1"/>
          </p:cNvSpPr>
          <p:nvPr/>
        </p:nvSpPr>
        <p:spPr bwMode="auto">
          <a:xfrm>
            <a:off x="5334000" y="57150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91" name="Rectangle 27"/>
          <p:cNvSpPr>
            <a:spLocks noChangeArrowheads="1"/>
          </p:cNvSpPr>
          <p:nvPr/>
        </p:nvSpPr>
        <p:spPr bwMode="auto">
          <a:xfrm>
            <a:off x="5943600" y="57150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92" name="Rectangle 28"/>
          <p:cNvSpPr>
            <a:spLocks noChangeArrowheads="1"/>
          </p:cNvSpPr>
          <p:nvPr/>
        </p:nvSpPr>
        <p:spPr bwMode="auto">
          <a:xfrm>
            <a:off x="6553200" y="57150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93" name="Rectangle 29"/>
          <p:cNvSpPr>
            <a:spLocks noChangeArrowheads="1"/>
          </p:cNvSpPr>
          <p:nvPr/>
        </p:nvSpPr>
        <p:spPr bwMode="auto">
          <a:xfrm>
            <a:off x="7162800" y="57150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94" name="Line 30"/>
          <p:cNvSpPr>
            <a:spLocks noChangeShapeType="1"/>
          </p:cNvSpPr>
          <p:nvPr/>
        </p:nvSpPr>
        <p:spPr bwMode="auto">
          <a:xfrm>
            <a:off x="5334000" y="6248400"/>
            <a:ext cx="2667000" cy="0"/>
          </a:xfrm>
          <a:prstGeom prst="line">
            <a:avLst/>
          </a:prstGeom>
          <a:noFill/>
          <a:ln w="38100">
            <a:solidFill>
              <a:schemeClr val="accent2"/>
            </a:solidFill>
            <a:round/>
            <a:headEnd/>
            <a:tailEnd type="triangle" w="med" len="med"/>
          </a:ln>
          <a:effectLst/>
        </p:spPr>
        <p:txBody>
          <a:bodyPr/>
          <a:lstStyle/>
          <a:p>
            <a:endParaRPr lang="en-US"/>
          </a:p>
        </p:txBody>
      </p:sp>
      <p:sp>
        <p:nvSpPr>
          <p:cNvPr id="420895" name="Text Box 31"/>
          <p:cNvSpPr txBox="1">
            <a:spLocks noChangeArrowheads="1"/>
          </p:cNvSpPr>
          <p:nvPr/>
        </p:nvSpPr>
        <p:spPr bwMode="auto">
          <a:xfrm>
            <a:off x="7086600" y="6172200"/>
            <a:ext cx="1447800" cy="396875"/>
          </a:xfrm>
          <a:prstGeom prst="rect">
            <a:avLst/>
          </a:prstGeom>
          <a:noFill/>
          <a:ln w="9525">
            <a:noFill/>
            <a:miter lim="800000"/>
            <a:headEnd/>
            <a:tailEnd/>
          </a:ln>
          <a:effectLst/>
        </p:spPr>
        <p:txBody>
          <a:bodyPr>
            <a:spAutoFit/>
          </a:bodyPr>
          <a:lstStyle/>
          <a:p>
            <a:pPr>
              <a:spcBef>
                <a:spcPct val="50000"/>
              </a:spcBef>
            </a:pPr>
            <a:r>
              <a:rPr lang="en-US" altLang="zh-TW">
                <a:solidFill>
                  <a:schemeClr val="accent2"/>
                </a:solidFill>
              </a:rPr>
              <a:t>time</a:t>
            </a:r>
          </a:p>
        </p:txBody>
      </p:sp>
      <p:sp>
        <p:nvSpPr>
          <p:cNvPr id="420896" name="Rectangle 32"/>
          <p:cNvSpPr>
            <a:spLocks noChangeArrowheads="1"/>
          </p:cNvSpPr>
          <p:nvPr/>
        </p:nvSpPr>
        <p:spPr bwMode="auto">
          <a:xfrm>
            <a:off x="7772400" y="57150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97" name="Rectangle 33"/>
          <p:cNvSpPr>
            <a:spLocks noChangeArrowheads="1"/>
          </p:cNvSpPr>
          <p:nvPr/>
        </p:nvSpPr>
        <p:spPr bwMode="auto">
          <a:xfrm>
            <a:off x="5943600" y="50292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98" name="Rectangle 34"/>
          <p:cNvSpPr>
            <a:spLocks noChangeArrowheads="1"/>
          </p:cNvSpPr>
          <p:nvPr/>
        </p:nvSpPr>
        <p:spPr bwMode="auto">
          <a:xfrm>
            <a:off x="6553200" y="50292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899" name="Rectangle 35"/>
          <p:cNvSpPr>
            <a:spLocks noChangeArrowheads="1"/>
          </p:cNvSpPr>
          <p:nvPr/>
        </p:nvSpPr>
        <p:spPr bwMode="auto">
          <a:xfrm>
            <a:off x="7162800" y="50292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900" name="Rectangle 36"/>
          <p:cNvSpPr>
            <a:spLocks noChangeArrowheads="1"/>
          </p:cNvSpPr>
          <p:nvPr/>
        </p:nvSpPr>
        <p:spPr bwMode="auto">
          <a:xfrm>
            <a:off x="7772400" y="50292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901" name="Rectangle 37"/>
          <p:cNvSpPr>
            <a:spLocks noChangeArrowheads="1"/>
          </p:cNvSpPr>
          <p:nvPr/>
        </p:nvSpPr>
        <p:spPr bwMode="auto">
          <a:xfrm>
            <a:off x="5334000" y="43434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902" name="Rectangle 38"/>
          <p:cNvSpPr>
            <a:spLocks noChangeArrowheads="1"/>
          </p:cNvSpPr>
          <p:nvPr/>
        </p:nvSpPr>
        <p:spPr bwMode="auto">
          <a:xfrm>
            <a:off x="5943600" y="43434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903" name="Rectangle 39"/>
          <p:cNvSpPr>
            <a:spLocks noChangeArrowheads="1"/>
          </p:cNvSpPr>
          <p:nvPr/>
        </p:nvSpPr>
        <p:spPr bwMode="auto">
          <a:xfrm>
            <a:off x="6553200" y="43434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20904" name="Rectangle 40"/>
          <p:cNvSpPr>
            <a:spLocks noChangeArrowheads="1"/>
          </p:cNvSpPr>
          <p:nvPr/>
        </p:nvSpPr>
        <p:spPr bwMode="auto">
          <a:xfrm>
            <a:off x="7162800" y="43434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420905" name="Picture 41"/>
          <p:cNvPicPr>
            <a:picLocks noChangeAspect="1" noChangeArrowheads="1"/>
          </p:cNvPicPr>
          <p:nvPr/>
        </p:nvPicPr>
        <p:blipFill>
          <a:blip r:embed="rId3" cstate="print"/>
          <a:srcRect/>
          <a:stretch>
            <a:fillRect/>
          </a:stretch>
        </p:blipFill>
        <p:spPr bwMode="auto">
          <a:xfrm>
            <a:off x="7239000" y="5334000"/>
            <a:ext cx="280988" cy="373063"/>
          </a:xfrm>
          <a:prstGeom prst="rect">
            <a:avLst/>
          </a:prstGeom>
          <a:noFill/>
        </p:spPr>
      </p:pic>
      <p:pic>
        <p:nvPicPr>
          <p:cNvPr id="420906" name="Picture 42"/>
          <p:cNvPicPr>
            <a:picLocks noChangeAspect="1" noChangeArrowheads="1"/>
          </p:cNvPicPr>
          <p:nvPr/>
        </p:nvPicPr>
        <p:blipFill>
          <a:blip r:embed="rId3" cstate="print"/>
          <a:srcRect/>
          <a:stretch>
            <a:fillRect/>
          </a:stretch>
        </p:blipFill>
        <p:spPr bwMode="auto">
          <a:xfrm>
            <a:off x="6019800" y="5334000"/>
            <a:ext cx="280988" cy="373063"/>
          </a:xfrm>
          <a:prstGeom prst="rect">
            <a:avLst/>
          </a:prstGeom>
          <a:noFill/>
        </p:spPr>
      </p:pic>
      <p:pic>
        <p:nvPicPr>
          <p:cNvPr id="420907" name="Picture 43"/>
          <p:cNvPicPr>
            <a:picLocks noChangeAspect="1" noChangeArrowheads="1"/>
          </p:cNvPicPr>
          <p:nvPr/>
        </p:nvPicPr>
        <p:blipFill>
          <a:blip r:embed="rId3" cstate="print"/>
          <a:srcRect/>
          <a:stretch>
            <a:fillRect/>
          </a:stretch>
        </p:blipFill>
        <p:spPr bwMode="auto">
          <a:xfrm>
            <a:off x="6705600" y="4648200"/>
            <a:ext cx="280988" cy="373063"/>
          </a:xfrm>
          <a:prstGeom prst="rect">
            <a:avLst/>
          </a:prstGeom>
          <a:noFill/>
        </p:spPr>
      </p:pic>
      <p:pic>
        <p:nvPicPr>
          <p:cNvPr id="420908" name="Picture 44"/>
          <p:cNvPicPr>
            <a:picLocks noChangeAspect="1" noChangeArrowheads="1"/>
          </p:cNvPicPr>
          <p:nvPr/>
        </p:nvPicPr>
        <p:blipFill>
          <a:blip r:embed="rId3" cstate="print"/>
          <a:srcRect/>
          <a:stretch>
            <a:fillRect/>
          </a:stretch>
        </p:blipFill>
        <p:spPr bwMode="auto">
          <a:xfrm>
            <a:off x="6705600" y="3962400"/>
            <a:ext cx="280988" cy="373063"/>
          </a:xfrm>
          <a:prstGeom prst="rect">
            <a:avLst/>
          </a:prstGeom>
          <a:noFill/>
        </p:spPr>
      </p:pic>
      <p:pic>
        <p:nvPicPr>
          <p:cNvPr id="420909" name="Picture 45"/>
          <p:cNvPicPr>
            <a:picLocks noChangeAspect="1" noChangeArrowheads="1"/>
          </p:cNvPicPr>
          <p:nvPr/>
        </p:nvPicPr>
        <p:blipFill>
          <a:blip r:embed="rId3" cstate="print"/>
          <a:srcRect/>
          <a:stretch>
            <a:fillRect/>
          </a:stretch>
        </p:blipFill>
        <p:spPr bwMode="auto">
          <a:xfrm>
            <a:off x="7162800" y="3962400"/>
            <a:ext cx="280988" cy="373063"/>
          </a:xfrm>
          <a:prstGeom prst="rect">
            <a:avLst/>
          </a:prstGeom>
          <a:noFill/>
        </p:spPr>
      </p:pic>
      <p:pic>
        <p:nvPicPr>
          <p:cNvPr id="420910" name="Picture 46"/>
          <p:cNvPicPr>
            <a:picLocks noChangeAspect="1" noChangeArrowheads="1"/>
          </p:cNvPicPr>
          <p:nvPr/>
        </p:nvPicPr>
        <p:blipFill>
          <a:blip r:embed="rId3" cstate="print"/>
          <a:srcRect/>
          <a:stretch>
            <a:fillRect/>
          </a:stretch>
        </p:blipFill>
        <p:spPr bwMode="auto">
          <a:xfrm>
            <a:off x="6477000" y="4648200"/>
            <a:ext cx="280988" cy="3730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p:cNvSpPr>
          <p:nvPr>
            <p:ph type="title" idx="4294967295"/>
          </p:nvPr>
        </p:nvSpPr>
        <p:spPr/>
        <p:txBody>
          <a:bodyPr/>
          <a:lstStyle/>
          <a:p>
            <a:r>
              <a:rPr lang="en-US" altLang="zh-TW" smtClean="0">
                <a:ea typeface="新細明體" pitchFamily="18" charset="-120"/>
              </a:rPr>
              <a:t>What is the secret?</a:t>
            </a:r>
          </a:p>
        </p:txBody>
      </p:sp>
      <p:sp>
        <p:nvSpPr>
          <p:cNvPr id="360451" name="Rectangle 3"/>
          <p:cNvSpPr>
            <a:spLocks noGrp="1"/>
          </p:cNvSpPr>
          <p:nvPr>
            <p:ph type="body" idx="4294967295"/>
          </p:nvPr>
        </p:nvSpPr>
        <p:spPr bwMode="auto">
          <a:xfrm>
            <a:off x="612775" y="1600200"/>
            <a:ext cx="8153400" cy="4876800"/>
          </a:xfrm>
          <a:noFill/>
        </p:spPr>
        <p:txBody>
          <a:bodyPr wrap="square" lIns="91440" tIns="45720" rIns="91440" bIns="45720" numCol="1" anchor="t" anchorCtr="0" compatLnSpc="1">
            <a:prstTxWarp prst="textNoShape">
              <a:avLst/>
            </a:prstTxWarp>
          </a:bodyPr>
          <a:lstStyle/>
          <a:p>
            <a:pPr>
              <a:lnSpc>
                <a:spcPct val="90000"/>
              </a:lnSpc>
            </a:pPr>
            <a:r>
              <a:rPr lang="en-US" altLang="zh-TW" sz="2800" smtClean="0">
                <a:ea typeface="新細明體" pitchFamily="18" charset="-120"/>
              </a:rPr>
              <a:t>Make users contribute storage!</a:t>
            </a:r>
          </a:p>
          <a:p>
            <a:pPr lvl="1">
              <a:lnSpc>
                <a:spcPct val="90000"/>
              </a:lnSpc>
            </a:pPr>
            <a:r>
              <a:rPr lang="en-US" altLang="zh-TW" sz="2400" smtClean="0">
                <a:ea typeface="新細明體" pitchFamily="18" charset="-120"/>
              </a:rPr>
              <a:t>Each peer contributes 0.5 to 1GB of hard disk</a:t>
            </a:r>
          </a:p>
          <a:p>
            <a:pPr lvl="1">
              <a:lnSpc>
                <a:spcPct val="90000"/>
              </a:lnSpc>
            </a:pPr>
            <a:r>
              <a:rPr lang="en-US" altLang="zh-TW" sz="2400" smtClean="0">
                <a:ea typeface="新細明體" pitchFamily="18" charset="-120"/>
              </a:rPr>
              <a:t>The key problem of VoD: content replication!</a:t>
            </a:r>
          </a:p>
          <a:p>
            <a:pPr lvl="2">
              <a:lnSpc>
                <a:spcPct val="90000"/>
              </a:lnSpc>
            </a:pPr>
            <a:r>
              <a:rPr lang="en-US" altLang="zh-TW" sz="2000" smtClean="0">
                <a:ea typeface="新細明體" pitchFamily="18" charset="-120"/>
              </a:rPr>
              <a:t>Peers periodically report replication state to tracker</a:t>
            </a:r>
          </a:p>
          <a:p>
            <a:pPr lvl="2">
              <a:lnSpc>
                <a:spcPct val="90000"/>
              </a:lnSpc>
            </a:pPr>
            <a:r>
              <a:rPr lang="en-US" altLang="zh-TW" sz="2000" smtClean="0">
                <a:ea typeface="新細明體" pitchFamily="18" charset="-120"/>
              </a:rPr>
              <a:t>Replication algorithm to decide what to keep</a:t>
            </a:r>
          </a:p>
          <a:p>
            <a:pPr>
              <a:lnSpc>
                <a:spcPct val="90000"/>
              </a:lnSpc>
            </a:pPr>
            <a:r>
              <a:rPr lang="en-US" altLang="zh-TW" sz="2800" smtClean="0">
                <a:ea typeface="新細明體" pitchFamily="18" charset="-120"/>
              </a:rPr>
              <a:t>Less autonomy, less free riding</a:t>
            </a:r>
          </a:p>
          <a:p>
            <a:pPr lvl="1">
              <a:lnSpc>
                <a:spcPct val="90000"/>
              </a:lnSpc>
            </a:pPr>
            <a:r>
              <a:rPr lang="en-US" altLang="zh-TW" sz="2400" smtClean="0">
                <a:ea typeface="新細明體" pitchFamily="18" charset="-120"/>
              </a:rPr>
              <a:t>Peers have little control in upload BW, cache</a:t>
            </a:r>
          </a:p>
          <a:p>
            <a:pPr>
              <a:lnSpc>
                <a:spcPct val="90000"/>
              </a:lnSpc>
            </a:pPr>
            <a:r>
              <a:rPr lang="en-US" altLang="zh-TW" sz="2800" smtClean="0">
                <a:ea typeface="新細明體" pitchFamily="18" charset="-120"/>
              </a:rPr>
              <a:t>Other less technical factors</a:t>
            </a:r>
          </a:p>
          <a:p>
            <a:pPr lvl="1">
              <a:lnSpc>
                <a:spcPct val="90000"/>
              </a:lnSpc>
            </a:pPr>
            <a:r>
              <a:rPr lang="en-US" altLang="zh-TW" sz="2400" smtClean="0">
                <a:ea typeface="新細明體" pitchFamily="18" charset="-120"/>
              </a:rPr>
              <a:t>Working with ISPs</a:t>
            </a:r>
          </a:p>
          <a:p>
            <a:pPr lvl="1">
              <a:lnSpc>
                <a:spcPct val="90000"/>
              </a:lnSpc>
            </a:pPr>
            <a:r>
              <a:rPr lang="en-US" altLang="zh-TW" sz="2400" smtClean="0">
                <a:ea typeface="新細明體" pitchFamily="18" charset="-120"/>
              </a:rPr>
              <a:t>Get good content to draw eyeballs</a:t>
            </a:r>
          </a:p>
          <a:p>
            <a:pPr lvl="1">
              <a:lnSpc>
                <a:spcPct val="90000"/>
              </a:lnSpc>
            </a:pPr>
            <a:r>
              <a:rPr lang="en-US" altLang="zh-TW" sz="2400" smtClean="0">
                <a:ea typeface="新細明體" pitchFamily="18" charset="-120"/>
              </a:rPr>
              <a:t>Get Ads to finance operation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p:cNvSpPr>
          <p:nvPr>
            <p:ph type="title" idx="4294967295"/>
          </p:nvPr>
        </p:nvSpPr>
        <p:spPr/>
        <p:txBody>
          <a:bodyPr/>
          <a:lstStyle/>
          <a:p>
            <a:r>
              <a:rPr lang="en-US" altLang="zh-TW" smtClean="0">
                <a:ea typeface="新細明體" pitchFamily="18" charset="-120"/>
              </a:rPr>
              <a:t>Content replication</a:t>
            </a:r>
          </a:p>
        </p:txBody>
      </p:sp>
      <p:sp>
        <p:nvSpPr>
          <p:cNvPr id="367619" name="Rectangle 3"/>
          <p:cNvSpPr>
            <a:spLocks noGrp="1"/>
          </p:cNvSpPr>
          <p:nvPr>
            <p:ph type="body" idx="4294967295"/>
          </p:nvPr>
        </p:nvSpPr>
        <p:spPr bwMode="auto">
          <a:noFill/>
        </p:spPr>
        <p:txBody>
          <a:bodyPr wrap="square" lIns="91440" tIns="45720" rIns="91440" bIns="45720" numCol="1" anchor="t" anchorCtr="0" compatLnSpc="1">
            <a:prstTxWarp prst="textNoShape">
              <a:avLst/>
            </a:prstTxWarp>
          </a:bodyPr>
          <a:lstStyle/>
          <a:p>
            <a:pPr>
              <a:lnSpc>
                <a:spcPct val="90000"/>
              </a:lnSpc>
            </a:pPr>
            <a:r>
              <a:rPr lang="en-US" altLang="zh-TW" sz="2800" smtClean="0">
                <a:ea typeface="新細明體" pitchFamily="18" charset="-120"/>
              </a:rPr>
              <a:t>Multiple video replication</a:t>
            </a:r>
          </a:p>
          <a:p>
            <a:pPr lvl="1">
              <a:lnSpc>
                <a:spcPct val="90000"/>
              </a:lnSpc>
            </a:pPr>
            <a:r>
              <a:rPr lang="en-US" altLang="zh-TW" sz="2400" smtClean="0">
                <a:ea typeface="新細明體" pitchFamily="18" charset="-120"/>
              </a:rPr>
              <a:t>Tracker system to map movies to on-line peers</a:t>
            </a:r>
          </a:p>
          <a:p>
            <a:pPr lvl="2">
              <a:lnSpc>
                <a:spcPct val="90000"/>
              </a:lnSpc>
            </a:pPr>
            <a:r>
              <a:rPr lang="en-US" altLang="zh-TW" smtClean="0">
                <a:ea typeface="新細明體" pitchFamily="18" charset="-120"/>
              </a:rPr>
              <a:t>“</a:t>
            </a:r>
            <a:r>
              <a:rPr lang="en-US" altLang="zh-TW" sz="2000" smtClean="0">
                <a:ea typeface="新細明體" pitchFamily="18" charset="-120"/>
              </a:rPr>
              <a:t>Holding a movie” means holding at least some </a:t>
            </a:r>
            <a:r>
              <a:rPr lang="en-US" altLang="zh-TW" sz="2000" b="1" smtClean="0">
                <a:solidFill>
                  <a:schemeClr val="accent2"/>
                </a:solidFill>
                <a:ea typeface="新細明體" pitchFamily="18" charset="-120"/>
              </a:rPr>
              <a:t>chunks</a:t>
            </a:r>
            <a:r>
              <a:rPr lang="en-US" altLang="zh-TW" sz="2000" smtClean="0">
                <a:ea typeface="新細明體" pitchFamily="18" charset="-120"/>
              </a:rPr>
              <a:t> of a movie, in memory or disk</a:t>
            </a:r>
          </a:p>
          <a:p>
            <a:pPr lvl="1">
              <a:lnSpc>
                <a:spcPct val="90000"/>
              </a:lnSpc>
            </a:pPr>
            <a:r>
              <a:rPr lang="en-US" altLang="zh-TW" sz="2400" smtClean="0">
                <a:ea typeface="新細明體" pitchFamily="18" charset="-120"/>
              </a:rPr>
              <a:t>Bring movies from disk to memory when requested</a:t>
            </a:r>
          </a:p>
          <a:p>
            <a:pPr>
              <a:lnSpc>
                <a:spcPct val="90000"/>
              </a:lnSpc>
            </a:pPr>
            <a:r>
              <a:rPr lang="en-US" altLang="zh-TW" sz="2800" smtClean="0">
                <a:ea typeface="新細明體" pitchFamily="18" charset="-120"/>
              </a:rPr>
              <a:t>Replication at chunk level (same as p2p streaming)</a:t>
            </a:r>
          </a:p>
          <a:p>
            <a:pPr lvl="1">
              <a:lnSpc>
                <a:spcPct val="90000"/>
              </a:lnSpc>
            </a:pPr>
            <a:r>
              <a:rPr lang="en-US" altLang="zh-TW" sz="2400" smtClean="0">
                <a:ea typeface="新細明體" pitchFamily="18" charset="-120"/>
              </a:rPr>
              <a:t>Peers gossip to get bitmap</a:t>
            </a:r>
          </a:p>
          <a:p>
            <a:pPr lvl="1">
              <a:lnSpc>
                <a:spcPct val="90000"/>
              </a:lnSpc>
            </a:pPr>
            <a:r>
              <a:rPr lang="en-US" altLang="zh-TW" sz="2400" smtClean="0">
                <a:ea typeface="新細明體" pitchFamily="18" charset="-120"/>
              </a:rPr>
              <a:t>Size of chunk = 2MB</a:t>
            </a:r>
          </a:p>
          <a:p>
            <a:pPr lvl="1">
              <a:lnSpc>
                <a:spcPct val="90000"/>
              </a:lnSpc>
            </a:pPr>
            <a:r>
              <a:rPr lang="en-US" altLang="zh-TW" sz="2400" smtClean="0">
                <a:ea typeface="新細明體" pitchFamily="18" charset="-120"/>
              </a:rPr>
              <a:t>Size of bitmap ~ 100 bits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p:cNvSpPr>
          <p:nvPr>
            <p:ph type="title" idx="4294967295"/>
          </p:nvPr>
        </p:nvSpPr>
        <p:spPr/>
        <p:txBody>
          <a:bodyPr/>
          <a:lstStyle/>
          <a:p>
            <a:r>
              <a:rPr lang="en-US" altLang="zh-TW" smtClean="0">
                <a:ea typeface="新細明體" pitchFamily="18" charset="-120"/>
              </a:rPr>
              <a:t>Segment sizes</a:t>
            </a:r>
          </a:p>
        </p:txBody>
      </p:sp>
      <p:sp>
        <p:nvSpPr>
          <p:cNvPr id="369667" name="Rectangle 3"/>
          <p:cNvSpPr>
            <a:spLocks noGrp="1"/>
          </p:cNvSpPr>
          <p:nvPr>
            <p:ph type="body" idx="4294967295"/>
          </p:nvPr>
        </p:nvSpPr>
        <p:spPr bwMode="auto">
          <a:xfrm>
            <a:off x="612775" y="1600200"/>
            <a:ext cx="4035425" cy="4525963"/>
          </a:xfrm>
          <a:noFill/>
        </p:spPr>
        <p:txBody>
          <a:bodyPr wrap="square" lIns="91440" tIns="45720" rIns="91440" bIns="45720" numCol="1" anchor="t" anchorCtr="0" compatLnSpc="1">
            <a:prstTxWarp prst="textNoShape">
              <a:avLst/>
            </a:prstTxWarp>
          </a:bodyPr>
          <a:lstStyle/>
          <a:p>
            <a:r>
              <a:rPr lang="en-US" altLang="zh-TW" sz="2500" smtClean="0">
                <a:ea typeface="新細明體" pitchFamily="18" charset="-120"/>
              </a:rPr>
              <a:t>Chunk</a:t>
            </a:r>
          </a:p>
          <a:p>
            <a:pPr lvl="1"/>
            <a:r>
              <a:rPr lang="en-US" altLang="zh-TW" sz="2000" smtClean="0">
                <a:ea typeface="新細明體" pitchFamily="18" charset="-120"/>
              </a:rPr>
              <a:t>Unit advertised in bitmap</a:t>
            </a:r>
          </a:p>
          <a:p>
            <a:pPr lvl="1"/>
            <a:endParaRPr lang="en-US" altLang="zh-TW" sz="2000" smtClean="0">
              <a:ea typeface="新細明體" pitchFamily="18" charset="-120"/>
            </a:endParaRPr>
          </a:p>
          <a:p>
            <a:r>
              <a:rPr lang="en-US" altLang="zh-TW" sz="2500" smtClean="0">
                <a:ea typeface="新細明體" pitchFamily="18" charset="-120"/>
              </a:rPr>
              <a:t>Piece</a:t>
            </a:r>
          </a:p>
          <a:p>
            <a:pPr lvl="1"/>
            <a:r>
              <a:rPr lang="en-US" altLang="zh-TW" sz="2000" smtClean="0">
                <a:ea typeface="新細明體" pitchFamily="18" charset="-120"/>
              </a:rPr>
              <a:t>minimum viewable unit</a:t>
            </a:r>
          </a:p>
          <a:p>
            <a:pPr lvl="1"/>
            <a:endParaRPr lang="en-US" altLang="zh-TW" sz="2000" smtClean="0">
              <a:ea typeface="新細明體" pitchFamily="18" charset="-120"/>
            </a:endParaRPr>
          </a:p>
          <a:p>
            <a:r>
              <a:rPr lang="en-US" altLang="zh-TW" sz="2500" smtClean="0">
                <a:ea typeface="新細明體" pitchFamily="18" charset="-120"/>
              </a:rPr>
              <a:t>Subpiece</a:t>
            </a:r>
          </a:p>
          <a:p>
            <a:pPr lvl="1"/>
            <a:r>
              <a:rPr lang="en-US" altLang="zh-TW" sz="2000" smtClean="0">
                <a:ea typeface="新細明體" pitchFamily="18" charset="-120"/>
              </a:rPr>
              <a:t>Transmission unit</a:t>
            </a:r>
          </a:p>
          <a:p>
            <a:pPr lvl="1"/>
            <a:r>
              <a:rPr lang="en-US" altLang="zh-TW" sz="2000" smtClean="0">
                <a:ea typeface="新細明體" pitchFamily="18" charset="-120"/>
              </a:rPr>
              <a:t>May request different subpiece from different peers</a:t>
            </a:r>
            <a:endParaRPr lang="en-US" altLang="zh-TW" sz="1900" smtClean="0">
              <a:ea typeface="新細明體" pitchFamily="18" charset="-120"/>
            </a:endParaRPr>
          </a:p>
        </p:txBody>
      </p:sp>
      <p:sp>
        <p:nvSpPr>
          <p:cNvPr id="369668" name="Rectangle 4"/>
          <p:cNvSpPr>
            <a:spLocks noChangeArrowheads="1"/>
          </p:cNvSpPr>
          <p:nvPr/>
        </p:nvSpPr>
        <p:spPr bwMode="auto">
          <a:xfrm>
            <a:off x="5029200" y="1828800"/>
            <a:ext cx="3810000" cy="381000"/>
          </a:xfrm>
          <a:prstGeom prst="rect">
            <a:avLst/>
          </a:prstGeom>
          <a:noFill/>
          <a:ln w="9525">
            <a:solidFill>
              <a:schemeClr val="tx1"/>
            </a:solidFill>
            <a:miter lim="800000"/>
            <a:headEnd/>
            <a:tailEnd/>
          </a:ln>
          <a:effectLst/>
        </p:spPr>
        <p:txBody>
          <a:bodyPr wrap="none" anchor="ctr"/>
          <a:lstStyle/>
          <a:p>
            <a:endParaRPr lang="en-US"/>
          </a:p>
        </p:txBody>
      </p:sp>
      <p:sp>
        <p:nvSpPr>
          <p:cNvPr id="369669" name="Line 5"/>
          <p:cNvSpPr>
            <a:spLocks noChangeShapeType="1"/>
          </p:cNvSpPr>
          <p:nvPr/>
        </p:nvSpPr>
        <p:spPr bwMode="auto">
          <a:xfrm>
            <a:off x="5562600" y="1828800"/>
            <a:ext cx="0" cy="381000"/>
          </a:xfrm>
          <a:prstGeom prst="line">
            <a:avLst/>
          </a:prstGeom>
          <a:noFill/>
          <a:ln w="9525">
            <a:solidFill>
              <a:schemeClr val="tx1"/>
            </a:solidFill>
            <a:round/>
            <a:headEnd/>
            <a:tailEnd/>
          </a:ln>
          <a:effectLst/>
        </p:spPr>
        <p:txBody>
          <a:bodyPr/>
          <a:lstStyle/>
          <a:p>
            <a:endParaRPr lang="en-US"/>
          </a:p>
        </p:txBody>
      </p:sp>
      <p:sp>
        <p:nvSpPr>
          <p:cNvPr id="369670" name="Line 6"/>
          <p:cNvSpPr>
            <a:spLocks noChangeShapeType="1"/>
          </p:cNvSpPr>
          <p:nvPr/>
        </p:nvSpPr>
        <p:spPr bwMode="auto">
          <a:xfrm>
            <a:off x="6096000" y="1828800"/>
            <a:ext cx="0" cy="381000"/>
          </a:xfrm>
          <a:prstGeom prst="line">
            <a:avLst/>
          </a:prstGeom>
          <a:noFill/>
          <a:ln w="9525">
            <a:solidFill>
              <a:schemeClr val="tx1"/>
            </a:solidFill>
            <a:round/>
            <a:headEnd/>
            <a:tailEnd/>
          </a:ln>
          <a:effectLst/>
        </p:spPr>
        <p:txBody>
          <a:bodyPr/>
          <a:lstStyle/>
          <a:p>
            <a:endParaRPr lang="en-US"/>
          </a:p>
        </p:txBody>
      </p:sp>
      <p:sp>
        <p:nvSpPr>
          <p:cNvPr id="369671" name="Line 7"/>
          <p:cNvSpPr>
            <a:spLocks noChangeShapeType="1"/>
          </p:cNvSpPr>
          <p:nvPr/>
        </p:nvSpPr>
        <p:spPr bwMode="auto">
          <a:xfrm>
            <a:off x="6629400" y="1828800"/>
            <a:ext cx="0" cy="381000"/>
          </a:xfrm>
          <a:prstGeom prst="line">
            <a:avLst/>
          </a:prstGeom>
          <a:noFill/>
          <a:ln w="9525">
            <a:solidFill>
              <a:schemeClr val="tx1"/>
            </a:solidFill>
            <a:round/>
            <a:headEnd/>
            <a:tailEnd/>
          </a:ln>
          <a:effectLst/>
        </p:spPr>
        <p:txBody>
          <a:bodyPr/>
          <a:lstStyle/>
          <a:p>
            <a:endParaRPr lang="en-US"/>
          </a:p>
        </p:txBody>
      </p:sp>
      <p:sp>
        <p:nvSpPr>
          <p:cNvPr id="369672" name="Line 8"/>
          <p:cNvSpPr>
            <a:spLocks noChangeShapeType="1"/>
          </p:cNvSpPr>
          <p:nvPr/>
        </p:nvSpPr>
        <p:spPr bwMode="auto">
          <a:xfrm flipH="1">
            <a:off x="7162800" y="1828800"/>
            <a:ext cx="0" cy="381000"/>
          </a:xfrm>
          <a:prstGeom prst="line">
            <a:avLst/>
          </a:prstGeom>
          <a:noFill/>
          <a:ln w="9525">
            <a:solidFill>
              <a:schemeClr val="tx1"/>
            </a:solidFill>
            <a:round/>
            <a:headEnd/>
            <a:tailEnd/>
          </a:ln>
          <a:effectLst/>
        </p:spPr>
        <p:txBody>
          <a:bodyPr/>
          <a:lstStyle/>
          <a:p>
            <a:endParaRPr lang="en-US"/>
          </a:p>
        </p:txBody>
      </p:sp>
      <p:sp>
        <p:nvSpPr>
          <p:cNvPr id="369673" name="Line 9"/>
          <p:cNvSpPr>
            <a:spLocks noChangeShapeType="1"/>
          </p:cNvSpPr>
          <p:nvPr/>
        </p:nvSpPr>
        <p:spPr bwMode="auto">
          <a:xfrm flipH="1">
            <a:off x="7696200" y="1828800"/>
            <a:ext cx="0" cy="381000"/>
          </a:xfrm>
          <a:prstGeom prst="line">
            <a:avLst/>
          </a:prstGeom>
          <a:noFill/>
          <a:ln w="9525">
            <a:solidFill>
              <a:schemeClr val="tx1"/>
            </a:solidFill>
            <a:round/>
            <a:headEnd/>
            <a:tailEnd/>
          </a:ln>
          <a:effectLst/>
        </p:spPr>
        <p:txBody>
          <a:bodyPr/>
          <a:lstStyle/>
          <a:p>
            <a:endParaRPr lang="en-US"/>
          </a:p>
        </p:txBody>
      </p:sp>
      <p:sp>
        <p:nvSpPr>
          <p:cNvPr id="369674" name="Line 10"/>
          <p:cNvSpPr>
            <a:spLocks noChangeShapeType="1"/>
          </p:cNvSpPr>
          <p:nvPr/>
        </p:nvSpPr>
        <p:spPr bwMode="auto">
          <a:xfrm>
            <a:off x="8229600" y="1828800"/>
            <a:ext cx="0" cy="381000"/>
          </a:xfrm>
          <a:prstGeom prst="line">
            <a:avLst/>
          </a:prstGeom>
          <a:noFill/>
          <a:ln w="9525">
            <a:solidFill>
              <a:schemeClr val="tx1"/>
            </a:solidFill>
            <a:round/>
            <a:headEnd/>
            <a:tailEnd/>
          </a:ln>
          <a:effectLst/>
        </p:spPr>
        <p:txBody>
          <a:bodyPr/>
          <a:lstStyle/>
          <a:p>
            <a:endParaRPr lang="en-US"/>
          </a:p>
        </p:txBody>
      </p:sp>
      <p:sp>
        <p:nvSpPr>
          <p:cNvPr id="369675" name="Rectangle 11"/>
          <p:cNvSpPr>
            <a:spLocks noChangeArrowheads="1"/>
          </p:cNvSpPr>
          <p:nvPr/>
        </p:nvSpPr>
        <p:spPr bwMode="auto">
          <a:xfrm>
            <a:off x="5791200" y="3352800"/>
            <a:ext cx="2286000" cy="381000"/>
          </a:xfrm>
          <a:prstGeom prst="rect">
            <a:avLst/>
          </a:prstGeom>
          <a:noFill/>
          <a:ln w="9525">
            <a:solidFill>
              <a:schemeClr val="tx1"/>
            </a:solidFill>
            <a:miter lim="800000"/>
            <a:headEnd/>
            <a:tailEnd/>
          </a:ln>
          <a:effectLst/>
        </p:spPr>
        <p:txBody>
          <a:bodyPr wrap="none" anchor="ctr"/>
          <a:lstStyle/>
          <a:p>
            <a:endParaRPr lang="en-US"/>
          </a:p>
        </p:txBody>
      </p:sp>
      <p:sp>
        <p:nvSpPr>
          <p:cNvPr id="369676" name="Rectangle 12"/>
          <p:cNvSpPr>
            <a:spLocks noChangeArrowheads="1"/>
          </p:cNvSpPr>
          <p:nvPr/>
        </p:nvSpPr>
        <p:spPr bwMode="auto">
          <a:xfrm>
            <a:off x="6400800" y="4572000"/>
            <a:ext cx="1143000" cy="381000"/>
          </a:xfrm>
          <a:prstGeom prst="rect">
            <a:avLst/>
          </a:prstGeom>
          <a:noFill/>
          <a:ln w="9525">
            <a:solidFill>
              <a:schemeClr val="tx1"/>
            </a:solidFill>
            <a:miter lim="800000"/>
            <a:headEnd/>
            <a:tailEnd/>
          </a:ln>
          <a:effectLst/>
        </p:spPr>
        <p:txBody>
          <a:bodyPr wrap="none" anchor="ctr"/>
          <a:lstStyle/>
          <a:p>
            <a:endParaRPr lang="en-US"/>
          </a:p>
        </p:txBody>
      </p:sp>
      <p:sp>
        <p:nvSpPr>
          <p:cNvPr id="369677" name="Line 13"/>
          <p:cNvSpPr>
            <a:spLocks noChangeShapeType="1"/>
          </p:cNvSpPr>
          <p:nvPr/>
        </p:nvSpPr>
        <p:spPr bwMode="auto">
          <a:xfrm>
            <a:off x="6781800" y="3352800"/>
            <a:ext cx="0" cy="381000"/>
          </a:xfrm>
          <a:prstGeom prst="line">
            <a:avLst/>
          </a:prstGeom>
          <a:noFill/>
          <a:ln w="9525">
            <a:solidFill>
              <a:schemeClr val="tx1"/>
            </a:solidFill>
            <a:round/>
            <a:headEnd/>
            <a:tailEnd/>
          </a:ln>
          <a:effectLst/>
        </p:spPr>
        <p:txBody>
          <a:bodyPr/>
          <a:lstStyle/>
          <a:p>
            <a:endParaRPr lang="en-US"/>
          </a:p>
        </p:txBody>
      </p:sp>
      <p:sp>
        <p:nvSpPr>
          <p:cNvPr id="369678" name="Line 14"/>
          <p:cNvSpPr>
            <a:spLocks noChangeShapeType="1"/>
          </p:cNvSpPr>
          <p:nvPr/>
        </p:nvSpPr>
        <p:spPr bwMode="auto">
          <a:xfrm>
            <a:off x="7010400" y="3352800"/>
            <a:ext cx="0" cy="381000"/>
          </a:xfrm>
          <a:prstGeom prst="line">
            <a:avLst/>
          </a:prstGeom>
          <a:noFill/>
          <a:ln w="9525">
            <a:solidFill>
              <a:schemeClr val="tx1"/>
            </a:solidFill>
            <a:round/>
            <a:headEnd/>
            <a:tailEnd/>
          </a:ln>
          <a:effectLst/>
        </p:spPr>
        <p:txBody>
          <a:bodyPr/>
          <a:lstStyle/>
          <a:p>
            <a:endParaRPr lang="en-US"/>
          </a:p>
        </p:txBody>
      </p:sp>
      <p:sp>
        <p:nvSpPr>
          <p:cNvPr id="369679" name="Line 15"/>
          <p:cNvSpPr>
            <a:spLocks noChangeShapeType="1"/>
          </p:cNvSpPr>
          <p:nvPr/>
        </p:nvSpPr>
        <p:spPr bwMode="auto">
          <a:xfrm>
            <a:off x="6019800" y="3352800"/>
            <a:ext cx="0" cy="381000"/>
          </a:xfrm>
          <a:prstGeom prst="line">
            <a:avLst/>
          </a:prstGeom>
          <a:noFill/>
          <a:ln w="9525">
            <a:solidFill>
              <a:schemeClr val="tx1"/>
            </a:solidFill>
            <a:round/>
            <a:headEnd/>
            <a:tailEnd/>
          </a:ln>
          <a:effectLst/>
        </p:spPr>
        <p:txBody>
          <a:bodyPr/>
          <a:lstStyle/>
          <a:p>
            <a:endParaRPr lang="en-US"/>
          </a:p>
        </p:txBody>
      </p:sp>
      <p:sp>
        <p:nvSpPr>
          <p:cNvPr id="369680" name="Line 16"/>
          <p:cNvSpPr>
            <a:spLocks noChangeShapeType="1"/>
          </p:cNvSpPr>
          <p:nvPr/>
        </p:nvSpPr>
        <p:spPr bwMode="auto">
          <a:xfrm>
            <a:off x="6248400" y="3352800"/>
            <a:ext cx="0" cy="381000"/>
          </a:xfrm>
          <a:prstGeom prst="line">
            <a:avLst/>
          </a:prstGeom>
          <a:noFill/>
          <a:ln w="9525">
            <a:solidFill>
              <a:schemeClr val="tx1"/>
            </a:solidFill>
            <a:round/>
            <a:headEnd/>
            <a:tailEnd/>
          </a:ln>
          <a:effectLst/>
        </p:spPr>
        <p:txBody>
          <a:bodyPr/>
          <a:lstStyle/>
          <a:p>
            <a:endParaRPr lang="en-US"/>
          </a:p>
        </p:txBody>
      </p:sp>
      <p:sp>
        <p:nvSpPr>
          <p:cNvPr id="369682" name="Line 18"/>
          <p:cNvSpPr>
            <a:spLocks noChangeShapeType="1"/>
          </p:cNvSpPr>
          <p:nvPr/>
        </p:nvSpPr>
        <p:spPr bwMode="auto">
          <a:xfrm flipH="1">
            <a:off x="6477000" y="3733800"/>
            <a:ext cx="304800" cy="762000"/>
          </a:xfrm>
          <a:prstGeom prst="line">
            <a:avLst/>
          </a:prstGeom>
          <a:noFill/>
          <a:ln w="9525">
            <a:solidFill>
              <a:schemeClr val="tx1"/>
            </a:solidFill>
            <a:prstDash val="dash"/>
            <a:round/>
            <a:headEnd/>
            <a:tailEnd/>
          </a:ln>
          <a:effectLst/>
        </p:spPr>
        <p:txBody>
          <a:bodyPr/>
          <a:lstStyle/>
          <a:p>
            <a:endParaRPr lang="en-US"/>
          </a:p>
        </p:txBody>
      </p:sp>
      <p:sp>
        <p:nvSpPr>
          <p:cNvPr id="369683" name="Line 19"/>
          <p:cNvSpPr>
            <a:spLocks noChangeShapeType="1"/>
          </p:cNvSpPr>
          <p:nvPr/>
        </p:nvSpPr>
        <p:spPr bwMode="auto">
          <a:xfrm>
            <a:off x="7010400" y="3733800"/>
            <a:ext cx="457200" cy="762000"/>
          </a:xfrm>
          <a:prstGeom prst="line">
            <a:avLst/>
          </a:prstGeom>
          <a:noFill/>
          <a:ln w="9525">
            <a:solidFill>
              <a:schemeClr val="tx1"/>
            </a:solidFill>
            <a:prstDash val="dash"/>
            <a:round/>
            <a:headEnd/>
            <a:tailEnd/>
          </a:ln>
          <a:effectLst/>
        </p:spPr>
        <p:txBody>
          <a:bodyPr/>
          <a:lstStyle/>
          <a:p>
            <a:endParaRPr lang="en-US"/>
          </a:p>
        </p:txBody>
      </p:sp>
      <p:sp>
        <p:nvSpPr>
          <p:cNvPr id="369684" name="Line 20"/>
          <p:cNvSpPr>
            <a:spLocks noChangeShapeType="1"/>
          </p:cNvSpPr>
          <p:nvPr/>
        </p:nvSpPr>
        <p:spPr bwMode="auto">
          <a:xfrm flipH="1">
            <a:off x="5791200" y="2209800"/>
            <a:ext cx="838200" cy="1066800"/>
          </a:xfrm>
          <a:prstGeom prst="line">
            <a:avLst/>
          </a:prstGeom>
          <a:noFill/>
          <a:ln w="9525">
            <a:solidFill>
              <a:schemeClr val="tx1"/>
            </a:solidFill>
            <a:prstDash val="dash"/>
            <a:round/>
            <a:headEnd/>
            <a:tailEnd/>
          </a:ln>
          <a:effectLst/>
        </p:spPr>
        <p:txBody>
          <a:bodyPr/>
          <a:lstStyle/>
          <a:p>
            <a:endParaRPr lang="en-US"/>
          </a:p>
        </p:txBody>
      </p:sp>
      <p:sp>
        <p:nvSpPr>
          <p:cNvPr id="369685" name="Line 21"/>
          <p:cNvSpPr>
            <a:spLocks noChangeShapeType="1"/>
          </p:cNvSpPr>
          <p:nvPr/>
        </p:nvSpPr>
        <p:spPr bwMode="auto">
          <a:xfrm>
            <a:off x="7162800" y="2209800"/>
            <a:ext cx="914400" cy="1066800"/>
          </a:xfrm>
          <a:prstGeom prst="line">
            <a:avLst/>
          </a:prstGeom>
          <a:noFill/>
          <a:ln w="9525">
            <a:solidFill>
              <a:schemeClr val="tx1"/>
            </a:solidFill>
            <a:prstDash val="dash"/>
            <a:round/>
            <a:headEnd/>
            <a:tailEnd/>
          </a:ln>
          <a:effectLst/>
        </p:spPr>
        <p:txBody>
          <a:bodyPr/>
          <a:lstStyle/>
          <a:p>
            <a:endParaRPr lang="en-US"/>
          </a:p>
        </p:txBody>
      </p:sp>
      <p:sp>
        <p:nvSpPr>
          <p:cNvPr id="369686" name="Text Box 22"/>
          <p:cNvSpPr txBox="1">
            <a:spLocks noChangeArrowheads="1"/>
          </p:cNvSpPr>
          <p:nvPr/>
        </p:nvSpPr>
        <p:spPr bwMode="auto">
          <a:xfrm>
            <a:off x="4953000" y="3352800"/>
            <a:ext cx="762000" cy="366713"/>
          </a:xfrm>
          <a:prstGeom prst="rect">
            <a:avLst/>
          </a:prstGeom>
          <a:noFill/>
          <a:ln w="9525">
            <a:noFill/>
            <a:miter lim="800000"/>
            <a:headEnd/>
            <a:tailEnd/>
          </a:ln>
          <a:effectLst/>
        </p:spPr>
        <p:txBody>
          <a:bodyPr>
            <a:spAutoFit/>
          </a:bodyPr>
          <a:lstStyle/>
          <a:p>
            <a:pPr>
              <a:spcBef>
                <a:spcPct val="50000"/>
              </a:spcBef>
            </a:pPr>
            <a:r>
              <a:rPr lang="en-US" altLang="zh-TW" sz="1800"/>
              <a:t>16KB</a:t>
            </a:r>
          </a:p>
        </p:txBody>
      </p:sp>
      <p:sp>
        <p:nvSpPr>
          <p:cNvPr id="369687" name="Text Box 23"/>
          <p:cNvSpPr txBox="1">
            <a:spLocks noChangeArrowheads="1"/>
          </p:cNvSpPr>
          <p:nvPr/>
        </p:nvSpPr>
        <p:spPr bwMode="auto">
          <a:xfrm>
            <a:off x="5715000" y="4572000"/>
            <a:ext cx="762000" cy="366713"/>
          </a:xfrm>
          <a:prstGeom prst="rect">
            <a:avLst/>
          </a:prstGeom>
          <a:noFill/>
          <a:ln w="9525">
            <a:noFill/>
            <a:miter lim="800000"/>
            <a:headEnd/>
            <a:tailEnd/>
          </a:ln>
          <a:effectLst/>
        </p:spPr>
        <p:txBody>
          <a:bodyPr>
            <a:spAutoFit/>
          </a:bodyPr>
          <a:lstStyle/>
          <a:p>
            <a:pPr>
              <a:spcBef>
                <a:spcPct val="50000"/>
              </a:spcBef>
            </a:pPr>
            <a:r>
              <a:rPr lang="en-US" altLang="zh-TW" sz="1800"/>
              <a:t>1KB</a:t>
            </a:r>
          </a:p>
        </p:txBody>
      </p:sp>
      <p:sp>
        <p:nvSpPr>
          <p:cNvPr id="369688" name="Text Box 24"/>
          <p:cNvSpPr txBox="1">
            <a:spLocks noChangeArrowheads="1"/>
          </p:cNvSpPr>
          <p:nvPr/>
        </p:nvSpPr>
        <p:spPr bwMode="auto">
          <a:xfrm>
            <a:off x="4953000" y="1524000"/>
            <a:ext cx="1143000" cy="396875"/>
          </a:xfrm>
          <a:prstGeom prst="rect">
            <a:avLst/>
          </a:prstGeom>
          <a:noFill/>
          <a:ln w="9525">
            <a:noFill/>
            <a:miter lim="800000"/>
            <a:headEnd/>
            <a:tailEnd/>
          </a:ln>
          <a:effectLst/>
        </p:spPr>
        <p:txBody>
          <a:bodyPr>
            <a:spAutoFit/>
          </a:bodyPr>
          <a:lstStyle/>
          <a:p>
            <a:pPr>
              <a:spcBef>
                <a:spcPct val="50000"/>
              </a:spcBef>
            </a:pPr>
            <a:r>
              <a:rPr lang="en-US" altLang="zh-TW"/>
              <a:t>chunk</a:t>
            </a:r>
          </a:p>
        </p:txBody>
      </p:sp>
      <p:sp>
        <p:nvSpPr>
          <p:cNvPr id="369689" name="Text Box 25"/>
          <p:cNvSpPr txBox="1">
            <a:spLocks noChangeArrowheads="1"/>
          </p:cNvSpPr>
          <p:nvPr/>
        </p:nvSpPr>
        <p:spPr bwMode="auto">
          <a:xfrm>
            <a:off x="6019800" y="2971800"/>
            <a:ext cx="1219200" cy="396875"/>
          </a:xfrm>
          <a:prstGeom prst="rect">
            <a:avLst/>
          </a:prstGeom>
          <a:noFill/>
          <a:ln w="9525">
            <a:noFill/>
            <a:miter lim="800000"/>
            <a:headEnd/>
            <a:tailEnd/>
          </a:ln>
          <a:effectLst/>
        </p:spPr>
        <p:txBody>
          <a:bodyPr>
            <a:spAutoFit/>
          </a:bodyPr>
          <a:lstStyle/>
          <a:p>
            <a:pPr>
              <a:spcBef>
                <a:spcPct val="50000"/>
              </a:spcBef>
            </a:pPr>
            <a:r>
              <a:rPr lang="en-US" altLang="zh-TW"/>
              <a:t>piece</a:t>
            </a:r>
          </a:p>
        </p:txBody>
      </p:sp>
      <p:sp>
        <p:nvSpPr>
          <p:cNvPr id="369690" name="Text Box 26"/>
          <p:cNvSpPr txBox="1">
            <a:spLocks noChangeArrowheads="1"/>
          </p:cNvSpPr>
          <p:nvPr/>
        </p:nvSpPr>
        <p:spPr bwMode="auto">
          <a:xfrm>
            <a:off x="6400800" y="4876800"/>
            <a:ext cx="1371600" cy="396875"/>
          </a:xfrm>
          <a:prstGeom prst="rect">
            <a:avLst/>
          </a:prstGeom>
          <a:noFill/>
          <a:ln w="9525">
            <a:noFill/>
            <a:miter lim="800000"/>
            <a:headEnd/>
            <a:tailEnd/>
          </a:ln>
          <a:effectLst/>
        </p:spPr>
        <p:txBody>
          <a:bodyPr>
            <a:spAutoFit/>
          </a:bodyPr>
          <a:lstStyle/>
          <a:p>
            <a:pPr>
              <a:spcBef>
                <a:spcPct val="50000"/>
              </a:spcBef>
            </a:pPr>
            <a:r>
              <a:rPr lang="en-US" altLang="zh-TW"/>
              <a:t>subpiece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p:cNvSpPr>
          <p:nvPr>
            <p:ph type="title" idx="4294967295"/>
          </p:nvPr>
        </p:nvSpPr>
        <p:spPr/>
        <p:txBody>
          <a:bodyPr/>
          <a:lstStyle/>
          <a:p>
            <a:r>
              <a:rPr lang="en-US" altLang="zh-TW" smtClean="0">
                <a:ea typeface="新細明體" pitchFamily="18" charset="-120"/>
              </a:rPr>
              <a:t>Important algorithms</a:t>
            </a:r>
          </a:p>
        </p:txBody>
      </p:sp>
      <p:sp>
        <p:nvSpPr>
          <p:cNvPr id="370691" name="Rectangle 3"/>
          <p:cNvSpPr>
            <a:spLocks noGrp="1"/>
          </p:cNvSpPr>
          <p:nvPr>
            <p:ph type="body" idx="4294967295"/>
          </p:nvPr>
        </p:nvSpPr>
        <p:spPr bwMode="auto">
          <a:noFill/>
        </p:spPr>
        <p:txBody>
          <a:bodyPr wrap="square" lIns="91440" tIns="45720" rIns="91440" bIns="45720" numCol="1" anchor="t" anchorCtr="0" compatLnSpc="1">
            <a:prstTxWarp prst="textNoShape">
              <a:avLst/>
            </a:prstTxWarp>
          </a:bodyPr>
          <a:lstStyle/>
          <a:p>
            <a:pPr>
              <a:buFont typeface="Wingdings" pitchFamily="-64" charset="2"/>
              <a:buNone/>
            </a:pPr>
            <a:r>
              <a:rPr lang="en-US" altLang="zh-TW" sz="2800" smtClean="0">
                <a:ea typeface="新細明體" pitchFamily="18" charset="-120"/>
              </a:rPr>
              <a:t>There are several important algorithms:</a:t>
            </a:r>
          </a:p>
          <a:p>
            <a:r>
              <a:rPr lang="en-US" altLang="zh-TW" sz="2400" smtClean="0">
                <a:ea typeface="新細明體" pitchFamily="18" charset="-120"/>
              </a:rPr>
              <a:t>Piece selection algorithm</a:t>
            </a:r>
          </a:p>
          <a:p>
            <a:r>
              <a:rPr lang="en-US" altLang="zh-TW" sz="2400" smtClean="0">
                <a:ea typeface="新細明體" pitchFamily="18" charset="-120"/>
              </a:rPr>
              <a:t>Replication algorithm</a:t>
            </a:r>
          </a:p>
          <a:p>
            <a:r>
              <a:rPr lang="en-US" altLang="zh-TW" sz="2400" smtClean="0">
                <a:ea typeface="新細明體" pitchFamily="18" charset="-120"/>
              </a:rPr>
              <a:t>Transmission scheduling algorithm</a:t>
            </a:r>
          </a:p>
          <a:p>
            <a:endParaRPr lang="en-US" altLang="zh-TW" smtClean="0">
              <a:ea typeface="新細明體" pitchFamily="18" charset="-120"/>
            </a:endParaRPr>
          </a:p>
          <a:p>
            <a:pPr>
              <a:buFont typeface="Wingdings" pitchFamily="-64" charset="2"/>
              <a:buNone/>
            </a:pPr>
            <a:r>
              <a:rPr lang="en-US" altLang="zh-TW" sz="2800" smtClean="0">
                <a:ea typeface="新細明體" pitchFamily="18" charset="-120"/>
              </a:rPr>
              <a:t>These are interesting algorithms worthy of further studies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72" name="Rectangle 36"/>
          <p:cNvSpPr>
            <a:spLocks noChangeArrowheads="1"/>
          </p:cNvSpPr>
          <p:nvPr/>
        </p:nvSpPr>
        <p:spPr bwMode="auto">
          <a:xfrm>
            <a:off x="4419600" y="4648200"/>
            <a:ext cx="4191000" cy="1905000"/>
          </a:xfrm>
          <a:prstGeom prst="rect">
            <a:avLst/>
          </a:prstGeom>
          <a:solidFill>
            <a:schemeClr val="bg2"/>
          </a:solidFill>
          <a:ln w="9525">
            <a:noFill/>
            <a:miter lim="800000"/>
            <a:headEnd/>
            <a:tailEnd/>
          </a:ln>
          <a:effectLst/>
        </p:spPr>
        <p:txBody>
          <a:bodyPr wrap="none" anchor="ctr"/>
          <a:lstStyle/>
          <a:p>
            <a:endParaRPr lang="en-US"/>
          </a:p>
        </p:txBody>
      </p:sp>
      <p:sp>
        <p:nvSpPr>
          <p:cNvPr id="372738" name="Rectangle 2"/>
          <p:cNvSpPr>
            <a:spLocks noGrp="1"/>
          </p:cNvSpPr>
          <p:nvPr>
            <p:ph type="title" idx="4294967295"/>
          </p:nvPr>
        </p:nvSpPr>
        <p:spPr/>
        <p:txBody>
          <a:bodyPr/>
          <a:lstStyle/>
          <a:p>
            <a:r>
              <a:rPr lang="en-US" altLang="zh-TW" smtClean="0">
                <a:ea typeface="新細明體" pitchFamily="18" charset="-120"/>
              </a:rPr>
              <a:t>Piece selection</a:t>
            </a:r>
          </a:p>
        </p:txBody>
      </p:sp>
      <p:sp>
        <p:nvSpPr>
          <p:cNvPr id="372739" name="Rectangle 3"/>
          <p:cNvSpPr>
            <a:spLocks noGrp="1"/>
          </p:cNvSpPr>
          <p:nvPr>
            <p:ph type="body" idx="4294967295"/>
          </p:nvPr>
        </p:nvSpPr>
        <p:spPr bwMode="auto">
          <a:xfrm>
            <a:off x="612775" y="1600200"/>
            <a:ext cx="3959225" cy="4724400"/>
          </a:xfrm>
          <a:noFill/>
        </p:spPr>
        <p:txBody>
          <a:bodyPr wrap="square" lIns="91440" tIns="45720" rIns="91440" bIns="45720" numCol="1" anchor="t" anchorCtr="0" compatLnSpc="1">
            <a:prstTxWarp prst="textNoShape">
              <a:avLst/>
            </a:prstTxWarp>
          </a:bodyPr>
          <a:lstStyle/>
          <a:p>
            <a:pPr>
              <a:buFont typeface="Wingdings" pitchFamily="-64" charset="2"/>
              <a:buNone/>
            </a:pPr>
            <a:r>
              <a:rPr lang="en-US" altLang="zh-TW" sz="2500" smtClean="0">
                <a:ea typeface="新細明體" pitchFamily="18" charset="-120"/>
              </a:rPr>
              <a:t>A mixture of strategies used for </a:t>
            </a:r>
            <a:r>
              <a:rPr lang="en-US" altLang="zh-TW" sz="2500" b="1" smtClean="0">
                <a:solidFill>
                  <a:schemeClr val="accent2"/>
                </a:solidFill>
                <a:ea typeface="新細明體" pitchFamily="18" charset="-120"/>
              </a:rPr>
              <a:t>pulling </a:t>
            </a:r>
            <a:r>
              <a:rPr lang="en-US" altLang="zh-TW" sz="2500" smtClean="0">
                <a:ea typeface="新細明體" pitchFamily="18" charset="-120"/>
              </a:rPr>
              <a:t>data:</a:t>
            </a:r>
          </a:p>
          <a:p>
            <a:r>
              <a:rPr lang="en-US" altLang="zh-TW" sz="2500" smtClean="0">
                <a:ea typeface="新細明體" pitchFamily="18" charset="-120"/>
              </a:rPr>
              <a:t>Sequential</a:t>
            </a:r>
          </a:p>
          <a:p>
            <a:pPr lvl="1"/>
            <a:r>
              <a:rPr lang="en-US" altLang="zh-TW" sz="2000" smtClean="0">
                <a:ea typeface="新細明體" pitchFamily="18" charset="-120"/>
              </a:rPr>
              <a:t>Closest to playback first</a:t>
            </a:r>
          </a:p>
          <a:p>
            <a:r>
              <a:rPr lang="en-US" altLang="zh-TW" sz="2500" smtClean="0">
                <a:ea typeface="新細明體" pitchFamily="18" charset="-120"/>
              </a:rPr>
              <a:t>Rarest first</a:t>
            </a:r>
          </a:p>
          <a:p>
            <a:pPr lvl="1"/>
            <a:r>
              <a:rPr lang="en-US" altLang="zh-TW" sz="2000" smtClean="0">
                <a:ea typeface="新細明體" pitchFamily="18" charset="-120"/>
              </a:rPr>
              <a:t>Equivalent to Newest first, helps propagate content</a:t>
            </a:r>
          </a:p>
          <a:p>
            <a:r>
              <a:rPr lang="en-US" altLang="zh-TW" sz="2500" smtClean="0">
                <a:ea typeface="新細明體" pitchFamily="18" charset="-120"/>
              </a:rPr>
              <a:t>Anchor-based</a:t>
            </a:r>
          </a:p>
          <a:p>
            <a:pPr lvl="1"/>
            <a:r>
              <a:rPr lang="en-US" altLang="zh-TW" sz="2000" smtClean="0">
                <a:ea typeface="新細明體" pitchFamily="18" charset="-120"/>
              </a:rPr>
              <a:t>Sequential at different anchor points</a:t>
            </a:r>
          </a:p>
          <a:p>
            <a:pPr lvl="1"/>
            <a:r>
              <a:rPr lang="en-US" altLang="zh-TW" sz="2000" smtClean="0">
                <a:ea typeface="新細明體" pitchFamily="18" charset="-120"/>
              </a:rPr>
              <a:t>Randomly select anchor-point, with some probability</a:t>
            </a:r>
          </a:p>
        </p:txBody>
      </p:sp>
      <p:sp>
        <p:nvSpPr>
          <p:cNvPr id="372742" name="Rectangle 6"/>
          <p:cNvSpPr>
            <a:spLocks noChangeArrowheads="1"/>
          </p:cNvSpPr>
          <p:nvPr/>
        </p:nvSpPr>
        <p:spPr bwMode="auto">
          <a:xfrm>
            <a:off x="4419600" y="1752600"/>
            <a:ext cx="4495800" cy="2286000"/>
          </a:xfrm>
          <a:prstGeom prst="rect">
            <a:avLst/>
          </a:prstGeom>
          <a:solidFill>
            <a:srgbClr val="CCCCFF"/>
          </a:solidFill>
          <a:ln w="9525">
            <a:solidFill>
              <a:srgbClr val="CCCCFF"/>
            </a:solidFill>
            <a:miter lim="800000"/>
            <a:headEnd/>
            <a:tailEnd/>
          </a:ln>
          <a:effectLst/>
        </p:spPr>
        <p:txBody>
          <a:bodyPr wrap="none" anchor="ctr"/>
          <a:lstStyle/>
          <a:p>
            <a:endParaRPr lang="en-US"/>
          </a:p>
        </p:txBody>
      </p:sp>
      <p:sp>
        <p:nvSpPr>
          <p:cNvPr id="372743" name="Text Box 7"/>
          <p:cNvSpPr txBox="1">
            <a:spLocks noChangeArrowheads="1"/>
          </p:cNvSpPr>
          <p:nvPr/>
        </p:nvSpPr>
        <p:spPr bwMode="auto">
          <a:xfrm>
            <a:off x="4648200" y="3657600"/>
            <a:ext cx="2438400" cy="366713"/>
          </a:xfrm>
          <a:prstGeom prst="rect">
            <a:avLst/>
          </a:prstGeom>
          <a:noFill/>
          <a:ln w="9525">
            <a:noFill/>
            <a:miter lim="800000"/>
            <a:headEnd/>
            <a:tailEnd/>
          </a:ln>
          <a:effectLst/>
        </p:spPr>
        <p:txBody>
          <a:bodyPr>
            <a:spAutoFit/>
          </a:bodyPr>
          <a:lstStyle/>
          <a:p>
            <a:pPr>
              <a:spcBef>
                <a:spcPct val="50000"/>
              </a:spcBef>
            </a:pPr>
            <a:r>
              <a:rPr lang="en-US" altLang="zh-CN" sz="1800"/>
              <a:t>Neighbor buffer map</a:t>
            </a:r>
            <a:endParaRPr lang="en-US" altLang="zh-TW" sz="1800"/>
          </a:p>
        </p:txBody>
      </p:sp>
      <p:sp>
        <p:nvSpPr>
          <p:cNvPr id="372744" name="Rectangle 8"/>
          <p:cNvSpPr>
            <a:spLocks noChangeArrowheads="1"/>
          </p:cNvSpPr>
          <p:nvPr/>
        </p:nvSpPr>
        <p:spPr bwMode="auto">
          <a:xfrm>
            <a:off x="4572000" y="2590800"/>
            <a:ext cx="3048000" cy="381000"/>
          </a:xfrm>
          <a:prstGeom prst="rect">
            <a:avLst/>
          </a:prstGeom>
          <a:noFill/>
          <a:ln w="9525">
            <a:solidFill>
              <a:schemeClr val="tx1"/>
            </a:solidFill>
            <a:miter lim="800000"/>
            <a:headEnd/>
            <a:tailEnd/>
          </a:ln>
          <a:effectLst/>
        </p:spPr>
        <p:txBody>
          <a:bodyPr wrap="none" anchor="ctr"/>
          <a:lstStyle/>
          <a:p>
            <a:endParaRPr lang="en-US"/>
          </a:p>
        </p:txBody>
      </p:sp>
      <p:sp>
        <p:nvSpPr>
          <p:cNvPr id="372745" name="Line 9"/>
          <p:cNvSpPr>
            <a:spLocks noChangeShapeType="1"/>
          </p:cNvSpPr>
          <p:nvPr/>
        </p:nvSpPr>
        <p:spPr bwMode="auto">
          <a:xfrm>
            <a:off x="4953000" y="2590800"/>
            <a:ext cx="0" cy="381000"/>
          </a:xfrm>
          <a:prstGeom prst="line">
            <a:avLst/>
          </a:prstGeom>
          <a:noFill/>
          <a:ln w="9525">
            <a:solidFill>
              <a:schemeClr val="tx1"/>
            </a:solidFill>
            <a:round/>
            <a:headEnd/>
            <a:tailEnd/>
          </a:ln>
          <a:effectLst/>
        </p:spPr>
        <p:txBody>
          <a:bodyPr/>
          <a:lstStyle/>
          <a:p>
            <a:endParaRPr lang="en-US"/>
          </a:p>
        </p:txBody>
      </p:sp>
      <p:sp>
        <p:nvSpPr>
          <p:cNvPr id="372746" name="Line 10"/>
          <p:cNvSpPr>
            <a:spLocks noChangeShapeType="1"/>
          </p:cNvSpPr>
          <p:nvPr/>
        </p:nvSpPr>
        <p:spPr bwMode="auto">
          <a:xfrm>
            <a:off x="5334000" y="2590800"/>
            <a:ext cx="0" cy="381000"/>
          </a:xfrm>
          <a:prstGeom prst="line">
            <a:avLst/>
          </a:prstGeom>
          <a:noFill/>
          <a:ln w="9525">
            <a:solidFill>
              <a:schemeClr val="tx1"/>
            </a:solidFill>
            <a:round/>
            <a:headEnd/>
            <a:tailEnd/>
          </a:ln>
          <a:effectLst/>
        </p:spPr>
        <p:txBody>
          <a:bodyPr/>
          <a:lstStyle/>
          <a:p>
            <a:endParaRPr lang="en-US"/>
          </a:p>
        </p:txBody>
      </p:sp>
      <p:sp>
        <p:nvSpPr>
          <p:cNvPr id="372747" name="Line 11"/>
          <p:cNvSpPr>
            <a:spLocks noChangeShapeType="1"/>
          </p:cNvSpPr>
          <p:nvPr/>
        </p:nvSpPr>
        <p:spPr bwMode="auto">
          <a:xfrm>
            <a:off x="6477000" y="2590800"/>
            <a:ext cx="0" cy="381000"/>
          </a:xfrm>
          <a:prstGeom prst="line">
            <a:avLst/>
          </a:prstGeom>
          <a:noFill/>
          <a:ln w="9525">
            <a:solidFill>
              <a:schemeClr val="tx1"/>
            </a:solidFill>
            <a:round/>
            <a:headEnd/>
            <a:tailEnd/>
          </a:ln>
          <a:effectLst/>
        </p:spPr>
        <p:txBody>
          <a:bodyPr/>
          <a:lstStyle/>
          <a:p>
            <a:endParaRPr lang="en-US"/>
          </a:p>
        </p:txBody>
      </p:sp>
      <p:sp>
        <p:nvSpPr>
          <p:cNvPr id="372748" name="Line 12"/>
          <p:cNvSpPr>
            <a:spLocks noChangeShapeType="1"/>
          </p:cNvSpPr>
          <p:nvPr/>
        </p:nvSpPr>
        <p:spPr bwMode="auto">
          <a:xfrm>
            <a:off x="5715000" y="2590800"/>
            <a:ext cx="0" cy="381000"/>
          </a:xfrm>
          <a:prstGeom prst="line">
            <a:avLst/>
          </a:prstGeom>
          <a:noFill/>
          <a:ln w="9525">
            <a:solidFill>
              <a:schemeClr val="tx1"/>
            </a:solidFill>
            <a:round/>
            <a:headEnd/>
            <a:tailEnd/>
          </a:ln>
          <a:effectLst/>
        </p:spPr>
        <p:txBody>
          <a:bodyPr/>
          <a:lstStyle/>
          <a:p>
            <a:endParaRPr lang="en-US"/>
          </a:p>
        </p:txBody>
      </p:sp>
      <p:sp>
        <p:nvSpPr>
          <p:cNvPr id="372749" name="Line 13"/>
          <p:cNvSpPr>
            <a:spLocks noChangeShapeType="1"/>
          </p:cNvSpPr>
          <p:nvPr/>
        </p:nvSpPr>
        <p:spPr bwMode="auto">
          <a:xfrm>
            <a:off x="6096000" y="2590800"/>
            <a:ext cx="0" cy="381000"/>
          </a:xfrm>
          <a:prstGeom prst="line">
            <a:avLst/>
          </a:prstGeom>
          <a:noFill/>
          <a:ln w="9525">
            <a:solidFill>
              <a:schemeClr val="tx1"/>
            </a:solidFill>
            <a:round/>
            <a:headEnd/>
            <a:tailEnd/>
          </a:ln>
          <a:effectLst/>
        </p:spPr>
        <p:txBody>
          <a:bodyPr/>
          <a:lstStyle/>
          <a:p>
            <a:endParaRPr lang="en-US"/>
          </a:p>
        </p:txBody>
      </p:sp>
      <p:sp>
        <p:nvSpPr>
          <p:cNvPr id="372750" name="Line 14"/>
          <p:cNvSpPr>
            <a:spLocks noChangeShapeType="1"/>
          </p:cNvSpPr>
          <p:nvPr/>
        </p:nvSpPr>
        <p:spPr bwMode="auto">
          <a:xfrm>
            <a:off x="6858000" y="2590800"/>
            <a:ext cx="0" cy="381000"/>
          </a:xfrm>
          <a:prstGeom prst="line">
            <a:avLst/>
          </a:prstGeom>
          <a:noFill/>
          <a:ln w="9525">
            <a:solidFill>
              <a:schemeClr val="tx1"/>
            </a:solidFill>
            <a:round/>
            <a:headEnd/>
            <a:tailEnd/>
          </a:ln>
          <a:effectLst/>
        </p:spPr>
        <p:txBody>
          <a:bodyPr/>
          <a:lstStyle/>
          <a:p>
            <a:endParaRPr lang="en-US"/>
          </a:p>
        </p:txBody>
      </p:sp>
      <p:sp>
        <p:nvSpPr>
          <p:cNvPr id="372751" name="Line 15"/>
          <p:cNvSpPr>
            <a:spLocks noChangeShapeType="1"/>
          </p:cNvSpPr>
          <p:nvPr/>
        </p:nvSpPr>
        <p:spPr bwMode="auto">
          <a:xfrm>
            <a:off x="7239000" y="2590800"/>
            <a:ext cx="0" cy="381000"/>
          </a:xfrm>
          <a:prstGeom prst="line">
            <a:avLst/>
          </a:prstGeom>
          <a:noFill/>
          <a:ln w="9525">
            <a:solidFill>
              <a:schemeClr val="tx1"/>
            </a:solidFill>
            <a:round/>
            <a:headEnd/>
            <a:tailEnd/>
          </a:ln>
          <a:effectLst/>
        </p:spPr>
        <p:txBody>
          <a:bodyPr/>
          <a:lstStyle/>
          <a:p>
            <a:endParaRPr lang="en-US"/>
          </a:p>
        </p:txBody>
      </p:sp>
      <p:sp>
        <p:nvSpPr>
          <p:cNvPr id="372752" name="Text Box 16"/>
          <p:cNvSpPr txBox="1">
            <a:spLocks noChangeArrowheads="1"/>
          </p:cNvSpPr>
          <p:nvPr/>
        </p:nvSpPr>
        <p:spPr bwMode="auto">
          <a:xfrm>
            <a:off x="4572000" y="2590800"/>
            <a:ext cx="3048000" cy="366713"/>
          </a:xfrm>
          <a:prstGeom prst="rect">
            <a:avLst/>
          </a:prstGeom>
          <a:noFill/>
          <a:ln w="9525" algn="ctr">
            <a:noFill/>
            <a:miter lim="800000"/>
            <a:headEnd/>
            <a:tailEnd/>
          </a:ln>
          <a:effectLst/>
        </p:spPr>
        <p:txBody>
          <a:bodyPr>
            <a:spAutoFit/>
          </a:bodyPr>
          <a:lstStyle/>
          <a:p>
            <a:pPr algn="ctr">
              <a:spcBef>
                <a:spcPct val="50000"/>
              </a:spcBef>
            </a:pPr>
            <a:r>
              <a:rPr lang="en-US" altLang="zh-CN" sz="1800"/>
              <a:t>X              X     X              X           </a:t>
            </a:r>
          </a:p>
        </p:txBody>
      </p:sp>
      <p:sp>
        <p:nvSpPr>
          <p:cNvPr id="372753" name="Text Box 17"/>
          <p:cNvSpPr txBox="1">
            <a:spLocks noChangeArrowheads="1"/>
          </p:cNvSpPr>
          <p:nvPr/>
        </p:nvSpPr>
        <p:spPr bwMode="auto">
          <a:xfrm>
            <a:off x="4495800" y="2133600"/>
            <a:ext cx="3200400" cy="366713"/>
          </a:xfrm>
          <a:prstGeom prst="rect">
            <a:avLst/>
          </a:prstGeom>
          <a:noFill/>
          <a:ln w="9525" algn="ctr">
            <a:noFill/>
            <a:miter lim="800000"/>
            <a:headEnd/>
            <a:tailEnd/>
          </a:ln>
          <a:effectLst/>
        </p:spPr>
        <p:txBody>
          <a:bodyPr>
            <a:spAutoFit/>
          </a:bodyPr>
          <a:lstStyle/>
          <a:p>
            <a:pPr algn="ctr">
              <a:spcBef>
                <a:spcPct val="50000"/>
              </a:spcBef>
            </a:pPr>
            <a:r>
              <a:rPr lang="en-US" altLang="zh-CN" sz="1800"/>
              <a:t>1    2    3    4    5    6   7    8</a:t>
            </a:r>
          </a:p>
        </p:txBody>
      </p:sp>
      <p:sp>
        <p:nvSpPr>
          <p:cNvPr id="372754" name="Line 18"/>
          <p:cNvSpPr>
            <a:spLocks noChangeShapeType="1"/>
          </p:cNvSpPr>
          <p:nvPr/>
        </p:nvSpPr>
        <p:spPr bwMode="auto">
          <a:xfrm>
            <a:off x="6248400" y="1981200"/>
            <a:ext cx="1219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372755" name="Text Box 19"/>
          <p:cNvSpPr txBox="1">
            <a:spLocks noChangeArrowheads="1"/>
          </p:cNvSpPr>
          <p:nvPr/>
        </p:nvSpPr>
        <p:spPr bwMode="auto">
          <a:xfrm>
            <a:off x="7543800" y="1828800"/>
            <a:ext cx="1143000" cy="366713"/>
          </a:xfrm>
          <a:prstGeom prst="rect">
            <a:avLst/>
          </a:prstGeom>
          <a:noFill/>
          <a:ln w="9525" algn="ctr">
            <a:noFill/>
            <a:miter lim="800000"/>
            <a:headEnd/>
            <a:tailEnd/>
          </a:ln>
          <a:effectLst/>
        </p:spPr>
        <p:txBody>
          <a:bodyPr>
            <a:spAutoFit/>
          </a:bodyPr>
          <a:lstStyle/>
          <a:p>
            <a:pPr algn="ctr">
              <a:spcBef>
                <a:spcPct val="50000"/>
              </a:spcBef>
            </a:pPr>
            <a:r>
              <a:rPr lang="en-US" altLang="zh-CN" sz="1800"/>
              <a:t>playback</a:t>
            </a:r>
          </a:p>
        </p:txBody>
      </p:sp>
      <p:grpSp>
        <p:nvGrpSpPr>
          <p:cNvPr id="372756" name="Group 20"/>
          <p:cNvGrpSpPr>
            <a:grpSpLocks/>
          </p:cNvGrpSpPr>
          <p:nvPr/>
        </p:nvGrpSpPr>
        <p:grpSpPr bwMode="auto">
          <a:xfrm>
            <a:off x="4343400" y="2971800"/>
            <a:ext cx="1676400" cy="641350"/>
            <a:chOff x="1728" y="3264"/>
            <a:chExt cx="1056" cy="404"/>
          </a:xfrm>
        </p:grpSpPr>
        <p:sp>
          <p:nvSpPr>
            <p:cNvPr id="372757" name="Text Box 21"/>
            <p:cNvSpPr txBox="1">
              <a:spLocks noChangeArrowheads="1"/>
            </p:cNvSpPr>
            <p:nvPr/>
          </p:nvSpPr>
          <p:spPr bwMode="auto">
            <a:xfrm>
              <a:off x="1728" y="3456"/>
              <a:ext cx="1056" cy="212"/>
            </a:xfrm>
            <a:prstGeom prst="rect">
              <a:avLst/>
            </a:prstGeom>
            <a:noFill/>
            <a:ln w="9525" algn="ctr">
              <a:noFill/>
              <a:miter lim="800000"/>
              <a:headEnd/>
              <a:tailEnd/>
            </a:ln>
            <a:effectLst/>
          </p:spPr>
          <p:txBody>
            <a:bodyPr>
              <a:spAutoFit/>
            </a:bodyPr>
            <a:lstStyle/>
            <a:p>
              <a:pPr algn="ctr">
                <a:spcBef>
                  <a:spcPct val="50000"/>
                </a:spcBef>
              </a:pPr>
              <a:r>
                <a:rPr lang="en-US" altLang="zh-CN" sz="1600">
                  <a:solidFill>
                    <a:srgbClr val="FF0000"/>
                  </a:solidFill>
                </a:rPr>
                <a:t>Rarest First</a:t>
              </a:r>
            </a:p>
          </p:txBody>
        </p:sp>
        <p:sp>
          <p:nvSpPr>
            <p:cNvPr id="372758" name="Line 22"/>
            <p:cNvSpPr>
              <a:spLocks noChangeShapeType="1"/>
            </p:cNvSpPr>
            <p:nvPr/>
          </p:nvSpPr>
          <p:spPr bwMode="auto">
            <a:xfrm flipV="1">
              <a:off x="2208" y="3264"/>
              <a:ext cx="0" cy="192"/>
            </a:xfrm>
            <a:prstGeom prst="line">
              <a:avLst/>
            </a:prstGeom>
            <a:noFill/>
            <a:ln w="9525">
              <a:solidFill>
                <a:schemeClr val="tx1"/>
              </a:solidFill>
              <a:round/>
              <a:headEnd/>
              <a:tailEnd type="triangle" w="med" len="med"/>
            </a:ln>
            <a:effectLst/>
          </p:spPr>
          <p:txBody>
            <a:bodyPr wrap="none" anchor="ctr"/>
            <a:lstStyle/>
            <a:p>
              <a:endParaRPr lang="en-US"/>
            </a:p>
          </p:txBody>
        </p:sp>
      </p:grpSp>
      <p:grpSp>
        <p:nvGrpSpPr>
          <p:cNvPr id="372759" name="Group 23"/>
          <p:cNvGrpSpPr>
            <a:grpSpLocks/>
          </p:cNvGrpSpPr>
          <p:nvPr/>
        </p:nvGrpSpPr>
        <p:grpSpPr bwMode="auto">
          <a:xfrm>
            <a:off x="6172200" y="2971800"/>
            <a:ext cx="2133600" cy="641350"/>
            <a:chOff x="2880" y="3264"/>
            <a:chExt cx="1344" cy="404"/>
          </a:xfrm>
        </p:grpSpPr>
        <p:sp>
          <p:nvSpPr>
            <p:cNvPr id="372760" name="Line 24"/>
            <p:cNvSpPr>
              <a:spLocks noChangeShapeType="1"/>
            </p:cNvSpPr>
            <p:nvPr/>
          </p:nvSpPr>
          <p:spPr bwMode="auto">
            <a:xfrm flipV="1">
              <a:off x="3456" y="3264"/>
              <a:ext cx="0" cy="192"/>
            </a:xfrm>
            <a:prstGeom prst="line">
              <a:avLst/>
            </a:prstGeom>
            <a:noFill/>
            <a:ln w="9525">
              <a:solidFill>
                <a:schemeClr val="tx1"/>
              </a:solidFill>
              <a:round/>
              <a:headEnd/>
              <a:tailEnd type="triangle" w="med" len="med"/>
            </a:ln>
            <a:effectLst/>
          </p:spPr>
          <p:txBody>
            <a:bodyPr wrap="none" anchor="ctr"/>
            <a:lstStyle/>
            <a:p>
              <a:endParaRPr lang="en-US"/>
            </a:p>
          </p:txBody>
        </p:sp>
        <p:sp>
          <p:nvSpPr>
            <p:cNvPr id="372761" name="Text Box 25"/>
            <p:cNvSpPr txBox="1">
              <a:spLocks noChangeArrowheads="1"/>
            </p:cNvSpPr>
            <p:nvPr/>
          </p:nvSpPr>
          <p:spPr bwMode="auto">
            <a:xfrm>
              <a:off x="2880" y="3456"/>
              <a:ext cx="1344" cy="212"/>
            </a:xfrm>
            <a:prstGeom prst="rect">
              <a:avLst/>
            </a:prstGeom>
            <a:noFill/>
            <a:ln w="9525" algn="ctr">
              <a:noFill/>
              <a:miter lim="800000"/>
              <a:headEnd/>
              <a:tailEnd/>
            </a:ln>
            <a:effectLst/>
          </p:spPr>
          <p:txBody>
            <a:bodyPr>
              <a:spAutoFit/>
            </a:bodyPr>
            <a:lstStyle/>
            <a:p>
              <a:pPr algn="ctr">
                <a:spcBef>
                  <a:spcPct val="50000"/>
                </a:spcBef>
              </a:pPr>
              <a:r>
                <a:rPr lang="en-US" altLang="zh-CN" sz="1600">
                  <a:solidFill>
                    <a:srgbClr val="FF0000"/>
                  </a:solidFill>
                </a:rPr>
                <a:t>Sequential</a:t>
              </a:r>
            </a:p>
          </p:txBody>
        </p:sp>
      </p:grpSp>
      <p:sp>
        <p:nvSpPr>
          <p:cNvPr id="372762" name="Rectangle 26"/>
          <p:cNvSpPr>
            <a:spLocks noChangeArrowheads="1"/>
          </p:cNvSpPr>
          <p:nvPr/>
        </p:nvSpPr>
        <p:spPr bwMode="auto">
          <a:xfrm>
            <a:off x="4495800" y="5181600"/>
            <a:ext cx="3429000" cy="381000"/>
          </a:xfrm>
          <a:prstGeom prst="rect">
            <a:avLst/>
          </a:prstGeom>
          <a:noFill/>
          <a:ln w="9525">
            <a:solidFill>
              <a:schemeClr val="tx1"/>
            </a:solidFill>
            <a:miter lim="800000"/>
            <a:headEnd/>
            <a:tailEnd/>
          </a:ln>
          <a:effectLst/>
        </p:spPr>
        <p:txBody>
          <a:bodyPr wrap="none" anchor="ctr"/>
          <a:lstStyle/>
          <a:p>
            <a:endParaRPr lang="en-US"/>
          </a:p>
        </p:txBody>
      </p:sp>
      <p:sp>
        <p:nvSpPr>
          <p:cNvPr id="372763" name="Line 27"/>
          <p:cNvSpPr>
            <a:spLocks noChangeShapeType="1"/>
          </p:cNvSpPr>
          <p:nvPr/>
        </p:nvSpPr>
        <p:spPr bwMode="auto">
          <a:xfrm>
            <a:off x="5334000" y="5181600"/>
            <a:ext cx="0" cy="381000"/>
          </a:xfrm>
          <a:prstGeom prst="line">
            <a:avLst/>
          </a:prstGeom>
          <a:noFill/>
          <a:ln w="9525">
            <a:solidFill>
              <a:schemeClr val="tx1"/>
            </a:solidFill>
            <a:round/>
            <a:headEnd/>
            <a:tailEnd/>
          </a:ln>
          <a:effectLst/>
        </p:spPr>
        <p:txBody>
          <a:bodyPr/>
          <a:lstStyle/>
          <a:p>
            <a:endParaRPr lang="en-US"/>
          </a:p>
        </p:txBody>
      </p:sp>
      <p:sp>
        <p:nvSpPr>
          <p:cNvPr id="372764" name="Line 28"/>
          <p:cNvSpPr>
            <a:spLocks noChangeShapeType="1"/>
          </p:cNvSpPr>
          <p:nvPr/>
        </p:nvSpPr>
        <p:spPr bwMode="auto">
          <a:xfrm>
            <a:off x="6096000" y="5181600"/>
            <a:ext cx="0" cy="381000"/>
          </a:xfrm>
          <a:prstGeom prst="line">
            <a:avLst/>
          </a:prstGeom>
          <a:noFill/>
          <a:ln w="9525">
            <a:solidFill>
              <a:schemeClr val="tx1"/>
            </a:solidFill>
            <a:round/>
            <a:headEnd/>
            <a:tailEnd/>
          </a:ln>
          <a:effectLst/>
        </p:spPr>
        <p:txBody>
          <a:bodyPr/>
          <a:lstStyle/>
          <a:p>
            <a:endParaRPr lang="en-US"/>
          </a:p>
        </p:txBody>
      </p:sp>
      <p:sp>
        <p:nvSpPr>
          <p:cNvPr id="372765" name="Line 29"/>
          <p:cNvSpPr>
            <a:spLocks noChangeShapeType="1"/>
          </p:cNvSpPr>
          <p:nvPr/>
        </p:nvSpPr>
        <p:spPr bwMode="auto">
          <a:xfrm>
            <a:off x="6934200" y="5181600"/>
            <a:ext cx="0" cy="381000"/>
          </a:xfrm>
          <a:prstGeom prst="line">
            <a:avLst/>
          </a:prstGeom>
          <a:noFill/>
          <a:ln w="9525">
            <a:solidFill>
              <a:schemeClr val="tx1"/>
            </a:solidFill>
            <a:round/>
            <a:headEnd/>
            <a:tailEnd/>
          </a:ln>
          <a:effectLst/>
        </p:spPr>
        <p:txBody>
          <a:bodyPr/>
          <a:lstStyle/>
          <a:p>
            <a:endParaRPr lang="en-US"/>
          </a:p>
        </p:txBody>
      </p:sp>
      <p:sp>
        <p:nvSpPr>
          <p:cNvPr id="372766" name="Text Box 30"/>
          <p:cNvSpPr txBox="1">
            <a:spLocks noChangeArrowheads="1"/>
          </p:cNvSpPr>
          <p:nvPr/>
        </p:nvSpPr>
        <p:spPr bwMode="auto">
          <a:xfrm>
            <a:off x="5105400" y="5791200"/>
            <a:ext cx="914400" cy="641350"/>
          </a:xfrm>
          <a:prstGeom prst="rect">
            <a:avLst/>
          </a:prstGeom>
          <a:noFill/>
          <a:ln w="9525">
            <a:noFill/>
            <a:miter lim="800000"/>
            <a:headEnd/>
            <a:tailEnd/>
          </a:ln>
          <a:effectLst/>
        </p:spPr>
        <p:txBody>
          <a:bodyPr>
            <a:spAutoFit/>
          </a:bodyPr>
          <a:lstStyle/>
          <a:p>
            <a:pPr>
              <a:spcBef>
                <a:spcPct val="50000"/>
              </a:spcBef>
            </a:pPr>
            <a:r>
              <a:rPr lang="en-US" altLang="zh-TW" sz="1800"/>
              <a:t>AnchorPoints</a:t>
            </a:r>
          </a:p>
        </p:txBody>
      </p:sp>
      <p:sp>
        <p:nvSpPr>
          <p:cNvPr id="372767" name="Line 31"/>
          <p:cNvSpPr>
            <a:spLocks noChangeShapeType="1"/>
          </p:cNvSpPr>
          <p:nvPr/>
        </p:nvSpPr>
        <p:spPr bwMode="auto">
          <a:xfrm flipH="1" flipV="1">
            <a:off x="5334000" y="5638800"/>
            <a:ext cx="152400" cy="228600"/>
          </a:xfrm>
          <a:prstGeom prst="line">
            <a:avLst/>
          </a:prstGeom>
          <a:noFill/>
          <a:ln w="9525">
            <a:solidFill>
              <a:schemeClr val="tx1"/>
            </a:solidFill>
            <a:round/>
            <a:headEnd/>
            <a:tailEnd type="triangle" w="med" len="med"/>
          </a:ln>
          <a:effectLst/>
        </p:spPr>
        <p:txBody>
          <a:bodyPr/>
          <a:lstStyle/>
          <a:p>
            <a:endParaRPr lang="en-US"/>
          </a:p>
        </p:txBody>
      </p:sp>
      <p:sp>
        <p:nvSpPr>
          <p:cNvPr id="372768" name="Line 32"/>
          <p:cNvSpPr>
            <a:spLocks noChangeShapeType="1"/>
          </p:cNvSpPr>
          <p:nvPr/>
        </p:nvSpPr>
        <p:spPr bwMode="auto">
          <a:xfrm flipV="1">
            <a:off x="5715000" y="56388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72769" name="Line 33"/>
          <p:cNvSpPr>
            <a:spLocks noChangeShapeType="1"/>
          </p:cNvSpPr>
          <p:nvPr/>
        </p:nvSpPr>
        <p:spPr bwMode="auto">
          <a:xfrm flipV="1">
            <a:off x="5715000" y="5638800"/>
            <a:ext cx="1219200" cy="228600"/>
          </a:xfrm>
          <a:prstGeom prst="line">
            <a:avLst/>
          </a:prstGeom>
          <a:noFill/>
          <a:ln w="9525">
            <a:solidFill>
              <a:schemeClr val="tx1"/>
            </a:solidFill>
            <a:round/>
            <a:headEnd/>
            <a:tailEnd type="triangle" w="med" len="med"/>
          </a:ln>
          <a:effectLst/>
        </p:spPr>
        <p:txBody>
          <a:bodyPr/>
          <a:lstStyle/>
          <a:p>
            <a:endParaRPr lang="en-US"/>
          </a:p>
        </p:txBody>
      </p:sp>
      <p:sp>
        <p:nvSpPr>
          <p:cNvPr id="372770" name="Line 34"/>
          <p:cNvSpPr>
            <a:spLocks noChangeShapeType="1"/>
          </p:cNvSpPr>
          <p:nvPr/>
        </p:nvSpPr>
        <p:spPr bwMode="auto">
          <a:xfrm flipH="1" flipV="1">
            <a:off x="4572000" y="5638800"/>
            <a:ext cx="762000" cy="228600"/>
          </a:xfrm>
          <a:prstGeom prst="line">
            <a:avLst/>
          </a:prstGeom>
          <a:noFill/>
          <a:ln w="9525">
            <a:solidFill>
              <a:schemeClr val="tx1"/>
            </a:solidFill>
            <a:round/>
            <a:headEnd/>
            <a:tailEnd type="triangle" w="med" len="med"/>
          </a:ln>
          <a:effectLst/>
        </p:spPr>
        <p:txBody>
          <a:bodyPr/>
          <a:lstStyle/>
          <a:p>
            <a:endParaRPr lang="en-US"/>
          </a:p>
        </p:txBody>
      </p:sp>
      <p:sp>
        <p:nvSpPr>
          <p:cNvPr id="372771" name="Text Box 35"/>
          <p:cNvSpPr txBox="1">
            <a:spLocks noChangeArrowheads="1"/>
          </p:cNvSpPr>
          <p:nvPr/>
        </p:nvSpPr>
        <p:spPr bwMode="auto">
          <a:xfrm>
            <a:off x="4572000" y="4800600"/>
            <a:ext cx="2209800" cy="366713"/>
          </a:xfrm>
          <a:prstGeom prst="rect">
            <a:avLst/>
          </a:prstGeom>
          <a:noFill/>
          <a:ln w="9525">
            <a:noFill/>
            <a:miter lim="800000"/>
            <a:headEnd/>
            <a:tailEnd/>
          </a:ln>
          <a:effectLst/>
        </p:spPr>
        <p:txBody>
          <a:bodyPr>
            <a:spAutoFit/>
          </a:bodyPr>
          <a:lstStyle/>
          <a:p>
            <a:pPr>
              <a:spcBef>
                <a:spcPct val="50000"/>
              </a:spcBef>
            </a:pPr>
            <a:r>
              <a:rPr lang="en-US" altLang="zh-TW" sz="1800"/>
              <a:t>Local buffer map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2759"/>
                                        </p:tgtEl>
                                        <p:attrNameLst>
                                          <p:attrName>style.visibility</p:attrName>
                                        </p:attrNameLst>
                                      </p:cBhvr>
                                      <p:to>
                                        <p:strVal val="visible"/>
                                      </p:to>
                                    </p:set>
                                    <p:animEffect transition="in" filter="blinds(horizontal)">
                                      <p:cBhvr>
                                        <p:cTn id="7" dur="500"/>
                                        <p:tgtEl>
                                          <p:spTgt spid="3727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2756"/>
                                        </p:tgtEl>
                                        <p:attrNameLst>
                                          <p:attrName>style.visibility</p:attrName>
                                        </p:attrNameLst>
                                      </p:cBhvr>
                                      <p:to>
                                        <p:strVal val="visible"/>
                                      </p:to>
                                    </p:set>
                                    <p:animEffect transition="in" filter="blinds(horizontal)">
                                      <p:cBhvr>
                                        <p:cTn id="12" dur="500"/>
                                        <p:tgtEl>
                                          <p:spTgt spid="37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0</TotalTime>
  <Words>3439</Words>
  <Application>Microsoft Macintosh PowerPoint</Application>
  <PresentationFormat>On-screen Show (4:3)</PresentationFormat>
  <Paragraphs>238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Some recent work on P2P content distribution  Based on joint work with Yan Huang (PPLive), YP Zhou, Tom Fu, John Lui (CUHK) August 2008</vt:lpstr>
      <vt:lpstr>The case for P2P VoD</vt:lpstr>
      <vt:lpstr>The PPLive VoD System</vt:lpstr>
      <vt:lpstr>Contrast with P2P Streaming</vt:lpstr>
      <vt:lpstr>What is the secret?</vt:lpstr>
      <vt:lpstr>Content replication</vt:lpstr>
      <vt:lpstr>Segment sizes</vt:lpstr>
      <vt:lpstr>Important algorithms</vt:lpstr>
      <vt:lpstr>Piece selection</vt:lpstr>
      <vt:lpstr>Replication algorithm</vt:lpstr>
      <vt:lpstr>Transmission strategy</vt:lpstr>
      <vt:lpstr>Measurement study</vt:lpstr>
      <vt:lpstr>Viewing traces</vt:lpstr>
      <vt:lpstr>Typical movies</vt:lpstr>
      <vt:lpstr>Starting position of viewing</vt:lpstr>
      <vt:lpstr>Peer residence time distribution</vt:lpstr>
      <vt:lpstr>Replication: supply</vt:lpstr>
      <vt:lpstr>Replication: supply and demand</vt:lpstr>
      <vt:lpstr>User satisfaction</vt:lpstr>
      <vt:lpstr>Servers</vt:lpstr>
      <vt:lpstr>Other network conditions</vt:lpstr>
      <vt:lpstr>How to measure server loading</vt:lpstr>
      <vt:lpstr>NAT</vt:lpstr>
      <vt:lpstr>Concluding remarks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Delay Tolerant Networks </dc:title>
  <dc:creator/>
  <cp:lastModifiedBy/>
  <cp:revision>96</cp:revision>
  <dcterms:created xsi:type="dcterms:W3CDTF">2006-08-30T21:40:00Z</dcterms:created>
  <dcterms:modified xsi:type="dcterms:W3CDTF">2011-02-13T15:24:18Z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