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png" ContentType="image/png"/>
  <Default Extension="bin" ContentType="application/vnd.openxmlformats-officedocument.presentationml.printerSettings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embeddings/oleObject1.bin" ContentType="application/vnd.openxmlformats-officedocument.oleObject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8" r:id="rId1"/>
  </p:sldMasterIdLst>
  <p:notesMasterIdLst>
    <p:notesMasterId r:id="rId29"/>
  </p:notesMasterIdLst>
  <p:sldIdLst>
    <p:sldId id="256" r:id="rId2"/>
    <p:sldId id="325" r:id="rId3"/>
    <p:sldId id="407" r:id="rId4"/>
    <p:sldId id="419" r:id="rId5"/>
    <p:sldId id="395" r:id="rId6"/>
    <p:sldId id="340" r:id="rId7"/>
    <p:sldId id="375" r:id="rId8"/>
    <p:sldId id="376" r:id="rId9"/>
    <p:sldId id="341" r:id="rId10"/>
    <p:sldId id="377" r:id="rId11"/>
    <p:sldId id="334" r:id="rId12"/>
    <p:sldId id="446" r:id="rId13"/>
    <p:sldId id="450" r:id="rId14"/>
    <p:sldId id="429" r:id="rId15"/>
    <p:sldId id="384" r:id="rId16"/>
    <p:sldId id="390" r:id="rId17"/>
    <p:sldId id="396" r:id="rId18"/>
    <p:sldId id="448" r:id="rId19"/>
    <p:sldId id="449" r:id="rId20"/>
    <p:sldId id="412" r:id="rId21"/>
    <p:sldId id="413" r:id="rId22"/>
    <p:sldId id="414" r:id="rId23"/>
    <p:sldId id="435" r:id="rId24"/>
    <p:sldId id="440" r:id="rId25"/>
    <p:sldId id="442" r:id="rId26"/>
    <p:sldId id="443" r:id="rId27"/>
    <p:sldId id="444" r:id="rId28"/>
  </p:sldIdLst>
  <p:sldSz cx="9144000" cy="6858000" type="screen4x3"/>
  <p:notesSz cx="6743700" cy="98933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2B2B2"/>
    <a:srgbClr val="33CC33"/>
    <a:srgbClr val="FFFF00"/>
    <a:srgbClr val="FF9933"/>
    <a:srgbClr val="FF0000"/>
    <a:srgbClr val="0000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550" autoAdjust="0"/>
    <p:restoredTop sz="98526" autoAdjust="0"/>
  </p:normalViewPr>
  <p:slideViewPr>
    <p:cSldViewPr>
      <p:cViewPr>
        <p:scale>
          <a:sx n="120" d="100"/>
          <a:sy n="120" d="100"/>
        </p:scale>
        <p:origin x="-8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presProps" Target="presProps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printerSettings" Target="printerSettings/printerSettings1.bin"/><Relationship Id="rId11" Type="http://schemas.openxmlformats.org/officeDocument/2006/relationships/slide" Target="slides/slide10.xml"/><Relationship Id="rId29" Type="http://schemas.openxmlformats.org/officeDocument/2006/relationships/notesMaster" Target="notesMasters/notes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31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8525" y="741363"/>
            <a:ext cx="4946650" cy="3709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99000"/>
            <a:ext cx="5394325" cy="445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6413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96413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227CE02-B171-468C-9107-F3AB3EFD79C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37095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A7CFF5-08F8-4962-B7B5-7404C55F6882}" type="slidenum">
              <a:rPr lang="zh-TW" altLang="en-US" smtClean="0">
                <a:latin typeface="Arial" pitchFamily="34" charset="0"/>
              </a:rPr>
              <a:pPr/>
              <a:t>1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ko-KR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C59B82-632E-4C80-8D69-EF0C60A8B172}" type="slidenum">
              <a:rPr lang="zh-TW" altLang="en-US" smtClean="0">
                <a:latin typeface="Arial" pitchFamily="34" charset="0"/>
              </a:rPr>
              <a:pPr/>
              <a:t>11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FE772B-2CD8-4C32-9DF5-46E7FDC793C9}" type="slidenum">
              <a:rPr lang="zh-TW" altLang="en-US" smtClean="0">
                <a:latin typeface="Arial" pitchFamily="34" charset="0"/>
              </a:rPr>
              <a:pPr/>
              <a:t>12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latinLnBrk="0" hangingPunct="1"/>
            <a:endParaRPr lang="zh-TW" alt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27CE02-B171-468C-9107-F3AB3EFD79C8}" type="slidenum">
              <a:rPr lang="zh-TW" altLang="en-US" smtClean="0"/>
              <a:pPr>
                <a:defRPr/>
              </a:pPr>
              <a:t>13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A71430-AB7F-4B41-9BE2-BE965FCCEBF1}" type="slidenum">
              <a:rPr lang="zh-TW" altLang="en-US"/>
              <a:pPr/>
              <a:t>14</a:t>
            </a:fld>
            <a:endParaRPr lang="en-US" altLang="zh-TW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ko-K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257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ko-KR" altLang="en-US" smtClean="0">
              <a:latin typeface="Arial" pitchFamily="34" charset="0"/>
            </a:endParaRPr>
          </a:p>
        </p:txBody>
      </p:sp>
      <p:sp>
        <p:nvSpPr>
          <p:cNvPr id="152580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03A536-BD14-4322-B04E-AD1700D14556}" type="slidenum">
              <a:rPr lang="ko-KR" altLang="en-US" smtClean="0">
                <a:latin typeface="Arial" pitchFamily="34" charset="0"/>
              </a:rPr>
              <a:pPr/>
              <a:t>16</a:t>
            </a:fld>
            <a:endParaRPr lang="ko-KR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077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>
              <a:latin typeface="Arial" pitchFamily="34" charset="0"/>
            </a:endParaRPr>
          </a:p>
        </p:txBody>
      </p:sp>
      <p:sp>
        <p:nvSpPr>
          <p:cNvPr id="160772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2A4338-9970-45AF-BE6A-6FDDBDE02575}" type="slidenum">
              <a:rPr lang="en-US" altLang="ko-KR" smtClean="0">
                <a:latin typeface="Arial" pitchFamily="34" charset="0"/>
              </a:rPr>
              <a:pPr/>
              <a:t>17</a:t>
            </a:fld>
            <a:endParaRPr lang="en-US" altLang="ko-K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E5CCA4-61C2-436C-9579-7EC2C57CB9D9}" type="slidenum">
              <a:rPr lang="zh-TW" altLang="en-US" smtClean="0">
                <a:latin typeface="Arial" pitchFamily="34" charset="0"/>
              </a:rPr>
              <a:pPr/>
              <a:t>18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AF7DF7-996B-4DDE-BF32-4BEBA87B2D08}" type="slidenum">
              <a:rPr lang="zh-TW" altLang="en-US" smtClean="0">
                <a:latin typeface="Arial" pitchFamily="34" charset="0"/>
              </a:rPr>
              <a:pPr/>
              <a:t>19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1CBC8C-35B5-4DCD-A113-D8A77DF75653}" type="slidenum">
              <a:rPr lang="zh-TW" altLang="en-US" smtClean="0">
                <a:latin typeface="Arial" pitchFamily="34" charset="0"/>
              </a:rPr>
              <a:pPr/>
              <a:t>2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7C37DA-8820-433B-BC55-C80BC2291E91}" type="slidenum">
              <a:rPr lang="zh-CN" altLang="en-US" smtClean="0">
                <a:latin typeface="Arial" pitchFamily="34" charset="0"/>
              </a:rPr>
              <a:pPr/>
              <a:t>20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13312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>
              <a:latin typeface="Arial" pitchFamily="34" charset="0"/>
            </a:endParaRPr>
          </a:p>
        </p:txBody>
      </p:sp>
      <p:sp>
        <p:nvSpPr>
          <p:cNvPr id="133125" name="Slide Number Placeholder 3"/>
          <p:cNvSpPr txBox="1">
            <a:spLocks noGrp="1"/>
          </p:cNvSpPr>
          <p:nvPr/>
        </p:nvSpPr>
        <p:spPr bwMode="auto">
          <a:xfrm>
            <a:off x="3819525" y="93980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A00A9B6-3888-4D88-AE8F-CC0CBEFBA3C9}" type="slidenum">
              <a:rPr lang="en-US" altLang="zh-CN" sz="1200"/>
              <a:pPr algn="r"/>
              <a:t>20</a:t>
            </a:fld>
            <a:endParaRPr lang="en-US" altLang="zh-CN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F90C5D-5E05-4069-9C39-B1A2241887AD}" type="slidenum">
              <a:rPr lang="zh-CN" altLang="en-US" smtClean="0">
                <a:latin typeface="Arial" pitchFamily="34" charset="0"/>
              </a:rPr>
              <a:pPr/>
              <a:t>21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ko-KR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517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>
              <a:latin typeface="Arial" pitchFamily="34" charset="0"/>
            </a:endParaRPr>
          </a:p>
        </p:txBody>
      </p:sp>
      <p:sp>
        <p:nvSpPr>
          <p:cNvPr id="135172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63AEA5-7D79-4DB0-85BD-3B51705B42AF}" type="slidenum">
              <a:rPr lang="zh-CN" altLang="en-US" smtClean="0">
                <a:latin typeface="Arial" pitchFamily="34" charset="0"/>
              </a:rPr>
              <a:pPr/>
              <a:t>22</a:t>
            </a:fld>
            <a:endParaRPr lang="en-US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27CE02-B171-468C-9107-F3AB3EFD79C8}" type="slidenum">
              <a:rPr lang="zh-TW" altLang="en-US" smtClean="0"/>
              <a:pPr>
                <a:defRPr/>
              </a:pPr>
              <a:t>23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77C4B-9D21-4B6F-AB07-33FC0E78D30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77C4B-9D21-4B6F-AB07-33FC0E78D30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77C4B-9D21-4B6F-AB07-33FC0E78D30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dirty="0" smtClean="0"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560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84ADF8-C97A-4DA6-939B-5D04276A010B}" type="slidenum">
              <a:rPr lang="en-US" altLang="zh-TW" smtClean="0">
                <a:latin typeface="Arial" pitchFamily="34" charset="0"/>
                <a:ea typeface="新細明體" pitchFamily="18" charset="-120"/>
              </a:rPr>
              <a:pPr/>
              <a:t>27</a:t>
            </a:fld>
            <a:endParaRPr lang="en-US" altLang="zh-TW" smtClean="0">
              <a:latin typeface="Arial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F4F7F2-6FA4-4D98-A54E-B1F1F7AFAD52}" type="slidenum">
              <a:rPr lang="zh-CN" altLang="en-US" smtClean="0">
                <a:latin typeface="Arial" pitchFamily="34" charset="0"/>
              </a:rPr>
              <a:pPr/>
              <a:t>3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1363"/>
            <a:ext cx="4946650" cy="3711575"/>
          </a:xfrm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4699000"/>
            <a:ext cx="4946650" cy="4452938"/>
          </a:xfrm>
          <a:noFill/>
          <a:ln/>
        </p:spPr>
        <p:txBody>
          <a:bodyPr/>
          <a:lstStyle/>
          <a:p>
            <a:pPr eaLnBrk="1" hangingPunct="1"/>
            <a:endParaRPr lang="fr-FR" altLang="ko-K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>
              <a:latin typeface="Arial" pitchFamily="34" charset="0"/>
            </a:endParaRPr>
          </a:p>
        </p:txBody>
      </p:sp>
      <p:sp>
        <p:nvSpPr>
          <p:cNvPr id="99332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F55CE9-6663-4A1C-8CC0-B12E310513FC}" type="slidenum">
              <a:rPr lang="zh-TW" altLang="en-US" smtClean="0">
                <a:latin typeface="Arial" pitchFamily="34" charset="0"/>
              </a:rPr>
              <a:pPr/>
              <a:t>4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dirty="0" smtClean="0">
              <a:latin typeface="Arial" pitchFamily="34" charset="0"/>
            </a:endParaRPr>
          </a:p>
        </p:txBody>
      </p:sp>
      <p:sp>
        <p:nvSpPr>
          <p:cNvPr id="9728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65FFA3-3604-495E-8EF9-E3406E56F256}" type="slidenum">
              <a:rPr lang="en-US" altLang="ko-KR" smtClean="0">
                <a:latin typeface="Arial" pitchFamily="34" charset="0"/>
              </a:rPr>
              <a:pPr/>
              <a:t>5</a:t>
            </a:fld>
            <a:endParaRPr lang="en-US" altLang="ko-K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FEFA20-F8F4-43AB-9F24-5C3DDC266964}" type="slidenum">
              <a:rPr lang="zh-TW" altLang="en-US" smtClean="0">
                <a:latin typeface="Arial" pitchFamily="34" charset="0"/>
              </a:rPr>
              <a:pPr/>
              <a:t>6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zh-TW" sz="2000" dirty="0" smtClean="0">
              <a:ea typeface="新細明體" pitchFamily="18" charset="-120"/>
            </a:endParaRPr>
          </a:p>
          <a:p>
            <a:pPr eaLnBrk="1" hangingPunct="1"/>
            <a:endParaRPr lang="zh-TW" alt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793B35-2111-4DAC-9551-E28956A2184D}" type="slidenum">
              <a:rPr lang="en-CA" altLang="ko-KR" smtClean="0">
                <a:latin typeface="Arial" pitchFamily="34" charset="0"/>
              </a:rPr>
              <a:pPr/>
              <a:t>7</a:t>
            </a:fld>
            <a:endParaRPr lang="en-CA" altLang="ko-KR" smtClean="0">
              <a:latin typeface="Arial" pitchFamily="34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y-AM" altLang="ko-KR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86F3ED-939A-4E35-BB36-2F48C736C28B}" type="slidenum">
              <a:rPr lang="en-CA" altLang="ko-KR" smtClean="0">
                <a:latin typeface="Arial" pitchFamily="34" charset="0"/>
              </a:rPr>
              <a:pPr/>
              <a:t>8</a:t>
            </a:fld>
            <a:endParaRPr lang="en-CA" altLang="ko-KR" smtClean="0">
              <a:latin typeface="Arial" pitchFamily="34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29DAC6-62CF-47B2-9E65-831E5B0AD069}" type="slidenum">
              <a:rPr lang="zh-TW" altLang="en-US" smtClean="0">
                <a:latin typeface="Arial" pitchFamily="34" charset="0"/>
              </a:rPr>
              <a:pPr/>
              <a:t>9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6F339C4-DB37-4D7A-B514-EEB574318526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7AF229-791C-4A10-986A-F9A116B95388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10AE9FA-923D-46FB-B969-BCA9E80A7335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A22370-8B52-4B75-83B7-9001343E197E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466F721-C18F-4E59-9272-E5913BC59A7C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967C3B7-A0AA-424E-935F-2B7828EE288C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7BAF113-65A9-4041-9E1F-C8E23348C116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1EFABFE-650F-4017-9B01-15ADB95C5EBE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15F6C4-8F21-4ED0-9345-CB8469A4113A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0DECB02-8BEE-444C-945A-FA1619086693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5DE9CD8-20EE-4295-8233-CD8D3BCD3374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dirty="0" smtClean="0"/>
              <a:t>마스터 제목 스타일 편집</a:t>
            </a:r>
            <a:endParaRPr kumimoji="0" lang="en-US" dirty="0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dirty="0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dirty="0" smtClean="0"/>
              <a:t>둘째 수준</a:t>
            </a:r>
          </a:p>
          <a:p>
            <a:pPr lvl="2" eaLnBrk="1" latinLnBrk="0" hangingPunct="1"/>
            <a:r>
              <a:rPr kumimoji="0" lang="ko-KR" altLang="en-US" dirty="0" smtClean="0"/>
              <a:t>셋째 수준</a:t>
            </a:r>
          </a:p>
          <a:p>
            <a:pPr lvl="3" eaLnBrk="1" latinLnBrk="0" hangingPunct="1"/>
            <a:r>
              <a:rPr kumimoji="0" lang="ko-KR" altLang="en-US" dirty="0" smtClean="0"/>
              <a:t>넷째 수준</a:t>
            </a:r>
          </a:p>
          <a:p>
            <a:pPr lvl="4" eaLnBrk="1" latinLnBrk="0" hangingPunct="1"/>
            <a:r>
              <a:rPr kumimoji="0" lang="ko-KR" altLang="en-US" dirty="0" smtClean="0"/>
              <a:t>다섯째 수준</a:t>
            </a:r>
            <a:endParaRPr kumimoji="0" lang="en-US" dirty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B281EEF-DF95-48E5-9311-3240AFE5E275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hf hdr="0" ftr="0" dt="0"/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5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1.xml"/><Relationship Id="rId5" Type="http://schemas.openxmlformats.org/officeDocument/2006/relationships/image" Target="../media/image12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5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143000"/>
            <a:ext cx="8148638" cy="2667000"/>
          </a:xfrm>
        </p:spPr>
        <p:txBody>
          <a:bodyPr>
            <a:normAutofit/>
          </a:bodyPr>
          <a:lstStyle/>
          <a:p>
            <a:pPr algn="ctr" eaLnBrk="1" latinLnBrk="0" hangingPunct="1"/>
            <a:r>
              <a:rPr lang="en-US" altLang="zh-TW" sz="3600" dirty="0" smtClean="0">
                <a:latin typeface="Helvetica" pitchFamily="34" charset="0"/>
                <a:ea typeface="新細明體" pitchFamily="18" charset="-120"/>
                <a:cs typeface="Helvetica" pitchFamily="34" charset="0"/>
              </a:rPr>
              <a:t>The State of the Art of P2P Video Streaming</a:t>
            </a:r>
            <a:r>
              <a:rPr lang="en-US" altLang="zh-TW" sz="4000" dirty="0" smtClean="0">
                <a:latin typeface="Helvetica" pitchFamily="34" charset="0"/>
                <a:ea typeface="新細明體" pitchFamily="18" charset="-120"/>
                <a:cs typeface="Helvetica" pitchFamily="34" charset="0"/>
              </a:rPr>
              <a:t/>
            </a:r>
            <a:br>
              <a:rPr lang="en-US" altLang="zh-TW" sz="4000" dirty="0" smtClean="0">
                <a:latin typeface="Helvetica" pitchFamily="34" charset="0"/>
                <a:ea typeface="新細明體" pitchFamily="18" charset="-120"/>
                <a:cs typeface="Helvetica" pitchFamily="34" charset="0"/>
              </a:rPr>
            </a:br>
            <a:endParaRPr lang="en-US" altLang="zh-TW" sz="4000" dirty="0" smtClean="0">
              <a:latin typeface="Helvetica" pitchFamily="34" charset="0"/>
              <a:ea typeface="新細明體" pitchFamily="18" charset="-120"/>
              <a:cs typeface="Helvetica" pitchFamily="34" charset="0"/>
            </a:endParaRP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1112837" y="5562600"/>
            <a:ext cx="72691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TW" sz="1600" dirty="0" smtClean="0">
                <a:latin typeface="+mj-lt"/>
                <a:ea typeface="新細明體" pitchFamily="18" charset="-120"/>
              </a:rPr>
              <a:t>Slide courtesy: 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TW" sz="1600" dirty="0" smtClean="0">
                <a:latin typeface="+mj-lt"/>
                <a:ea typeface="新細明體" pitchFamily="18" charset="-120"/>
              </a:rPr>
              <a:t>      Dr. </a:t>
            </a:r>
            <a:r>
              <a:rPr lang="en-US" altLang="zh-TW" sz="1600" dirty="0" err="1" smtClean="0">
                <a:latin typeface="+mj-lt"/>
                <a:ea typeface="新細明體" pitchFamily="18" charset="-120"/>
              </a:rPr>
              <a:t>Sumi</a:t>
            </a:r>
            <a:r>
              <a:rPr lang="en-US" altLang="zh-TW" sz="1600" dirty="0" smtClean="0">
                <a:latin typeface="+mj-lt"/>
                <a:ea typeface="新細明體" pitchFamily="18" charset="-120"/>
              </a:rPr>
              <a:t> </a:t>
            </a:r>
            <a:r>
              <a:rPr lang="en-US" altLang="zh-TW" sz="1600" dirty="0" err="1" smtClean="0">
                <a:latin typeface="+mj-lt"/>
                <a:ea typeface="新細明體" pitchFamily="18" charset="-120"/>
              </a:rPr>
              <a:t>Helal</a:t>
            </a:r>
            <a:r>
              <a:rPr lang="en-US" altLang="zh-TW" sz="1600" dirty="0" smtClean="0">
                <a:latin typeface="+mj-lt"/>
                <a:ea typeface="新細明體" pitchFamily="18" charset="-120"/>
              </a:rPr>
              <a:t> &amp; Dr. </a:t>
            </a:r>
            <a:r>
              <a:rPr lang="en-US" altLang="zh-TW" sz="1600" dirty="0" err="1" smtClean="0">
                <a:latin typeface="+mj-lt"/>
                <a:ea typeface="新細明體" pitchFamily="18" charset="-120"/>
              </a:rPr>
              <a:t>Choonhwa</a:t>
            </a:r>
            <a:r>
              <a:rPr lang="en-US" altLang="zh-TW" sz="1600" dirty="0" smtClean="0">
                <a:latin typeface="+mj-lt"/>
                <a:ea typeface="新細明體" pitchFamily="18" charset="-120"/>
              </a:rPr>
              <a:t> Lee at University of Florida, USA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TW" sz="1600" dirty="0" smtClean="0">
                <a:latin typeface="+mj-lt"/>
                <a:ea typeface="新細明體" pitchFamily="18" charset="-120"/>
              </a:rPr>
              <a:t>      Prof</a:t>
            </a:r>
            <a:r>
              <a:rPr lang="en-US" altLang="zh-TW" sz="1600" dirty="0">
                <a:latin typeface="+mj-lt"/>
                <a:ea typeface="新細明體" pitchFamily="18" charset="-120"/>
              </a:rPr>
              <a:t>. </a:t>
            </a:r>
            <a:r>
              <a:rPr lang="en-US" altLang="ko-KR" sz="1600" dirty="0" err="1">
                <a:latin typeface="+mj-lt"/>
                <a:ea typeface="굴림" pitchFamily="50" charset="-127"/>
              </a:rPr>
              <a:t>Darshan</a:t>
            </a:r>
            <a:r>
              <a:rPr lang="en-US" altLang="ko-KR" sz="1600" dirty="0">
                <a:latin typeface="+mj-lt"/>
                <a:ea typeface="굴림" pitchFamily="50" charset="-127"/>
              </a:rPr>
              <a:t> </a:t>
            </a:r>
            <a:r>
              <a:rPr lang="en-US" altLang="ko-KR" sz="1600" dirty="0" err="1">
                <a:latin typeface="+mj-lt"/>
                <a:ea typeface="굴림" pitchFamily="50" charset="-127"/>
              </a:rPr>
              <a:t>Purandare</a:t>
            </a:r>
            <a:r>
              <a:rPr lang="en-US" altLang="ko-KR" sz="1600" dirty="0">
                <a:latin typeface="+mj-lt"/>
                <a:ea typeface="굴림" pitchFamily="50" charset="-127"/>
              </a:rPr>
              <a:t> </a:t>
            </a:r>
            <a:r>
              <a:rPr lang="en-US" altLang="zh-TW" sz="1600" dirty="0">
                <a:latin typeface="+mj-lt"/>
                <a:ea typeface="新細明體" pitchFamily="18" charset="-120"/>
              </a:rPr>
              <a:t>at University of Central Florida, </a:t>
            </a:r>
            <a:r>
              <a:rPr lang="en-US" altLang="zh-TW" sz="1600" dirty="0" smtClean="0">
                <a:latin typeface="+mj-lt"/>
                <a:ea typeface="新細明體" pitchFamily="18" charset="-120"/>
              </a:rPr>
              <a:t>USA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CN" sz="1600" dirty="0" smtClean="0">
                <a:latin typeface="+mj-lt"/>
                <a:ea typeface="新細明體" pitchFamily="18" charset="-120"/>
              </a:rPr>
              <a:t>      </a:t>
            </a:r>
            <a:r>
              <a:rPr lang="en-US" altLang="zh-CN" sz="1600" dirty="0" smtClean="0">
                <a:latin typeface="+mj-lt"/>
                <a:ea typeface="宋体" pitchFamily="2" charset="-122"/>
              </a:rPr>
              <a:t>Dr</a:t>
            </a:r>
            <a:r>
              <a:rPr lang="en-US" altLang="zh-CN" sz="1600" dirty="0">
                <a:latin typeface="+mj-lt"/>
                <a:ea typeface="宋体" pitchFamily="2" charset="-122"/>
              </a:rPr>
              <a:t>. </a:t>
            </a:r>
            <a:r>
              <a:rPr lang="en-US" altLang="zh-CN" sz="1600" dirty="0" err="1">
                <a:latin typeface="+mj-lt"/>
                <a:ea typeface="宋体" pitchFamily="2" charset="-122"/>
              </a:rPr>
              <a:t>Meng</a:t>
            </a:r>
            <a:r>
              <a:rPr lang="en-US" altLang="zh-CN" sz="1600" dirty="0">
                <a:latin typeface="+mj-lt"/>
                <a:ea typeface="宋体" pitchFamily="2" charset="-122"/>
              </a:rPr>
              <a:t> ZHANG, </a:t>
            </a:r>
            <a:r>
              <a:rPr lang="en-US" altLang="zh-CN" sz="1600" dirty="0" err="1">
                <a:latin typeface="+mj-lt"/>
                <a:ea typeface="宋体" pitchFamily="2" charset="-122"/>
              </a:rPr>
              <a:t>Dyyno</a:t>
            </a:r>
            <a:r>
              <a:rPr lang="en-US" altLang="zh-CN" sz="1600" dirty="0">
                <a:latin typeface="+mj-lt"/>
                <a:ea typeface="宋体" pitchFamily="2" charset="-122"/>
              </a:rPr>
              <a:t> Inc., </a:t>
            </a:r>
            <a:r>
              <a:rPr lang="en-US" altLang="zh-CN" sz="1600" dirty="0" smtClean="0">
                <a:latin typeface="+mj-lt"/>
                <a:ea typeface="宋体" pitchFamily="2" charset="-122"/>
              </a:rPr>
              <a:t>USA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CN" sz="1600" dirty="0" smtClean="0">
                <a:latin typeface="+mj-lt"/>
                <a:ea typeface="宋体" pitchFamily="2" charset="-122"/>
              </a:rPr>
              <a:t>      Jan </a:t>
            </a:r>
            <a:r>
              <a:rPr lang="en-US" altLang="zh-CN" sz="1600" dirty="0">
                <a:latin typeface="+mj-lt"/>
                <a:ea typeface="宋体" pitchFamily="2" charset="-122"/>
              </a:rPr>
              <a:t>David Mol, Delft University of Technology, </a:t>
            </a:r>
            <a:r>
              <a:rPr lang="en-US" altLang="zh-CN" sz="1600" dirty="0" smtClean="0">
                <a:latin typeface="+mj-lt"/>
                <a:ea typeface="宋体" pitchFamily="2" charset="-122"/>
              </a:rPr>
              <a:t>Netherlands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3"/>
          <p:cNvSpPr>
            <a:spLocks noGrp="1" noChangeArrowheads="1"/>
          </p:cNvSpPr>
          <p:nvPr>
            <p:ph idx="1"/>
          </p:nvPr>
        </p:nvSpPr>
        <p:spPr>
          <a:xfrm>
            <a:off x="544513" y="1524000"/>
            <a:ext cx="5627687" cy="5029200"/>
          </a:xfrm>
        </p:spPr>
        <p:txBody>
          <a:bodyPr>
            <a:noAutofit/>
          </a:bodyPr>
          <a:lstStyle/>
          <a:p>
            <a:pPr eaLnBrk="1" hangingPunct="1"/>
            <a:r>
              <a:rPr lang="hy-AM" altLang="ko-KR" sz="2000" dirty="0" smtClean="0"/>
              <a:t>Application</a:t>
            </a:r>
            <a:r>
              <a:rPr lang="en-US" altLang="ko-KR" sz="2000" dirty="0" smtClean="0"/>
              <a:t> </a:t>
            </a:r>
            <a:r>
              <a:rPr lang="hy-AM" altLang="ko-KR" sz="2000" dirty="0" smtClean="0"/>
              <a:t>layer solution</a:t>
            </a:r>
            <a:endParaRPr lang="hy-AM" altLang="ko-KR" sz="1400" dirty="0" smtClean="0"/>
          </a:p>
          <a:p>
            <a:pPr lvl="1" eaLnBrk="1" hangingPunct="1"/>
            <a:r>
              <a:rPr lang="hy-AM" altLang="ko-KR" sz="2000" dirty="0" smtClean="0"/>
              <a:t>Multicast functionality in end </a:t>
            </a:r>
            <a:r>
              <a:rPr lang="en-US" altLang="ko-KR" sz="2000" dirty="0" smtClean="0"/>
              <a:t>hosts</a:t>
            </a:r>
            <a:endParaRPr lang="hy-AM" altLang="ko-KR" sz="2000" dirty="0" smtClean="0"/>
          </a:p>
          <a:p>
            <a:pPr lvl="1" eaLnBrk="1" hangingPunct="1"/>
            <a:r>
              <a:rPr lang="hy-AM" altLang="ko-KR" sz="2000" dirty="0" smtClean="0"/>
              <a:t>End system</a:t>
            </a:r>
            <a:r>
              <a:rPr lang="en-US" altLang="ko-KR" sz="2000" dirty="0" smtClean="0"/>
              <a:t>s</a:t>
            </a:r>
            <a:r>
              <a:rPr lang="hy-AM" altLang="ko-KR" sz="2000" dirty="0" smtClean="0"/>
              <a:t> participate in multicast via an overlay structure</a:t>
            </a:r>
          </a:p>
          <a:p>
            <a:pPr lvl="1" eaLnBrk="1" hangingPunct="1"/>
            <a:r>
              <a:rPr lang="hy-AM" altLang="ko-KR" sz="2000" dirty="0" smtClean="0"/>
              <a:t>Overlay consists of application-layer links</a:t>
            </a:r>
          </a:p>
          <a:p>
            <a:pPr lvl="1" eaLnBrk="1" hangingPunct="1"/>
            <a:r>
              <a:rPr lang="hy-AM" altLang="ko-KR" sz="2000" dirty="0" smtClean="0"/>
              <a:t>Application-layer link is a</a:t>
            </a:r>
            <a:r>
              <a:rPr lang="en-US" altLang="ko-KR" sz="2000" dirty="0" smtClean="0">
                <a:ea typeface="굴림" pitchFamily="50" charset="-127"/>
              </a:rPr>
              <a:t> logical link consisting of one or more links in underlying network</a:t>
            </a:r>
          </a:p>
          <a:p>
            <a:r>
              <a:rPr lang="en-US" altLang="ko-KR" sz="2000" dirty="0" smtClean="0">
                <a:ea typeface="굴림" pitchFamily="50" charset="-127"/>
              </a:rPr>
              <a:t>Initial approaches adopt tree topology</a:t>
            </a:r>
          </a:p>
          <a:p>
            <a:pPr lvl="1"/>
            <a:r>
              <a:rPr lang="en-US" altLang="ko-KR" sz="1800" dirty="0" smtClean="0">
                <a:ea typeface="굴림" pitchFamily="50" charset="-127"/>
              </a:rPr>
              <a:t>Tree-Push</a:t>
            </a:r>
          </a:p>
          <a:p>
            <a:pPr lvl="1"/>
            <a:r>
              <a:rPr lang="en-US" altLang="ko-KR" sz="1800" dirty="0" smtClean="0">
                <a:ea typeface="굴림" pitchFamily="50" charset="-127"/>
              </a:rPr>
              <a:t>Tree construction &amp; maintenance</a:t>
            </a:r>
          </a:p>
          <a:p>
            <a:pPr lvl="1"/>
            <a:r>
              <a:rPr lang="en-US" altLang="ko-KR" sz="1800" dirty="0" smtClean="0">
                <a:ea typeface="굴림" pitchFamily="50" charset="-127"/>
              </a:rPr>
              <a:t>Disruption in the event of churn and node failures </a:t>
            </a:r>
            <a:endParaRPr lang="hy-AM" altLang="ko-KR" sz="2000" dirty="0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ko-KR" sz="4000" dirty="0" smtClean="0"/>
              <a:t>Application Layer Multicast</a:t>
            </a:r>
            <a:endParaRPr lang="en-CA" altLang="ko-KR" sz="3200" dirty="0" smtClean="0">
              <a:ea typeface="굴림" pitchFamily="50" charset="-127"/>
            </a:endParaRPr>
          </a:p>
        </p:txBody>
      </p:sp>
      <p:pic>
        <p:nvPicPr>
          <p:cNvPr id="27653" name="Picture 8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4125" y="1524000"/>
            <a:ext cx="181927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8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6200" y="3028950"/>
            <a:ext cx="176212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38900" y="4467225"/>
            <a:ext cx="17907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6" name="Line 12"/>
          <p:cNvSpPr>
            <a:spLocks noChangeShapeType="1"/>
          </p:cNvSpPr>
          <p:nvPr/>
        </p:nvSpPr>
        <p:spPr bwMode="auto">
          <a:xfrm>
            <a:off x="6654800" y="4683125"/>
            <a:ext cx="1223962" cy="7143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7657" name="Line 13"/>
          <p:cNvSpPr>
            <a:spLocks noChangeShapeType="1"/>
          </p:cNvSpPr>
          <p:nvPr/>
        </p:nvSpPr>
        <p:spPr bwMode="auto">
          <a:xfrm>
            <a:off x="6581775" y="4970463"/>
            <a:ext cx="0" cy="6492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7658" name="Line 14"/>
          <p:cNvSpPr>
            <a:spLocks noChangeShapeType="1"/>
          </p:cNvSpPr>
          <p:nvPr/>
        </p:nvSpPr>
        <p:spPr bwMode="auto">
          <a:xfrm>
            <a:off x="8021637" y="4970463"/>
            <a:ext cx="0" cy="6492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Easy to deploy</a:t>
            </a:r>
          </a:p>
          <a:p>
            <a:pPr lvl="1" eaLnBrk="1" hangingPunct="1"/>
            <a:r>
              <a:rPr lang="en-US" altLang="zh-TW" dirty="0" smtClean="0">
                <a:ea typeface="新細明體" pitchFamily="18" charset="-120"/>
              </a:rPr>
              <a:t>No change to network infrastructure</a:t>
            </a:r>
          </a:p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Programmable end hosts</a:t>
            </a:r>
          </a:p>
          <a:p>
            <a:pPr lvl="1" eaLnBrk="1" hangingPunct="1"/>
            <a:r>
              <a:rPr lang="en-US" altLang="zh-TW" dirty="0" smtClean="0">
                <a:ea typeface="新細明體" pitchFamily="18" charset="-120"/>
              </a:rPr>
              <a:t>Overlay construction algorithms at end hosts can be easily applied</a:t>
            </a:r>
          </a:p>
          <a:p>
            <a:pPr lvl="1" eaLnBrk="1" hangingPunct="1"/>
            <a:r>
              <a:rPr lang="en-US" altLang="zh-TW" dirty="0" smtClean="0">
                <a:ea typeface="新細明體" pitchFamily="18" charset="-120"/>
              </a:rPr>
              <a:t>Application-specific customizations</a:t>
            </a:r>
            <a:endParaRPr lang="zh-TW" altLang="en-US" dirty="0" smtClean="0">
              <a:ea typeface="新細明體" pitchFamily="18" charset="-120"/>
            </a:endParaRPr>
          </a:p>
        </p:txBody>
      </p:sp>
      <p:sp>
        <p:nvSpPr>
          <p:cNvPr id="39938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26BA18-CFEE-4054-829D-E1DACD758CBD}" type="slidenum">
              <a:rPr lang="zh-TW" altLang="en-US" smtClean="0">
                <a:ea typeface="新細明體" pitchFamily="18" charset="-120"/>
              </a:rPr>
              <a:pPr/>
              <a:t>11</a:t>
            </a:fld>
            <a:endParaRPr lang="en-US" altLang="zh-TW" smtClean="0">
              <a:ea typeface="新細明體" pitchFamily="18" charset="-12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/>
              <a:t>Application Layer Multicast</a:t>
            </a:r>
            <a:endParaRPr lang="zh-TW" altLang="en-US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5562600" cy="2667000"/>
          </a:xfrm>
        </p:spPr>
        <p:txBody>
          <a:bodyPr>
            <a:noAutofit/>
          </a:bodyPr>
          <a:lstStyle/>
          <a:p>
            <a:pPr latinLnBrk="0"/>
            <a:r>
              <a:rPr lang="en-US" altLang="ko-KR" sz="2400" dirty="0" smtClean="0">
                <a:ea typeface="굴림" pitchFamily="50" charset="-127"/>
              </a:rPr>
              <a:t>Data-drive</a:t>
            </a:r>
            <a:r>
              <a:rPr lang="hy-AM" altLang="ko-KR" sz="2400" dirty="0" smtClean="0"/>
              <a:t>n</a:t>
            </a:r>
            <a:r>
              <a:rPr lang="en-US" altLang="ko-KR" sz="2400" dirty="0" smtClean="0"/>
              <a:t>/swarming protocol</a:t>
            </a:r>
            <a:endParaRPr lang="en-US" altLang="zh-TW" sz="2400" dirty="0" smtClean="0">
              <a:ea typeface="新細明體" pitchFamily="18" charset="-120"/>
            </a:endParaRPr>
          </a:p>
          <a:p>
            <a:pPr lvl="1" latinLnBrk="0"/>
            <a:r>
              <a:rPr lang="en-US" altLang="zh-TW" sz="2000" dirty="0" smtClean="0">
                <a:ea typeface="新細明體" pitchFamily="18" charset="-120"/>
              </a:rPr>
              <a:t>Media content is broken down in small pieces and disseminated in a swarm</a:t>
            </a:r>
          </a:p>
          <a:p>
            <a:pPr lvl="1" latinLnBrk="0"/>
            <a:r>
              <a:rPr lang="en-US" altLang="zh-TW" sz="2000" dirty="0" smtClean="0">
                <a:ea typeface="新細明體" pitchFamily="18" charset="-120"/>
              </a:rPr>
              <a:t>Neighbor nodes use a gossip protocol to exchange their buffer map</a:t>
            </a:r>
          </a:p>
          <a:p>
            <a:pPr lvl="1" latinLnBrk="0"/>
            <a:r>
              <a:rPr lang="en-US" altLang="zh-TW" sz="2000" dirty="0" smtClean="0">
                <a:ea typeface="新細明體" pitchFamily="18" charset="-120"/>
              </a:rPr>
              <a:t>Nodes trade unavailable pieces</a:t>
            </a:r>
          </a:p>
          <a:p>
            <a:pPr latinLnBrk="0"/>
            <a:r>
              <a:rPr lang="en-US" altLang="ko-KR" sz="2400" dirty="0" err="1" smtClean="0">
                <a:ea typeface="굴림" pitchFamily="50" charset="-127"/>
              </a:rPr>
              <a:t>BitTorrent</a:t>
            </a:r>
            <a:endParaRPr lang="en-US" altLang="ko-KR" sz="2400" dirty="0" smtClean="0">
              <a:ea typeface="굴림" pitchFamily="50" charset="-127"/>
            </a:endParaRPr>
          </a:p>
          <a:p>
            <a:pPr lvl="1" latinLnBrk="0"/>
            <a:endParaRPr lang="en-US" altLang="zh-TW" sz="2000" dirty="0" smtClean="0">
              <a:ea typeface="新細明體" pitchFamily="18" charset="-12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TW" dirty="0" smtClean="0">
                <a:solidFill>
                  <a:schemeClr val="tx1"/>
                </a:solidFill>
                <a:ea typeface="新細明體" pitchFamily="18" charset="-120"/>
              </a:rPr>
              <a:t>Mesh-Pull P2P streaming</a:t>
            </a:r>
          </a:p>
        </p:txBody>
      </p:sp>
      <p:pic>
        <p:nvPicPr>
          <p:cNvPr id="5" name="Picture 7" descr="bee-swar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54682" y="1828800"/>
            <a:ext cx="2251118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81000" y="3962400"/>
            <a:ext cx="7848600" cy="2286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新細明體" pitchFamily="18" charset="-120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CoolStreaming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新細明體" pitchFamily="18" charset="-120"/>
              <a:cs typeface="+mn-cs"/>
            </a:endParaRPr>
          </a:p>
          <a:p>
            <a:pPr marL="621792" marR="0" lvl="1" indent="-228600" algn="l" defTabSz="914400" rtl="0" eaLnBrk="1" fontAlgn="auto" latinLnBrk="0" hangingPunct="1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altLang="zh-TW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PPLive</a:t>
            </a:r>
            <a:r>
              <a:rPr kumimoji="0" lang="en-US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, </a:t>
            </a:r>
            <a:r>
              <a:rPr kumimoji="0" lang="en-US" altLang="zh-TW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SopCast</a:t>
            </a:r>
            <a:r>
              <a:rPr kumimoji="0" lang="en-US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, </a:t>
            </a:r>
            <a:r>
              <a:rPr kumimoji="0" lang="en-US" altLang="zh-TW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Fiedian</a:t>
            </a:r>
            <a:r>
              <a:rPr kumimoji="0" lang="en-US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, and </a:t>
            </a:r>
            <a:r>
              <a:rPr kumimoji="0" lang="en-US" altLang="zh-TW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TVAnts</a:t>
            </a:r>
            <a:r>
              <a:rPr kumimoji="0" lang="en-US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 are derivates of </a:t>
            </a:r>
            <a:r>
              <a:rPr kumimoji="0" lang="en-US" altLang="zh-TW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CoolStreaming</a:t>
            </a:r>
            <a:endParaRPr kumimoji="0" lang="en-US" altLang="zh-TW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新細明體" pitchFamily="18" charset="-120"/>
              <a:cs typeface="+mn-cs"/>
            </a:endParaRPr>
          </a:p>
          <a:p>
            <a:pPr marL="621792" marR="0" lvl="1" indent="-228600" algn="l" defTabSz="914400" rtl="0" eaLnBrk="1" fontAlgn="auto" latinLnBrk="0" hangingPunct="1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Proprietary and working philosophy not published</a:t>
            </a:r>
          </a:p>
          <a:p>
            <a:pPr marL="621792" marR="0" lvl="1" indent="-228600" algn="l" defTabSz="914400" rtl="0" eaLnBrk="1" fontAlgn="auto" latinLnBrk="0" hangingPunct="1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Reverse engineered and measurement studies released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81000" y="412750"/>
            <a:ext cx="6964363" cy="88265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10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j-lt"/>
                <a:ea typeface="宋体" pitchFamily="2" charset="-122"/>
                <a:cs typeface="+mj-cs"/>
              </a:rPr>
              <a:t>Why Is P2P Streaming Hard?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8787" y="1600200"/>
            <a:ext cx="8075613" cy="4191000"/>
          </a:xfrm>
          <a:prstGeom prst="rect">
            <a:avLst/>
          </a:prstGeom>
        </p:spPr>
        <p:txBody>
          <a:bodyPr/>
          <a:lstStyle/>
          <a:p>
            <a:pPr marL="365760" marR="0" lvl="0" indent="-256032" algn="l" defTabSz="914400" rtl="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itchFamily="2" charset="-122"/>
                <a:cs typeface="+mn-cs"/>
              </a:rPr>
              <a:t>Real-time constraints</a:t>
            </a:r>
          </a:p>
          <a:p>
            <a:pPr marL="822960" lvl="1" indent="-256032" algn="l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defRPr/>
            </a:pPr>
            <a:r>
              <a:rPr lang="en-US" altLang="zh-CN" sz="2000" dirty="0" smtClean="0">
                <a:latin typeface="+mn-lt"/>
                <a:ea typeface="宋体" pitchFamily="2" charset="-122"/>
              </a:rPr>
              <a:t>Pieces needed in a sequential order and on time</a:t>
            </a:r>
          </a:p>
          <a:p>
            <a:pPr marL="365760" marR="0" lvl="0" indent="-256032" algn="l" defTabSz="914400" rtl="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n-US" altLang="zh-CN" sz="2400" dirty="0" smtClean="0">
                <a:latin typeface="+mn-lt"/>
                <a:ea typeface="宋体" pitchFamily="2" charset="-122"/>
              </a:rPr>
              <a:t>Bandwidth constraints</a:t>
            </a:r>
          </a:p>
          <a:p>
            <a:pPr marL="822960" lvl="1" indent="-256032" algn="l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defRPr/>
            </a:pPr>
            <a:r>
              <a:rPr lang="en-US" altLang="zh-CN" sz="2000" dirty="0" smtClean="0">
                <a:latin typeface="+mn-lt"/>
                <a:ea typeface="宋体" pitchFamily="2" charset="-122"/>
              </a:rPr>
              <a:t>Download speed &gt;= video speed</a:t>
            </a:r>
          </a:p>
          <a:p>
            <a:pPr marL="365760" marR="0" lvl="0" indent="-256032" algn="l" defTabSz="914400" rtl="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n-US" altLang="zh-CN" sz="2400" dirty="0" smtClean="0">
                <a:latin typeface="+mn-lt"/>
                <a:ea typeface="宋体" pitchFamily="2" charset="-122"/>
              </a:rPr>
              <a:t>High user expectations</a:t>
            </a:r>
          </a:p>
          <a:p>
            <a:pPr marL="822960" lvl="1" indent="-256032" algn="l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defRPr/>
            </a:pPr>
            <a:r>
              <a:rPr lang="en-US" altLang="zh-CN" sz="2000" dirty="0" smtClean="0">
                <a:latin typeface="+mn-lt"/>
                <a:ea typeface="宋体" pitchFamily="2" charset="-122"/>
              </a:rPr>
              <a:t>Users spoiled with low start-up time and no/little loss</a:t>
            </a:r>
          </a:p>
          <a:p>
            <a:pPr marL="365760" lvl="0" indent="-256032" algn="l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altLang="zh-TW" sz="2400" dirty="0" smtClean="0">
                <a:latin typeface="+mn-lt"/>
                <a:ea typeface="宋体" pitchFamily="2" charset="-122"/>
              </a:rPr>
              <a:t>High churn rate </a:t>
            </a:r>
            <a:endParaRPr lang="en-US" altLang="zh-CN" sz="2400" dirty="0" smtClean="0">
              <a:latin typeface="+mn-lt"/>
              <a:ea typeface="宋体" pitchFamily="2" charset="-122"/>
            </a:endParaRPr>
          </a:p>
          <a:p>
            <a:pPr marL="822960" lvl="1" indent="-256032" algn="l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defRPr/>
            </a:pPr>
            <a:r>
              <a:rPr lang="en-US" altLang="zh-TW" sz="2000" dirty="0" smtClean="0">
                <a:latin typeface="+mn-lt"/>
                <a:ea typeface="宋体" pitchFamily="2" charset="-122"/>
              </a:rPr>
              <a:t>Robust network topology to minimize churn impact</a:t>
            </a:r>
            <a:endParaRPr lang="en-US" altLang="zh-CN" sz="2000" dirty="0" smtClean="0">
              <a:latin typeface="+mn-lt"/>
              <a:ea typeface="宋体" pitchFamily="2" charset="-122"/>
            </a:endParaRPr>
          </a:p>
          <a:p>
            <a:pPr marL="365760" lvl="0" indent="-256032" algn="l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altLang="zh-TW" sz="2400" dirty="0" smtClean="0">
                <a:latin typeface="+mn-lt"/>
                <a:ea typeface="宋体" pitchFamily="2" charset="-122"/>
              </a:rPr>
              <a:t>Fairness difficult to achieve</a:t>
            </a:r>
            <a:endParaRPr lang="en-US" altLang="zh-CN" sz="2400" dirty="0" smtClean="0">
              <a:latin typeface="+mn-lt"/>
              <a:ea typeface="宋体" pitchFamily="2" charset="-122"/>
            </a:endParaRPr>
          </a:p>
          <a:p>
            <a:pPr marL="822960" lvl="1" indent="-256032" algn="l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defRPr/>
            </a:pPr>
            <a:r>
              <a:rPr lang="en-US" altLang="zh-TW" sz="2000" dirty="0" smtClean="0">
                <a:latin typeface="+mn-lt"/>
                <a:ea typeface="宋体" pitchFamily="2" charset="-122"/>
              </a:rPr>
              <a:t>High bandwidth peers have no incentive to contribute</a:t>
            </a:r>
          </a:p>
          <a:p>
            <a:pPr lvl="1" eaLnBrk="1" latinLnBrk="0" hangingPunct="1"/>
            <a:r>
              <a:rPr lang="en-US" altLang="zh-TW" dirty="0" smtClean="0">
                <a:ea typeface="新細明體" pitchFamily="18" charset="-120"/>
              </a:rPr>
              <a:t> </a:t>
            </a:r>
          </a:p>
          <a:p>
            <a:pPr lvl="1" eaLnBrk="1" latinLnBrk="0" hangingPunct="1"/>
            <a:endParaRPr lang="en-US" altLang="zh-TW" dirty="0" smtClean="0">
              <a:ea typeface="新細明體" pitchFamily="18" charset="-12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CoolStreaming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001000" cy="4525963"/>
          </a:xfrm>
        </p:spPr>
        <p:txBody>
          <a:bodyPr>
            <a:noAutofit/>
          </a:bodyPr>
          <a:lstStyle/>
          <a:p>
            <a:pPr eaLnBrk="1" latinLnBrk="0" hangingPunct="1"/>
            <a:r>
              <a:rPr lang="en-US" altLang="zh-TW" sz="2400" dirty="0" smtClean="0">
                <a:ea typeface="PMingLiU" pitchFamily="18" charset="-120"/>
              </a:rPr>
              <a:t>Video file is chopped and disseminated in a swarm</a:t>
            </a:r>
          </a:p>
          <a:p>
            <a:pPr eaLnBrk="1" latinLnBrk="0" hangingPunct="1"/>
            <a:r>
              <a:rPr lang="en-US" altLang="zh-TW" sz="2400" dirty="0" smtClean="0">
                <a:ea typeface="PMingLiU" pitchFamily="18" charset="-120"/>
              </a:rPr>
              <a:t>Node upon arrival obtains a list of 40 peers from the server</a:t>
            </a:r>
          </a:p>
          <a:p>
            <a:pPr eaLnBrk="1" latinLnBrk="0" hangingPunct="1"/>
            <a:r>
              <a:rPr lang="en-US" altLang="zh-TW" sz="2400" dirty="0" smtClean="0">
                <a:ea typeface="PMingLiU" pitchFamily="18" charset="-120"/>
              </a:rPr>
              <a:t>Node contacts these peers to join the swarm</a:t>
            </a:r>
          </a:p>
          <a:p>
            <a:pPr eaLnBrk="1" latinLnBrk="0" hangingPunct="1"/>
            <a:r>
              <a:rPr lang="en-US" altLang="zh-TW" sz="2400" dirty="0" smtClean="0">
                <a:ea typeface="PMingLiU" pitchFamily="18" charset="-120"/>
              </a:rPr>
              <a:t>Every node has typically 4-8 neighbors, periodically sharing its buffer map with them</a:t>
            </a:r>
          </a:p>
          <a:p>
            <a:pPr eaLnBrk="1" latinLnBrk="0" hangingPunct="1"/>
            <a:r>
              <a:rPr lang="en-US" altLang="zh-TW" sz="2400" dirty="0" smtClean="0">
                <a:ea typeface="PMingLiU" pitchFamily="18" charset="-120"/>
              </a:rPr>
              <a:t>Node exchanges missing chunks with its neighbors</a:t>
            </a:r>
          </a:p>
          <a:p>
            <a:pPr eaLnBrk="1" latinLnBrk="0" hangingPunct="1"/>
            <a:r>
              <a:rPr lang="en-US" altLang="zh-TW" sz="2400" dirty="0" smtClean="0">
                <a:ea typeface="PMingLiU" pitchFamily="18" charset="-120"/>
              </a:rPr>
              <a:t>Deployed in the Internet and highly successful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767072"/>
          </a:xfrm>
        </p:spPr>
        <p:txBody>
          <a:bodyPr>
            <a:normAutofit lnSpcReduction="10000"/>
          </a:bodyPr>
          <a:lstStyle/>
          <a:p>
            <a:pPr latinLnBrk="0">
              <a:lnSpc>
                <a:spcPct val="110000"/>
              </a:lnSpc>
            </a:pPr>
            <a:r>
              <a:rPr lang="hy-AM" altLang="ko-KR" sz="2400" dirty="0" smtClean="0"/>
              <a:t>Membership Manager</a:t>
            </a:r>
            <a:endParaRPr lang="hy-AM" altLang="ko-KR" dirty="0" smtClean="0"/>
          </a:p>
          <a:p>
            <a:pPr lvl="1" latinLnBrk="0">
              <a:lnSpc>
                <a:spcPct val="110000"/>
              </a:lnSpc>
            </a:pPr>
            <a:r>
              <a:rPr lang="hy-AM" altLang="ko-KR" sz="2000" dirty="0" smtClean="0"/>
              <a:t>Maintain</a:t>
            </a:r>
            <a:r>
              <a:rPr lang="en-US" altLang="ko-KR" sz="2000" dirty="0" smtClean="0"/>
              <a:t>s a</a:t>
            </a:r>
            <a:r>
              <a:rPr lang="en-US" altLang="ko-KR" sz="2000" dirty="0" smtClean="0">
                <a:ea typeface="굴림" pitchFamily="50" charset="-127"/>
              </a:rPr>
              <a:t> list of members in the group</a:t>
            </a:r>
            <a:endParaRPr lang="hy-AM" altLang="ko-KR" sz="2000" dirty="0" smtClean="0"/>
          </a:p>
          <a:p>
            <a:pPr lvl="1" latinLnBrk="0">
              <a:lnSpc>
                <a:spcPct val="110000"/>
              </a:lnSpc>
            </a:pPr>
            <a:r>
              <a:rPr lang="hy-AM" altLang="ko-KR" sz="2000" dirty="0" smtClean="0"/>
              <a:t>Periodically generate</a:t>
            </a:r>
            <a:r>
              <a:rPr lang="en-US" altLang="ko-KR" sz="2000" dirty="0" smtClean="0"/>
              <a:t>s</a:t>
            </a:r>
            <a:r>
              <a:rPr lang="hy-AM" altLang="ko-KR" sz="2000" dirty="0" smtClean="0"/>
              <a:t> membership message</a:t>
            </a:r>
            <a:r>
              <a:rPr lang="en-US" altLang="ko-KR" sz="2000" dirty="0" smtClean="0"/>
              <a:t>s</a:t>
            </a:r>
            <a:endParaRPr lang="hy-AM" altLang="ko-KR" sz="2000" dirty="0" smtClean="0"/>
          </a:p>
          <a:p>
            <a:pPr lvl="1" latinLnBrk="0">
              <a:lnSpc>
                <a:spcPct val="110000"/>
              </a:lnSpc>
            </a:pPr>
            <a:r>
              <a:rPr lang="hy-AM" altLang="ko-KR" sz="2000" dirty="0" smtClean="0"/>
              <a:t>Distribute</a:t>
            </a:r>
            <a:r>
              <a:rPr lang="en-US" altLang="ko-KR" sz="2000" dirty="0" smtClean="0"/>
              <a:t>s</a:t>
            </a:r>
            <a:r>
              <a:rPr lang="hy-AM" altLang="ko-KR" sz="2000" dirty="0" smtClean="0"/>
              <a:t> it using Scalable Gossip Membership Protocol (SGAM)</a:t>
            </a:r>
          </a:p>
          <a:p>
            <a:pPr latinLnBrk="0">
              <a:lnSpc>
                <a:spcPct val="110000"/>
              </a:lnSpc>
            </a:pPr>
            <a:r>
              <a:rPr lang="hy-AM" altLang="ko-KR" sz="2400" dirty="0" smtClean="0"/>
              <a:t>Partnership Manager</a:t>
            </a:r>
          </a:p>
          <a:p>
            <a:pPr lvl="1" latinLnBrk="0">
              <a:lnSpc>
                <a:spcPct val="110000"/>
              </a:lnSpc>
            </a:pPr>
            <a:r>
              <a:rPr lang="hy-AM" altLang="ko-KR" sz="1800" dirty="0" smtClean="0"/>
              <a:t>Partners are members that have expected data segments </a:t>
            </a:r>
          </a:p>
          <a:p>
            <a:pPr lvl="1" latinLnBrk="0">
              <a:lnSpc>
                <a:spcPct val="110000"/>
              </a:lnSpc>
            </a:pPr>
            <a:r>
              <a:rPr lang="hy-AM" altLang="ko-KR" sz="1800" dirty="0" smtClean="0"/>
              <a:t>Exchange</a:t>
            </a:r>
            <a:r>
              <a:rPr lang="en-US" altLang="ko-KR" sz="1800" dirty="0" smtClean="0"/>
              <a:t>s</a:t>
            </a:r>
            <a:r>
              <a:rPr lang="hy-AM" altLang="ko-KR" sz="1800" dirty="0" smtClean="0"/>
              <a:t> </a:t>
            </a:r>
            <a:r>
              <a:rPr lang="hy-AM" altLang="ko-KR" sz="1800" i="1" dirty="0" smtClean="0"/>
              <a:t>Buffer Map (BM) </a:t>
            </a:r>
            <a:r>
              <a:rPr lang="hy-AM" altLang="ko-KR" sz="1800" dirty="0" smtClean="0"/>
              <a:t>with partners</a:t>
            </a:r>
          </a:p>
          <a:p>
            <a:pPr lvl="1" latinLnBrk="0">
              <a:lnSpc>
                <a:spcPct val="110000"/>
              </a:lnSpc>
            </a:pPr>
            <a:r>
              <a:rPr lang="hy-AM" altLang="ko-KR" sz="1800" dirty="0" smtClean="0"/>
              <a:t>Buffer Map contains availability </a:t>
            </a:r>
            <a:r>
              <a:rPr lang="en-US" altLang="ko-KR" sz="1800" dirty="0" smtClean="0"/>
              <a:t>information </a:t>
            </a:r>
            <a:r>
              <a:rPr lang="hy-AM" altLang="ko-KR" sz="1800" dirty="0" smtClean="0"/>
              <a:t>of segment</a:t>
            </a:r>
            <a:r>
              <a:rPr lang="en-US" altLang="ko-KR" sz="1800" dirty="0" smtClean="0"/>
              <a:t>s</a:t>
            </a:r>
            <a:endParaRPr lang="hy-AM" altLang="ko-KR" sz="1800" dirty="0" smtClean="0"/>
          </a:p>
          <a:p>
            <a:pPr latinLnBrk="0">
              <a:lnSpc>
                <a:spcPct val="110000"/>
              </a:lnSpc>
            </a:pPr>
            <a:r>
              <a:rPr lang="hy-AM" altLang="ko-KR" sz="2400" dirty="0" smtClean="0"/>
              <a:t>Schedul</a:t>
            </a:r>
            <a:r>
              <a:rPr lang="en-US" altLang="ko-KR" sz="2400" dirty="0" err="1" smtClean="0"/>
              <a:t>er</a:t>
            </a:r>
            <a:endParaRPr lang="hy-AM" altLang="ko-KR" sz="2400" dirty="0" smtClean="0"/>
          </a:p>
          <a:p>
            <a:pPr lvl="1" latinLnBrk="0">
              <a:lnSpc>
                <a:spcPct val="110000"/>
              </a:lnSpc>
            </a:pPr>
            <a:r>
              <a:rPr lang="hy-AM" altLang="ko-KR" sz="1800" dirty="0" smtClean="0"/>
              <a:t>Determine</a:t>
            </a:r>
            <a:r>
              <a:rPr lang="en-US" altLang="ko-KR" sz="1800" dirty="0" smtClean="0"/>
              <a:t>s</a:t>
            </a:r>
            <a:r>
              <a:rPr lang="hy-AM" altLang="ko-KR" sz="1800" dirty="0" smtClean="0"/>
              <a:t> which segment should be </a:t>
            </a:r>
            <a:r>
              <a:rPr lang="en-US" altLang="ko-KR" sz="1800" dirty="0" smtClean="0"/>
              <a:t>o</a:t>
            </a:r>
            <a:r>
              <a:rPr lang="hy-AM" altLang="ko-KR" sz="1800" dirty="0" smtClean="0"/>
              <a:t>btained from which partner</a:t>
            </a:r>
          </a:p>
          <a:p>
            <a:pPr lvl="1" latinLnBrk="0">
              <a:lnSpc>
                <a:spcPct val="110000"/>
              </a:lnSpc>
            </a:pPr>
            <a:r>
              <a:rPr lang="en-US" altLang="ko-KR" sz="1800" dirty="0" smtClean="0"/>
              <a:t>Downloads </a:t>
            </a:r>
            <a:r>
              <a:rPr lang="hy-AM" altLang="ko-KR" sz="1800" dirty="0" smtClean="0"/>
              <a:t>segment</a:t>
            </a:r>
            <a:r>
              <a:rPr lang="en-US" altLang="ko-KR" sz="1800" dirty="0" smtClean="0"/>
              <a:t>s</a:t>
            </a:r>
            <a:r>
              <a:rPr lang="hy-AM" altLang="ko-KR" sz="1800" dirty="0" smtClean="0"/>
              <a:t> from</a:t>
            </a:r>
            <a:r>
              <a:rPr lang="en-US" altLang="ko-KR" sz="1800" dirty="0" smtClean="0"/>
              <a:t> </a:t>
            </a:r>
            <a:r>
              <a:rPr lang="hy-AM" altLang="ko-KR" sz="1800" dirty="0" smtClean="0"/>
              <a:t>partner</a:t>
            </a:r>
            <a:r>
              <a:rPr lang="en-US" altLang="ko-KR" sz="1800" dirty="0" smtClean="0"/>
              <a:t>s</a:t>
            </a:r>
            <a:r>
              <a:rPr lang="hy-AM" altLang="ko-KR" sz="1800" dirty="0" smtClean="0"/>
              <a:t> and </a:t>
            </a:r>
            <a:r>
              <a:rPr lang="en-US" altLang="ko-KR" sz="1800" dirty="0" smtClean="0"/>
              <a:t>uploads</a:t>
            </a:r>
            <a:r>
              <a:rPr lang="hy-AM" altLang="ko-KR" sz="1800" dirty="0" smtClean="0"/>
              <a:t> </a:t>
            </a:r>
            <a:r>
              <a:rPr lang="en-US" altLang="ko-KR" sz="1800" dirty="0" smtClean="0"/>
              <a:t>their wanted </a:t>
            </a:r>
            <a:r>
              <a:rPr lang="hy-AM" altLang="ko-KR" sz="1800" dirty="0" smtClean="0"/>
              <a:t>segment</a:t>
            </a:r>
            <a:r>
              <a:rPr lang="en-US" altLang="ko-KR" sz="1800" dirty="0" smtClean="0"/>
              <a:t>s</a:t>
            </a:r>
            <a:endParaRPr lang="en-CA" altLang="ko-KR" sz="1800" dirty="0" smtClean="0">
              <a:ea typeface="굴림" pitchFamily="50" charset="-127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itchFamily="50" charset="-127"/>
              </a:rPr>
              <a:t>CoolStreaming</a:t>
            </a:r>
            <a:endParaRPr lang="en-CA" altLang="ko-KR" sz="3200" smtClean="0"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301625"/>
            <a:ext cx="8915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TW" sz="3600" dirty="0" smtClean="0">
                <a:ea typeface="新細明體" pitchFamily="18" charset="-120"/>
              </a:rPr>
              <a:t>Diagram of </a:t>
            </a:r>
            <a:r>
              <a:rPr lang="en-US" altLang="zh-TW" sz="3600" dirty="0" err="1" smtClean="0">
                <a:ea typeface="新細明體" pitchFamily="18" charset="-120"/>
              </a:rPr>
              <a:t>CoolStreaming</a:t>
            </a:r>
            <a:r>
              <a:rPr lang="en-US" altLang="zh-TW" sz="3600" dirty="0" smtClean="0">
                <a:ea typeface="新細明體" pitchFamily="18" charset="-120"/>
              </a:rPr>
              <a:t> System</a:t>
            </a:r>
          </a:p>
        </p:txBody>
      </p:sp>
      <p:pic>
        <p:nvPicPr>
          <p:cNvPr id="6553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600200"/>
            <a:ext cx="609543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ounded Rectangle 3"/>
          <p:cNvSpPr/>
          <p:nvPr/>
        </p:nvSpPr>
        <p:spPr>
          <a:xfrm>
            <a:off x="1600200" y="5638800"/>
            <a:ext cx="6019800" cy="457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ea typeface="굴림" pitchFamily="50" charset="-127"/>
              </a:rPr>
              <a:t>Data-driven P2P streaming</a:t>
            </a:r>
          </a:p>
          <a:p>
            <a:r>
              <a:rPr lang="en-US" altLang="ko-KR" sz="2400" dirty="0" smtClean="0">
                <a:ea typeface="굴림" pitchFamily="50" charset="-127"/>
              </a:rPr>
              <a:t>Gossip-based protocols</a:t>
            </a:r>
          </a:p>
          <a:p>
            <a:pPr lvl="1"/>
            <a:r>
              <a:rPr lang="en-US" altLang="ko-KR" sz="2000" dirty="0" smtClean="0">
                <a:ea typeface="굴림" pitchFamily="50" charset="-127"/>
              </a:rPr>
              <a:t>Peer management</a:t>
            </a:r>
          </a:p>
          <a:p>
            <a:pPr lvl="1"/>
            <a:r>
              <a:rPr lang="en-US" altLang="ko-KR" sz="2000" dirty="0" smtClean="0">
                <a:ea typeface="굴림" pitchFamily="50" charset="-127"/>
              </a:rPr>
              <a:t>Channel discovery</a:t>
            </a:r>
          </a:p>
          <a:p>
            <a:pPr latinLnBrk="0"/>
            <a:endParaRPr lang="en-US" altLang="ko-KR" sz="2400" dirty="0" smtClean="0">
              <a:ea typeface="굴림" pitchFamily="50" charset="-127"/>
            </a:endParaRPr>
          </a:p>
          <a:p>
            <a:pPr latinLnBrk="0"/>
            <a:r>
              <a:rPr lang="en-US" altLang="ko-KR" sz="2400" dirty="0" smtClean="0">
                <a:ea typeface="굴림" pitchFamily="50" charset="-127"/>
              </a:rPr>
              <a:t>Very popular P2P IPTV application</a:t>
            </a:r>
          </a:p>
          <a:p>
            <a:pPr lvl="1" latinLnBrk="0"/>
            <a:r>
              <a:rPr lang="en-US" altLang="ko-KR" sz="2000" dirty="0" smtClean="0">
                <a:ea typeface="굴림" pitchFamily="50" charset="-127"/>
              </a:rPr>
              <a:t>Over 100,000 simultaneous viewers and 40,000 viewers daily</a:t>
            </a:r>
          </a:p>
          <a:p>
            <a:pPr lvl="1" latinLnBrk="0"/>
            <a:r>
              <a:rPr lang="en-US" altLang="ko-KR" sz="2000" dirty="0" smtClean="0">
                <a:ea typeface="굴림" pitchFamily="50" charset="-127"/>
              </a:rPr>
              <a:t>Over 200+ channels</a:t>
            </a:r>
          </a:p>
          <a:p>
            <a:pPr lvl="1" latinLnBrk="0"/>
            <a:r>
              <a:rPr lang="en-US" altLang="ko-KR" sz="2000" dirty="0" smtClean="0">
                <a:ea typeface="굴림" pitchFamily="50" charset="-127"/>
              </a:rPr>
              <a:t>Windows Media Video and Real Video format</a:t>
            </a:r>
          </a:p>
          <a:p>
            <a:pPr latinLnBrk="0"/>
            <a:endParaRPr lang="en-US" altLang="ko-KR" sz="2400" dirty="0" smtClean="0">
              <a:ea typeface="굴림" pitchFamily="50" charset="-127"/>
            </a:endParaRP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>
                <a:ea typeface="굴림" pitchFamily="50" charset="-127"/>
              </a:rPr>
              <a:t>PPLive</a:t>
            </a:r>
            <a:endParaRPr lang="en-US" altLang="ko-KR" dirty="0" smtClean="0"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066800" y="2209800"/>
            <a:ext cx="3181602" cy="2743200"/>
          </a:xfrm>
          <a:noFill/>
        </p:spPr>
      </p:pic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  <a:ea typeface="新細明體" pitchFamily="18" charset="-120"/>
              </a:rPr>
              <a:t>Tree-Push vs. Mesh-Pull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76800" y="2362200"/>
            <a:ext cx="2987837" cy="24723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382000" cy="4800600"/>
          </a:xfrm>
        </p:spPr>
        <p:txBody>
          <a:bodyPr>
            <a:noAutofit/>
          </a:bodyPr>
          <a:lstStyle/>
          <a:p>
            <a:pPr eaLnBrk="1" latinLnBrk="0" hangingPunct="1"/>
            <a:r>
              <a:rPr lang="en-US" altLang="zh-TW" sz="2400" dirty="0" smtClean="0">
                <a:ea typeface="新細明體" pitchFamily="18" charset="-120"/>
              </a:rPr>
              <a:t>Tree-Push Based</a:t>
            </a:r>
          </a:p>
          <a:p>
            <a:pPr lvl="1" eaLnBrk="1" latinLnBrk="0" hangingPunct="1"/>
            <a:r>
              <a:rPr lang="en-US" altLang="zh-TW" sz="2000" dirty="0" smtClean="0">
                <a:ea typeface="新細明體" pitchFamily="18" charset="-120"/>
              </a:rPr>
              <a:t>Content flows from root to children along the tree</a:t>
            </a:r>
          </a:p>
          <a:p>
            <a:pPr lvl="1" eaLnBrk="1" latinLnBrk="0" hangingPunct="1"/>
            <a:r>
              <a:rPr lang="en-US" altLang="zh-TW" sz="2000" dirty="0" smtClean="0">
                <a:ea typeface="新細明體" pitchFamily="18" charset="-120"/>
              </a:rPr>
              <a:t>Node failures affect a complete sub-tree</a:t>
            </a:r>
          </a:p>
          <a:p>
            <a:pPr lvl="1" eaLnBrk="1" latinLnBrk="0" hangingPunct="1"/>
            <a:r>
              <a:rPr lang="en-US" altLang="zh-TW" sz="2000" dirty="0" smtClean="0">
                <a:ea typeface="新細明體" pitchFamily="18" charset="-120"/>
              </a:rPr>
              <a:t>Long recovery time</a:t>
            </a:r>
          </a:p>
          <a:p>
            <a:pPr eaLnBrk="1" latinLnBrk="0" hangingPunct="1"/>
            <a:r>
              <a:rPr lang="en-US" altLang="zh-TW" sz="2400" dirty="0" smtClean="0">
                <a:ea typeface="新細明體" pitchFamily="18" charset="-120"/>
              </a:rPr>
              <a:t>Mesh-Pull Based</a:t>
            </a:r>
          </a:p>
          <a:p>
            <a:pPr lvl="1" eaLnBrk="1" latinLnBrk="0" hangingPunct="1"/>
            <a:r>
              <a:rPr lang="en-US" altLang="zh-TW" sz="2000" dirty="0" smtClean="0">
                <a:ea typeface="新細明體" pitchFamily="18" charset="-120"/>
              </a:rPr>
              <a:t>Nodes exchanges data availability information with neighbor nodes</a:t>
            </a:r>
          </a:p>
          <a:p>
            <a:pPr lvl="1" latinLnBrk="0"/>
            <a:r>
              <a:rPr lang="en-US" altLang="zh-TW" sz="2000" dirty="0" smtClean="0">
                <a:ea typeface="新細明體" pitchFamily="18" charset="-120"/>
              </a:rPr>
              <a:t>Resilient to node failure</a:t>
            </a:r>
          </a:p>
          <a:p>
            <a:pPr lvl="1" eaLnBrk="1" latinLnBrk="0" hangingPunct="1"/>
            <a:r>
              <a:rPr lang="en-US" altLang="zh-TW" sz="2000" dirty="0" smtClean="0">
                <a:ea typeface="新細明體" pitchFamily="18" charset="-120"/>
              </a:rPr>
              <a:t>High control overhead</a:t>
            </a:r>
          </a:p>
          <a:p>
            <a:pPr lvl="2" latinLnBrk="0"/>
            <a:r>
              <a:rPr lang="en-US" altLang="zh-TW" sz="1800" dirty="0" smtClean="0">
                <a:ea typeface="新細明體" pitchFamily="18" charset="-120"/>
              </a:rPr>
              <a:t>Meta-data exchange consumes bandwidth</a:t>
            </a:r>
          </a:p>
          <a:p>
            <a:pPr lvl="1" latinLnBrk="0"/>
            <a:r>
              <a:rPr lang="en-US" altLang="zh-TW" sz="2000" dirty="0" smtClean="0">
                <a:ea typeface="新細明體" pitchFamily="18" charset="-120"/>
              </a:rPr>
              <a:t>Longer delay for downloading each chunk</a:t>
            </a:r>
          </a:p>
          <a:p>
            <a:pPr lvl="2" latinLnBrk="0"/>
            <a:r>
              <a:rPr lang="en-US" altLang="zh-TW" sz="1800" dirty="0" smtClean="0">
                <a:ea typeface="新細明體" pitchFamily="18" charset="-120"/>
              </a:rPr>
              <a:t>Request-Response</a:t>
            </a:r>
          </a:p>
          <a:p>
            <a:pPr lvl="2" latinLnBrk="0"/>
            <a:endParaRPr lang="en-US" altLang="zh-TW" sz="1800" dirty="0" smtClean="0">
              <a:ea typeface="新細明體" pitchFamily="18" charset="-12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solidFill>
                  <a:schemeClr val="tx1"/>
                </a:solidFill>
                <a:ea typeface="新細明體" pitchFamily="18" charset="-120"/>
              </a:rPr>
              <a:t>Tree-Push vs. Mesh-Pull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371600"/>
            <a:ext cx="7313612" cy="4800600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zh-TW" sz="2400" dirty="0" smtClean="0">
                <a:ea typeface="新細明體" pitchFamily="18" charset="-120"/>
              </a:rPr>
              <a:t>Introduction</a:t>
            </a:r>
            <a:endParaRPr lang="en-US" altLang="zh-TW" sz="1800" dirty="0" smtClean="0">
              <a:ea typeface="新細明體" pitchFamily="18" charset="-120"/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zh-TW" sz="2400" dirty="0" smtClean="0">
                <a:ea typeface="新細明體" pitchFamily="18" charset="-120"/>
              </a:rPr>
              <a:t>Video Streaming</a:t>
            </a:r>
            <a:r>
              <a:rPr lang="en-US" altLang="zh-TW" sz="1800" dirty="0" smtClean="0">
                <a:ea typeface="新細明體" pitchFamily="18" charset="-120"/>
              </a:rPr>
              <a:t> </a:t>
            </a:r>
            <a:r>
              <a:rPr lang="en-US" altLang="zh-TW" sz="2400" dirty="0" smtClean="0">
                <a:ea typeface="新細明體" pitchFamily="18" charset="-120"/>
              </a:rPr>
              <a:t>Approaches</a:t>
            </a:r>
            <a:endParaRPr lang="en-US" altLang="zh-TW" sz="1800" dirty="0" smtClean="0">
              <a:ea typeface="新細明體" pitchFamily="18" charset="-12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zh-TW" sz="2000" dirty="0" smtClean="0">
                <a:ea typeface="新細明體" pitchFamily="18" charset="-120"/>
              </a:rPr>
              <a:t>IP Multicast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TW" sz="2000" dirty="0" smtClean="0">
                <a:ea typeface="新細明體" pitchFamily="18" charset="-120"/>
              </a:rPr>
              <a:t>Content Distribution Network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TW" sz="2000" dirty="0" smtClean="0">
                <a:ea typeface="新細明體" pitchFamily="18" charset="-120"/>
              </a:rPr>
              <a:t>Application Layer Multicast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TW" sz="2000" dirty="0" smtClean="0">
                <a:ea typeface="新細明體" pitchFamily="18" charset="-120"/>
              </a:rPr>
              <a:t>Mesh-Pull P2P Streaming</a:t>
            </a:r>
          </a:p>
          <a:p>
            <a:pPr lvl="2">
              <a:lnSpc>
                <a:spcPct val="110000"/>
              </a:lnSpc>
            </a:pPr>
            <a:r>
              <a:rPr lang="en-US" altLang="zh-TW" sz="1800" dirty="0" err="1" smtClean="0">
                <a:ea typeface="新細明體" pitchFamily="18" charset="-120"/>
              </a:rPr>
              <a:t>CoolStreaming</a:t>
            </a:r>
            <a:endParaRPr lang="en-US" altLang="zh-TW" sz="1800" dirty="0" smtClean="0">
              <a:ea typeface="新細明體" pitchFamily="18" charset="-120"/>
            </a:endParaRPr>
          </a:p>
          <a:p>
            <a:pPr lvl="2">
              <a:lnSpc>
                <a:spcPct val="110000"/>
              </a:lnSpc>
            </a:pPr>
            <a:r>
              <a:rPr lang="en-US" altLang="zh-TW" sz="1800" dirty="0" err="1" smtClean="0">
                <a:ea typeface="新細明體" pitchFamily="18" charset="-120"/>
              </a:rPr>
              <a:t>PPLive</a:t>
            </a:r>
            <a:endParaRPr lang="en-US" altLang="zh-TW" sz="1800" dirty="0" smtClean="0">
              <a:ea typeface="新細明體" pitchFamily="18" charset="-120"/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zh-TW" sz="2400" dirty="0" smtClean="0">
                <a:ea typeface="新細明體" pitchFamily="18" charset="-120"/>
              </a:rPr>
              <a:t>Mesh-Push-Pull Mechanism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400" dirty="0" smtClean="0">
                <a:ea typeface="新細明體" pitchFamily="18" charset="-120"/>
              </a:rPr>
              <a:t>Mobile P2P Streaming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Outline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Title 1"/>
          <p:cNvSpPr>
            <a:spLocks noGrp="1"/>
          </p:cNvSpPr>
          <p:nvPr>
            <p:ph type="title" idx="4294967295"/>
          </p:nvPr>
        </p:nvSpPr>
        <p:spPr>
          <a:xfrm>
            <a:off x="457200" y="373063"/>
            <a:ext cx="7551737" cy="1074737"/>
          </a:xfrm>
        </p:spPr>
        <p:txBody>
          <a:bodyPr/>
          <a:lstStyle/>
          <a:p>
            <a:pPr eaLnBrk="1" hangingPunct="1"/>
            <a:r>
              <a:rPr lang="en-US" altLang="ko-KR" dirty="0" smtClean="0">
                <a:ea typeface="굴림" pitchFamily="50" charset="-127"/>
              </a:rPr>
              <a:t>Hybrid Pull-Push Protocol</a:t>
            </a:r>
          </a:p>
        </p:txBody>
      </p:sp>
      <p:sp>
        <p:nvSpPr>
          <p:cNvPr id="1726467" name="Content Placeholder 2"/>
          <p:cNvSpPr>
            <a:spLocks noGrp="1"/>
          </p:cNvSpPr>
          <p:nvPr>
            <p:ph idx="4294967295"/>
          </p:nvPr>
        </p:nvSpPr>
        <p:spPr>
          <a:xfrm>
            <a:off x="381000" y="1681163"/>
            <a:ext cx="7162800" cy="4719637"/>
          </a:xfrm>
        </p:spPr>
        <p:txBody>
          <a:bodyPr>
            <a:normAutofit/>
          </a:bodyPr>
          <a:lstStyle/>
          <a:p>
            <a:pPr marL="365760" indent="-256032" eaLnBrk="1" fontAlgn="auto" latinLnBrk="0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/>
              <a:t>Pull-based protocol has </a:t>
            </a:r>
            <a:r>
              <a:rPr lang="en-US" sz="2400" dirty="0" smtClean="0"/>
              <a:t>trade-off </a:t>
            </a:r>
            <a:r>
              <a:rPr lang="en-US" sz="2400" dirty="0"/>
              <a:t>between control overhead and delay</a:t>
            </a:r>
          </a:p>
          <a:p>
            <a:pPr marL="621792" lvl="1" eaLnBrk="1" fontAlgn="auto" latinLnBrk="0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000" dirty="0"/>
              <a:t>To minimize the delay</a:t>
            </a:r>
          </a:p>
          <a:p>
            <a:pPr marL="859536" lvl="2" eaLnBrk="1" fontAlgn="auto" latinLnBrk="0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en-US" sz="1800" dirty="0"/>
              <a:t>Node notifies its neighbors of packet </a:t>
            </a:r>
            <a:r>
              <a:rPr lang="en-US" sz="1800" dirty="0" smtClean="0"/>
              <a:t>arrivals </a:t>
            </a:r>
            <a:r>
              <a:rPr lang="en-US" sz="1800" dirty="0"/>
              <a:t>immediately</a:t>
            </a:r>
          </a:p>
          <a:p>
            <a:pPr marL="859536" lvl="2" eaLnBrk="1" fontAlgn="auto" latinLnBrk="0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en-US" sz="1800" dirty="0"/>
              <a:t>Neighbors </a:t>
            </a:r>
            <a:r>
              <a:rPr lang="en-US" sz="1800" dirty="0" smtClean="0"/>
              <a:t>also </a:t>
            </a:r>
            <a:r>
              <a:rPr lang="en-US" sz="1800" dirty="0"/>
              <a:t>request the packet immediately</a:t>
            </a:r>
          </a:p>
          <a:p>
            <a:pPr marL="859536" lvl="2" eaLnBrk="1" fontAlgn="auto" latinLnBrk="0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en-US" sz="1800" dirty="0"/>
              <a:t>              </a:t>
            </a:r>
            <a:r>
              <a:rPr lang="en-US" sz="1800" dirty="0" smtClean="0"/>
              <a:t>large control </a:t>
            </a:r>
            <a:r>
              <a:rPr lang="en-US" sz="1800" dirty="0"/>
              <a:t>overhead</a:t>
            </a:r>
          </a:p>
          <a:p>
            <a:pPr marL="621792" lvl="1" eaLnBrk="1" fontAlgn="auto" latinLnBrk="0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000" dirty="0"/>
              <a:t>To </a:t>
            </a:r>
            <a:r>
              <a:rPr lang="en-US" sz="2000" dirty="0" smtClean="0"/>
              <a:t>decrease the </a:t>
            </a:r>
            <a:r>
              <a:rPr lang="en-US" sz="2000" dirty="0"/>
              <a:t>overhead</a:t>
            </a:r>
          </a:p>
          <a:p>
            <a:pPr marL="859536" lvl="2" eaLnBrk="1" fontAlgn="auto" latinLnBrk="0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en-US" sz="1800" dirty="0" smtClean="0"/>
              <a:t>Node waits </a:t>
            </a:r>
            <a:r>
              <a:rPr lang="en-US" sz="1800" dirty="0"/>
              <a:t>until </a:t>
            </a:r>
            <a:r>
              <a:rPr lang="en-US" sz="1800" dirty="0" smtClean="0"/>
              <a:t>a group of </a:t>
            </a:r>
            <a:r>
              <a:rPr lang="en-US" sz="1800" dirty="0"/>
              <a:t>packets </a:t>
            </a:r>
            <a:r>
              <a:rPr lang="en-US" sz="1800" dirty="0" smtClean="0"/>
              <a:t>arrive </a:t>
            </a:r>
            <a:r>
              <a:rPr lang="en-US" sz="1800" dirty="0"/>
              <a:t>before </a:t>
            </a:r>
            <a:r>
              <a:rPr lang="en-US" sz="1800" dirty="0" smtClean="0"/>
              <a:t>informing </a:t>
            </a:r>
            <a:r>
              <a:rPr lang="en-US" sz="1800" dirty="0"/>
              <a:t>its neighbors </a:t>
            </a:r>
          </a:p>
          <a:p>
            <a:pPr marL="859536" lvl="2" eaLnBrk="1" fontAlgn="auto" latinLnBrk="0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en-US" sz="1800" dirty="0"/>
              <a:t>Neighbors can also request a </a:t>
            </a:r>
            <a:r>
              <a:rPr lang="en-US" sz="1800" dirty="0" smtClean="0"/>
              <a:t>batch of </a:t>
            </a:r>
            <a:r>
              <a:rPr lang="en-US" sz="1800" dirty="0"/>
              <a:t>packets </a:t>
            </a:r>
            <a:r>
              <a:rPr lang="en-US" sz="1800" dirty="0" smtClean="0"/>
              <a:t>at a time</a:t>
            </a:r>
            <a:endParaRPr lang="en-US" sz="1800" dirty="0"/>
          </a:p>
          <a:p>
            <a:pPr marL="859536" lvl="2" eaLnBrk="1" fontAlgn="auto" latinLnBrk="0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en-US" sz="1800" dirty="0"/>
              <a:t>              considerable delay</a:t>
            </a:r>
          </a:p>
        </p:txBody>
      </p:sp>
      <p:pic>
        <p:nvPicPr>
          <p:cNvPr id="48133" name="Picture 5" descr="FC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8950" y="2095500"/>
            <a:ext cx="177165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26470" name="AutoShape 6"/>
          <p:cNvSpPr>
            <a:spLocks noChangeArrowheads="1"/>
          </p:cNvSpPr>
          <p:nvPr/>
        </p:nvSpPr>
        <p:spPr bwMode="auto">
          <a:xfrm>
            <a:off x="1353377" y="3778250"/>
            <a:ext cx="871537" cy="26035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9900CC"/>
          </a:solidFill>
          <a:ln w="3175" algn="ctr">
            <a:solidFill>
              <a:srgbClr val="9900CC"/>
            </a:solidFill>
            <a:miter lim="800000"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ko-KR" altLang="ko-KR">
              <a:ea typeface="굴림" pitchFamily="50" charset="-127"/>
            </a:endParaRPr>
          </a:p>
        </p:txBody>
      </p:sp>
      <p:sp>
        <p:nvSpPr>
          <p:cNvPr id="1726471" name="AutoShape 7"/>
          <p:cNvSpPr>
            <a:spLocks noChangeArrowheads="1"/>
          </p:cNvSpPr>
          <p:nvPr/>
        </p:nvSpPr>
        <p:spPr bwMode="auto">
          <a:xfrm>
            <a:off x="1371600" y="5637278"/>
            <a:ext cx="871538" cy="26035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9900CC"/>
          </a:solidFill>
          <a:ln w="3175" algn="ctr">
            <a:solidFill>
              <a:srgbClr val="9900CC"/>
            </a:solidFill>
            <a:miter lim="800000"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ko-KR" altLang="ko-KR">
              <a:ea typeface="굴림" pitchFamily="50" charset="-127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899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568450" y="4191000"/>
          <a:ext cx="6203950" cy="177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Visio" r:id="rId4" imgW="6204585" imgH="1769745" progId="">
                  <p:embed/>
                </p:oleObj>
              </mc:Choice>
              <mc:Fallback>
                <p:oleObj name="Visio" r:id="rId4" imgW="6204585" imgH="1769745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4191000"/>
                        <a:ext cx="6203950" cy="177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CN" sz="3600" dirty="0" smtClean="0">
                <a:ea typeface="宋体" pitchFamily="2" charset="-122"/>
              </a:rPr>
              <a:t>Pull-Push Streaming Mechanism</a:t>
            </a:r>
          </a:p>
        </p:txBody>
      </p:sp>
      <p:sp>
        <p:nvSpPr>
          <p:cNvPr id="17489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604963"/>
            <a:ext cx="8534400" cy="4719637"/>
          </a:xfrm>
        </p:spPr>
        <p:txBody>
          <a:bodyPr>
            <a:normAutofit/>
          </a:bodyPr>
          <a:lstStyle/>
          <a:p>
            <a:pPr lvl="1" eaLnBrk="1" latinLnBrk="0" hangingPunct="1"/>
            <a:r>
              <a:rPr lang="en-US" altLang="zh-CN" sz="2200" dirty="0" smtClean="0">
                <a:ea typeface="宋体" pitchFamily="2" charset="-122"/>
              </a:rPr>
              <a:t>Pull mechanism as startup</a:t>
            </a:r>
          </a:p>
          <a:p>
            <a:pPr lvl="1" eaLnBrk="1" latinLnBrk="0" hangingPunct="1"/>
            <a:r>
              <a:rPr lang="en-US" altLang="zh-CN" sz="2200" dirty="0" smtClean="0">
                <a:ea typeface="宋体" pitchFamily="2" charset="-122"/>
              </a:rPr>
              <a:t>Successful pulls trigger packet pushes by the neighbors</a:t>
            </a:r>
          </a:p>
          <a:p>
            <a:pPr lvl="1" eaLnBrk="1" latinLnBrk="0" hangingPunct="1"/>
            <a:r>
              <a:rPr lang="en-US" altLang="zh-CN" sz="2200" dirty="0" smtClean="0">
                <a:ea typeface="宋体" pitchFamily="2" charset="-122"/>
              </a:rPr>
              <a:t>Every node subscribes to pushing packets from the neighbors</a:t>
            </a:r>
          </a:p>
          <a:p>
            <a:pPr lvl="1" eaLnBrk="1" latinLnBrk="0" hangingPunct="1"/>
            <a:r>
              <a:rPr lang="en-US" altLang="zh-CN" sz="2200" dirty="0" smtClean="0">
                <a:ea typeface="宋体" pitchFamily="2" charset="-122"/>
              </a:rPr>
              <a:t>Lost packets during the push interval are recovered by pull mechanism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Content Placeholder 1"/>
          <p:cNvSpPr>
            <a:spLocks noGrp="1"/>
          </p:cNvSpPr>
          <p:nvPr>
            <p:ph idx="1"/>
          </p:nvPr>
        </p:nvSpPr>
        <p:spPr>
          <a:xfrm>
            <a:off x="304800" y="1570038"/>
            <a:ext cx="8513763" cy="4525962"/>
          </a:xfrm>
        </p:spPr>
        <p:txBody>
          <a:bodyPr/>
          <a:lstStyle/>
          <a:p>
            <a:pPr latinLnBrk="0"/>
            <a:r>
              <a:rPr lang="en-US" altLang="ko-KR" sz="2400" i="1" dirty="0" smtClean="0">
                <a:ea typeface="굴림" pitchFamily="50" charset="-127"/>
              </a:rPr>
              <a:t>n</a:t>
            </a:r>
            <a:r>
              <a:rPr lang="en-US" altLang="ko-KR" sz="2400" dirty="0" smtClean="0">
                <a:ea typeface="굴림" pitchFamily="50" charset="-127"/>
              </a:rPr>
              <a:t>-sub streams: packets with sequence number </a:t>
            </a:r>
            <a:r>
              <a:rPr lang="en-US" altLang="ko-KR" sz="2400" i="1" dirty="0" smtClean="0">
                <a:ea typeface="굴림" pitchFamily="50" charset="-127"/>
              </a:rPr>
              <a:t>s</a:t>
            </a:r>
            <a:r>
              <a:rPr lang="en-US" altLang="ko-KR" sz="2400" dirty="0" smtClean="0">
                <a:ea typeface="굴림" pitchFamily="50" charset="-127"/>
              </a:rPr>
              <a:t> % </a:t>
            </a:r>
            <a:r>
              <a:rPr lang="en-US" altLang="ko-KR" sz="2400" i="1" dirty="0" smtClean="0">
                <a:ea typeface="굴림" pitchFamily="50" charset="-127"/>
              </a:rPr>
              <a:t>n</a:t>
            </a:r>
          </a:p>
          <a:p>
            <a:pPr latinLnBrk="0"/>
            <a:r>
              <a:rPr lang="en-US" altLang="ko-KR" sz="2400" dirty="0" smtClean="0">
                <a:ea typeface="굴림" pitchFamily="50" charset="-127"/>
              </a:rPr>
              <a:t>Loop avoidance</a:t>
            </a:r>
          </a:p>
          <a:p>
            <a:pPr lvl="1" latinLnBrk="0"/>
            <a:r>
              <a:rPr lang="en-US" altLang="ko-KR" sz="2000" dirty="0" smtClean="0">
                <a:ea typeface="굴림" pitchFamily="50" charset="-127"/>
              </a:rPr>
              <a:t>For </a:t>
            </a:r>
            <a:r>
              <a:rPr lang="en-US" altLang="ko-KR" sz="2000" i="1" dirty="0" smtClean="0">
                <a:ea typeface="굴림" pitchFamily="50" charset="-127"/>
              </a:rPr>
              <a:t>n</a:t>
            </a:r>
            <a:r>
              <a:rPr lang="en-US" altLang="ko-KR" sz="2000" dirty="0" smtClean="0">
                <a:ea typeface="굴림" pitchFamily="50" charset="-127"/>
              </a:rPr>
              <a:t>-sub streams, there are </a:t>
            </a:r>
            <a:r>
              <a:rPr lang="en-US" altLang="ko-KR" sz="2000" i="1" dirty="0" smtClean="0">
                <a:ea typeface="굴림" pitchFamily="50" charset="-127"/>
              </a:rPr>
              <a:t>n</a:t>
            </a:r>
            <a:r>
              <a:rPr lang="en-US" altLang="ko-KR" sz="2000" dirty="0" smtClean="0">
                <a:ea typeface="굴림" pitchFamily="50" charset="-127"/>
              </a:rPr>
              <a:t> packets in a </a:t>
            </a:r>
            <a:r>
              <a:rPr lang="en-US" altLang="ko-KR" sz="2000" b="1" dirty="0" smtClean="0">
                <a:ea typeface="굴림" pitchFamily="50" charset="-127"/>
              </a:rPr>
              <a:t>packet group</a:t>
            </a:r>
          </a:p>
          <a:p>
            <a:pPr lvl="1" latinLnBrk="0"/>
            <a:r>
              <a:rPr lang="en-US" altLang="ko-KR" sz="2000" b="1" dirty="0" smtClean="0">
                <a:ea typeface="굴림" pitchFamily="50" charset="-127"/>
              </a:rPr>
              <a:t>Packet party</a:t>
            </a:r>
            <a:r>
              <a:rPr lang="en-US" altLang="ko-KR" sz="2000" dirty="0" smtClean="0">
                <a:ea typeface="굴림" pitchFamily="50" charset="-127"/>
              </a:rPr>
              <a:t> is composed of multiple packet groups.</a:t>
            </a:r>
          </a:p>
          <a:p>
            <a:pPr lvl="1" latinLnBrk="0"/>
            <a:r>
              <a:rPr lang="en-US" altLang="ko-KR" sz="2000" dirty="0" smtClean="0">
                <a:ea typeface="굴림" pitchFamily="50" charset="-127"/>
              </a:rPr>
              <a:t>Push switching is determined by the pull results of the first packet group in a packet party</a:t>
            </a:r>
          </a:p>
        </p:txBody>
      </p:sp>
      <p:sp>
        <p:nvSpPr>
          <p:cNvPr id="4915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>
                <a:ea typeface="宋体" pitchFamily="2" charset="-122"/>
              </a:rPr>
              <a:t>Pull-Push Streaming Mechanism</a:t>
            </a:r>
            <a:endParaRPr lang="en-US" altLang="ko-KR" sz="3600" dirty="0" smtClean="0">
              <a:ea typeface="굴림" pitchFamily="50" charset="-127"/>
            </a:endParaRPr>
          </a:p>
        </p:txBody>
      </p:sp>
      <p:pic>
        <p:nvPicPr>
          <p:cNvPr id="4915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962400"/>
            <a:ext cx="6972300" cy="2203450"/>
          </a:xfrm>
          <a:prstGeom prst="rect">
            <a:avLst/>
          </a:prstGeom>
          <a:noFill/>
          <a:ln w="57150" algn="ctr">
            <a:noFill/>
            <a:miter lim="800000"/>
            <a:headEnd type="none" w="lg" len="lg"/>
            <a:tailEnd type="none" w="lg" len="lg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57528"/>
            <a:ext cx="8229600" cy="43098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Mobile video streaming</a:t>
            </a:r>
          </a:p>
          <a:p>
            <a:pPr lvl="1" latinLnBrk="0"/>
            <a:r>
              <a:rPr lang="en-US" dirty="0" smtClean="0"/>
              <a:t>Rapid growth of mobile P2P communication</a:t>
            </a:r>
          </a:p>
          <a:p>
            <a:pPr lvl="1" latinLnBrk="0"/>
            <a:r>
              <a:rPr lang="en-US" dirty="0" smtClean="0"/>
              <a:t>Video streaming expected to rise to as high as 91% of the Internet traffic in 2014</a:t>
            </a:r>
          </a:p>
          <a:p>
            <a:r>
              <a:rPr lang="en-US" dirty="0" smtClean="0"/>
              <a:t>Mobile environment</a:t>
            </a:r>
          </a:p>
          <a:p>
            <a:pPr lvl="1"/>
            <a:r>
              <a:rPr lang="en-US" dirty="0" smtClean="0"/>
              <a:t>Increase of mobile and wireless peers</a:t>
            </a:r>
          </a:p>
          <a:p>
            <a:pPr lvl="1"/>
            <a:r>
              <a:rPr lang="en-US" dirty="0" smtClean="0"/>
              <a:t>Unsteady network connections</a:t>
            </a:r>
          </a:p>
          <a:p>
            <a:pPr lvl="1"/>
            <a:r>
              <a:rPr lang="en-US" dirty="0" smtClean="0"/>
              <a:t>Battery power</a:t>
            </a:r>
          </a:p>
          <a:p>
            <a:pPr lvl="1"/>
            <a:r>
              <a:rPr lang="en-US" dirty="0" smtClean="0"/>
              <a:t>Various video coding for mobile devices</a:t>
            </a:r>
          </a:p>
          <a:p>
            <a:pPr lvl="1"/>
            <a:r>
              <a:rPr lang="en-US" dirty="0" smtClean="0"/>
              <a:t>Frequent node churn</a:t>
            </a:r>
          </a:p>
          <a:p>
            <a:pPr lvl="1"/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P2P Streaming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Mobile P2P Streaming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  <a:noFill/>
        </p:spPr>
        <p:txBody>
          <a:bodyPr wrap="square">
            <a:normAutofit/>
          </a:bodyPr>
          <a:lstStyle/>
          <a:p>
            <a:pPr latinLnBrk="0"/>
            <a:r>
              <a:rPr lang="en-US" dirty="0" smtClean="0"/>
              <a:t>Mobile node issues</a:t>
            </a:r>
          </a:p>
          <a:p>
            <a:pPr lvl="1" latinLnBrk="0"/>
            <a:r>
              <a:rPr lang="en-US" dirty="0" smtClean="0"/>
              <a:t>Uplink vs. downlink bandwidth</a:t>
            </a:r>
          </a:p>
          <a:p>
            <a:pPr lvl="1" latinLnBrk="0"/>
            <a:r>
              <a:rPr lang="en-US" dirty="0" smtClean="0"/>
              <a:t>Battery power</a:t>
            </a:r>
          </a:p>
          <a:p>
            <a:pPr lvl="1" latinLnBrk="0"/>
            <a:r>
              <a:rPr lang="en-US" dirty="0" smtClean="0"/>
              <a:t>Multiple interfaces</a:t>
            </a:r>
          </a:p>
          <a:p>
            <a:pPr lvl="1" latinLnBrk="0"/>
            <a:r>
              <a:rPr lang="en-US" dirty="0" smtClean="0"/>
              <a:t>Geo-targeting</a:t>
            </a:r>
          </a:p>
          <a:p>
            <a:pPr latinLnBrk="0"/>
            <a:r>
              <a:rPr lang="en-US" dirty="0" smtClean="0"/>
              <a:t>Other mobility considerations</a:t>
            </a:r>
          </a:p>
          <a:p>
            <a:pPr lvl="1" latinLnBrk="0"/>
            <a:r>
              <a:rPr lang="en-US" dirty="0" smtClean="0"/>
              <a:t>Processing power</a:t>
            </a:r>
          </a:p>
          <a:p>
            <a:pPr lvl="1" latinLnBrk="0"/>
            <a:r>
              <a:rPr lang="en-US" dirty="0" smtClean="0"/>
              <a:t>Link layer mobility</a:t>
            </a:r>
          </a:p>
          <a:p>
            <a:pPr lvl="1" latinLnBrk="0"/>
            <a:r>
              <a:rPr lang="en-US" dirty="0" smtClean="0"/>
              <a:t>Mobile IP &amp; proxy mobile IP</a:t>
            </a:r>
          </a:p>
          <a:p>
            <a:pPr lvl="1" latinLnBrk="0"/>
            <a:r>
              <a:rPr lang="en-US" dirty="0" smtClean="0"/>
              <a:t>Tracker mobility</a:t>
            </a:r>
          </a:p>
          <a:p>
            <a:pPr latinLnBrk="0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Pioneering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700272"/>
          </a:xfrm>
        </p:spPr>
        <p:txBody>
          <a:bodyPr>
            <a:normAutofit/>
          </a:bodyPr>
          <a:lstStyle/>
          <a:p>
            <a:r>
              <a:rPr lang="en-US" dirty="0" smtClean="0"/>
              <a:t>Video proxy located at the edge of networks</a:t>
            </a:r>
          </a:p>
          <a:p>
            <a:pPr lvl="1"/>
            <a:r>
              <a:rPr lang="en-US" dirty="0" smtClean="0"/>
              <a:t>Adaptive video </a:t>
            </a:r>
            <a:r>
              <a:rPr lang="en-US" dirty="0" err="1" smtClean="0"/>
              <a:t>transcoding</a:t>
            </a:r>
            <a:r>
              <a:rPr lang="en-US" dirty="0" smtClean="0"/>
              <a:t> considering the network conditions and constraints of mobile users</a:t>
            </a:r>
          </a:p>
          <a:p>
            <a:r>
              <a:rPr lang="en-US" dirty="0" smtClean="0"/>
              <a:t>Distributed </a:t>
            </a:r>
            <a:r>
              <a:rPr lang="en-US" dirty="0" err="1" smtClean="0"/>
              <a:t>transcoding</a:t>
            </a:r>
            <a:r>
              <a:rPr lang="en-US" dirty="0" smtClean="0"/>
              <a:t> by fixed nodes</a:t>
            </a:r>
          </a:p>
          <a:p>
            <a:pPr lvl="1"/>
            <a:r>
              <a:rPr lang="en-US" dirty="0" smtClean="0"/>
              <a:t>Sub-streams from multiple parents are assembled</a:t>
            </a:r>
          </a:p>
          <a:p>
            <a:pPr lvl="1"/>
            <a:r>
              <a:rPr lang="en-US" dirty="0" smtClean="0"/>
              <a:t>Resilient to peer churns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Pioneering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r>
              <a:rPr lang="en-US" dirty="0" smtClean="0"/>
              <a:t>Hierarchical overlay</a:t>
            </a:r>
          </a:p>
          <a:p>
            <a:pPr lvl="1" latinLnBrk="0"/>
            <a:r>
              <a:rPr lang="en-US" dirty="0" smtClean="0"/>
              <a:t>Multiple network interfaces – access link vs. sharing link</a:t>
            </a:r>
          </a:p>
          <a:p>
            <a:pPr lvl="1" latinLnBrk="0"/>
            <a:r>
              <a:rPr lang="en-US" dirty="0" smtClean="0"/>
              <a:t>Peer fetches a video thru cellular networks (WAN) to share it with others over local networks (LAN)</a:t>
            </a:r>
          </a:p>
          <a:p>
            <a:pPr latinLnBrk="0"/>
            <a:r>
              <a:rPr lang="en-US" dirty="0" smtClean="0"/>
              <a:t>Cooperative video streaming</a:t>
            </a:r>
          </a:p>
          <a:p>
            <a:pPr lvl="1" latinLnBrk="0"/>
            <a:r>
              <a:rPr lang="en-US" dirty="0" smtClean="0"/>
              <a:t>P2P-based application layer channel bonding in resource-constrained mobile environments</a:t>
            </a:r>
          </a:p>
          <a:p>
            <a:pPr lvl="1" latinLnBrk="0"/>
            <a:r>
              <a:rPr lang="en-US" dirty="0" smtClean="0"/>
              <a:t>Similar, in spirit, to channel/link bundling technology at link layer to efficiently leverage the combined capacity of all access links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제목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/>
          <a:lstStyle/>
          <a:p>
            <a:pPr algn="ctr"/>
            <a:r>
              <a:rPr lang="en-US" altLang="ko-KR" dirty="0" smtClean="0"/>
              <a:t>Questions?</a:t>
            </a:r>
            <a:endParaRPr lang="ko-KR" alt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2674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6951662" cy="434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600" b="1" dirty="0" smtClean="0">
                <a:ea typeface="굴림" pitchFamily="50" charset="-127"/>
              </a:rPr>
              <a:t>P2P Protocols:</a:t>
            </a:r>
          </a:p>
          <a:p>
            <a:pPr eaLnBrk="1" hangingPunct="1"/>
            <a:r>
              <a:rPr lang="en-US" altLang="ko-KR" sz="2100" dirty="0" smtClean="0">
                <a:ea typeface="굴림" pitchFamily="50" charset="-127"/>
              </a:rPr>
              <a:t>1999: Napster, </a:t>
            </a:r>
            <a:r>
              <a:rPr lang="en-US" altLang="ko-KR" sz="2100" dirty="0" smtClean="0">
                <a:solidFill>
                  <a:srgbClr val="FF0000"/>
                </a:solidFill>
                <a:ea typeface="굴림" pitchFamily="50" charset="-127"/>
              </a:rPr>
              <a:t>End System Multicast (ESM)</a:t>
            </a:r>
          </a:p>
          <a:p>
            <a:pPr eaLnBrk="1" hangingPunct="1"/>
            <a:r>
              <a:rPr lang="en-US" altLang="ko-KR" sz="2100" dirty="0" smtClean="0">
                <a:ea typeface="굴림" pitchFamily="50" charset="-127"/>
              </a:rPr>
              <a:t>2000: Gnutella, </a:t>
            </a:r>
            <a:r>
              <a:rPr lang="en-US" altLang="ko-KR" sz="2100" dirty="0" err="1" smtClean="0">
                <a:ea typeface="굴림" pitchFamily="50" charset="-127"/>
              </a:rPr>
              <a:t>eDonkey</a:t>
            </a:r>
            <a:endParaRPr lang="en-US" altLang="ko-KR" sz="2100" dirty="0" smtClean="0">
              <a:ea typeface="굴림" pitchFamily="50" charset="-127"/>
            </a:endParaRPr>
          </a:p>
          <a:p>
            <a:pPr eaLnBrk="1" hangingPunct="1"/>
            <a:r>
              <a:rPr lang="en-US" altLang="ko-KR" sz="2100" dirty="0" smtClean="0">
                <a:ea typeface="굴림" pitchFamily="50" charset="-127"/>
              </a:rPr>
              <a:t>2001: </a:t>
            </a:r>
            <a:r>
              <a:rPr lang="en-US" altLang="ko-KR" sz="2100" dirty="0" err="1" smtClean="0">
                <a:ea typeface="굴림" pitchFamily="50" charset="-127"/>
              </a:rPr>
              <a:t>Kazaa</a:t>
            </a:r>
            <a:r>
              <a:rPr lang="en-US" altLang="ko-KR" sz="2100" dirty="0" smtClean="0">
                <a:ea typeface="굴림" pitchFamily="50" charset="-127"/>
              </a:rPr>
              <a:t> </a:t>
            </a:r>
          </a:p>
          <a:p>
            <a:pPr eaLnBrk="1" hangingPunct="1"/>
            <a:r>
              <a:rPr lang="en-US" altLang="ko-KR" sz="2100" dirty="0" smtClean="0">
                <a:ea typeface="굴림" pitchFamily="50" charset="-127"/>
              </a:rPr>
              <a:t>2002: </a:t>
            </a:r>
            <a:r>
              <a:rPr lang="en-US" altLang="ko-KR" sz="2100" dirty="0" err="1" smtClean="0">
                <a:ea typeface="굴림" pitchFamily="50" charset="-127"/>
              </a:rPr>
              <a:t>eMule</a:t>
            </a:r>
            <a:r>
              <a:rPr lang="en-US" altLang="ko-KR" sz="2100" dirty="0" smtClean="0">
                <a:ea typeface="굴림" pitchFamily="50" charset="-127"/>
              </a:rPr>
              <a:t>, </a:t>
            </a:r>
            <a:r>
              <a:rPr lang="en-US" altLang="ko-KR" sz="2100" dirty="0" err="1" smtClean="0">
                <a:ea typeface="굴림" pitchFamily="50" charset="-127"/>
              </a:rPr>
              <a:t>BitTorrent</a:t>
            </a:r>
            <a:endParaRPr lang="en-US" altLang="ko-KR" sz="2100" dirty="0" smtClean="0">
              <a:ea typeface="굴림" pitchFamily="50" charset="-127"/>
            </a:endParaRPr>
          </a:p>
          <a:p>
            <a:pPr eaLnBrk="1" hangingPunct="1"/>
            <a:r>
              <a:rPr lang="en-US" altLang="ko-KR" sz="2100" dirty="0" smtClean="0">
                <a:ea typeface="굴림" pitchFamily="50" charset="-127"/>
              </a:rPr>
              <a:t>2003: Skype</a:t>
            </a:r>
          </a:p>
          <a:p>
            <a:pPr eaLnBrk="1" hangingPunct="1"/>
            <a:r>
              <a:rPr lang="en-US" altLang="ko-KR" sz="2100" dirty="0" smtClean="0">
                <a:ea typeface="굴림" pitchFamily="50" charset="-127"/>
              </a:rPr>
              <a:t>2004:</a:t>
            </a:r>
            <a:r>
              <a:rPr lang="en-US" altLang="ko-KR" sz="2100" dirty="0" smtClean="0">
                <a:solidFill>
                  <a:srgbClr val="FF6600"/>
                </a:solidFill>
                <a:ea typeface="굴림" pitchFamily="50" charset="-127"/>
              </a:rPr>
              <a:t> </a:t>
            </a:r>
            <a:r>
              <a:rPr lang="en-US" altLang="ko-KR" sz="2100" dirty="0" err="1" smtClean="0">
                <a:solidFill>
                  <a:srgbClr val="FF0000"/>
                </a:solidFill>
                <a:ea typeface="굴림" pitchFamily="50" charset="-127"/>
              </a:rPr>
              <a:t>Coolstreaming</a:t>
            </a:r>
            <a:r>
              <a:rPr lang="en-US" altLang="ko-KR" sz="2100" dirty="0" smtClean="0">
                <a:solidFill>
                  <a:srgbClr val="FF0000"/>
                </a:solidFill>
                <a:ea typeface="굴림" pitchFamily="50" charset="-127"/>
              </a:rPr>
              <a:t>, </a:t>
            </a:r>
            <a:r>
              <a:rPr lang="en-US" altLang="ko-KR" sz="2100" dirty="0" err="1" smtClean="0">
                <a:solidFill>
                  <a:srgbClr val="FF0000"/>
                </a:solidFill>
                <a:ea typeface="굴림" pitchFamily="50" charset="-127"/>
              </a:rPr>
              <a:t>GridMedia</a:t>
            </a:r>
            <a:r>
              <a:rPr lang="en-US" altLang="ko-KR" sz="2100" dirty="0" smtClean="0">
                <a:solidFill>
                  <a:srgbClr val="FF0000"/>
                </a:solidFill>
                <a:ea typeface="굴림" pitchFamily="50" charset="-127"/>
              </a:rPr>
              <a:t>, </a:t>
            </a:r>
            <a:r>
              <a:rPr lang="en-US" altLang="ko-KR" sz="2100" dirty="0" err="1" smtClean="0">
                <a:solidFill>
                  <a:srgbClr val="FF0000"/>
                </a:solidFill>
                <a:ea typeface="굴림" pitchFamily="50" charset="-127"/>
              </a:rPr>
              <a:t>PPLive</a:t>
            </a:r>
            <a:endParaRPr lang="en-US" altLang="ko-KR" sz="2100" dirty="0" smtClean="0">
              <a:solidFill>
                <a:srgbClr val="FF0000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2100" dirty="0" smtClean="0">
                <a:ea typeface="굴림" pitchFamily="50" charset="-127"/>
              </a:rPr>
              <a:t>2005~: </a:t>
            </a:r>
            <a:r>
              <a:rPr lang="en-US" altLang="ko-KR" sz="2100" dirty="0" err="1" smtClean="0">
                <a:solidFill>
                  <a:srgbClr val="FF0000"/>
                </a:solidFill>
                <a:ea typeface="굴림" pitchFamily="50" charset="-127"/>
              </a:rPr>
              <a:t>TVKoo</a:t>
            </a:r>
            <a:r>
              <a:rPr lang="en-US" altLang="ko-KR" sz="2100" dirty="0" smtClean="0">
                <a:solidFill>
                  <a:srgbClr val="FF0000"/>
                </a:solidFill>
                <a:ea typeface="굴림" pitchFamily="50" charset="-127"/>
              </a:rPr>
              <a:t>, </a:t>
            </a:r>
            <a:r>
              <a:rPr lang="en-US" altLang="ko-KR" sz="2100" dirty="0" err="1" smtClean="0">
                <a:solidFill>
                  <a:srgbClr val="FF0000"/>
                </a:solidFill>
                <a:ea typeface="굴림" pitchFamily="50" charset="-127"/>
              </a:rPr>
              <a:t>TVAnts</a:t>
            </a:r>
            <a:r>
              <a:rPr lang="en-US" altLang="ko-KR" sz="2100" dirty="0" smtClean="0">
                <a:solidFill>
                  <a:srgbClr val="FF0000"/>
                </a:solidFill>
                <a:ea typeface="굴림" pitchFamily="50" charset="-127"/>
              </a:rPr>
              <a:t>, </a:t>
            </a:r>
            <a:r>
              <a:rPr lang="en-US" altLang="ko-KR" sz="2100" dirty="0" err="1" smtClean="0">
                <a:solidFill>
                  <a:srgbClr val="FF0000"/>
                </a:solidFill>
                <a:ea typeface="굴림" pitchFamily="50" charset="-127"/>
              </a:rPr>
              <a:t>PPStream</a:t>
            </a:r>
            <a:r>
              <a:rPr lang="en-US" altLang="ko-KR" sz="2100" dirty="0" smtClean="0">
                <a:solidFill>
                  <a:srgbClr val="FF0000"/>
                </a:solidFill>
                <a:ea typeface="굴림" pitchFamily="50" charset="-127"/>
              </a:rPr>
              <a:t>, </a:t>
            </a:r>
            <a:r>
              <a:rPr lang="en-US" altLang="ko-KR" sz="2100" dirty="0" err="1" smtClean="0">
                <a:solidFill>
                  <a:srgbClr val="FF0000"/>
                </a:solidFill>
                <a:ea typeface="굴림" pitchFamily="50" charset="-127"/>
              </a:rPr>
              <a:t>SopCast</a:t>
            </a:r>
            <a:r>
              <a:rPr lang="en-US" altLang="ko-KR" sz="2100" dirty="0" smtClean="0">
                <a:solidFill>
                  <a:srgbClr val="FF0000"/>
                </a:solidFill>
                <a:ea typeface="굴림" pitchFamily="50" charset="-127"/>
              </a:rPr>
              <a:t>, …</a:t>
            </a:r>
          </a:p>
          <a:p>
            <a:pPr eaLnBrk="1" hangingPunct="1"/>
            <a:endParaRPr lang="en-US" altLang="ko-KR" sz="2100" dirty="0" smtClean="0">
              <a:solidFill>
                <a:srgbClr val="FF0000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2100" dirty="0" smtClean="0">
                <a:ea typeface="굴림" pitchFamily="50" charset="-127"/>
              </a:rPr>
              <a:t>Next: </a:t>
            </a:r>
            <a:r>
              <a:rPr lang="en-US" altLang="ko-KR" sz="2100" dirty="0" err="1" smtClean="0">
                <a:solidFill>
                  <a:srgbClr val="FF0000"/>
                </a:solidFill>
                <a:ea typeface="굴림" pitchFamily="50" charset="-127"/>
              </a:rPr>
              <a:t>VoD</a:t>
            </a:r>
            <a:r>
              <a:rPr lang="en-US" altLang="ko-KR" sz="2100" dirty="0" smtClean="0">
                <a:solidFill>
                  <a:srgbClr val="FF0000"/>
                </a:solidFill>
                <a:ea typeface="굴림" pitchFamily="50" charset="-127"/>
              </a:rPr>
              <a:t>, IPTV, Gaming </a:t>
            </a:r>
            <a:endParaRPr lang="fr-FR" altLang="ko-KR" sz="2100" dirty="0" smtClean="0">
              <a:solidFill>
                <a:srgbClr val="FF0000"/>
              </a:solidFill>
              <a:ea typeface="굴림" pitchFamily="50" charset="-127"/>
            </a:endParaRP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0" bIns="0">
            <a:normAutofit/>
          </a:bodyPr>
          <a:lstStyle/>
          <a:p>
            <a:pPr eaLnBrk="1" hangingPunct="1"/>
            <a:r>
              <a:rPr lang="en-GB" altLang="ko-KR" sz="3600" dirty="0" smtClean="0">
                <a:ea typeface="굴림" pitchFamily="50" charset="-127"/>
              </a:rPr>
              <a:t>P2P Is More Than File Download</a:t>
            </a:r>
            <a:endParaRPr lang="en-US" altLang="ko-KR" sz="3600" dirty="0" smtClean="0"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itchFamily="50" charset="-127"/>
              </a:rPr>
              <a:t>Internet Traffic</a:t>
            </a:r>
            <a:endParaRPr lang="ko-KR" altLang="en-US" dirty="0" smtClean="0">
              <a:ea typeface="굴림" pitchFamily="50" charset="-127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9" y="1271423"/>
            <a:ext cx="7110411" cy="474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7848600" cy="4267200"/>
          </a:xfrm>
        </p:spPr>
        <p:txBody>
          <a:bodyPr>
            <a:noAutofit/>
          </a:bodyPr>
          <a:lstStyle/>
          <a:p>
            <a:r>
              <a:rPr lang="en-US" altLang="ko-KR" sz="2800" dirty="0" smtClean="0">
                <a:ea typeface="굴림" pitchFamily="50" charset="-127"/>
              </a:rPr>
              <a:t>Large-scale video broadcast over Internet</a:t>
            </a:r>
          </a:p>
          <a:p>
            <a:pPr lvl="1"/>
            <a:r>
              <a:rPr lang="en-US" altLang="ko-KR" sz="2400" dirty="0" smtClean="0">
                <a:ea typeface="굴림" pitchFamily="50" charset="-127"/>
              </a:rPr>
              <a:t>Real-time video streaming</a:t>
            </a:r>
          </a:p>
          <a:p>
            <a:pPr lvl="1"/>
            <a:r>
              <a:rPr lang="en-US" altLang="ko-KR" sz="2400" dirty="0" smtClean="0">
                <a:ea typeface="굴림" pitchFamily="50" charset="-127"/>
              </a:rPr>
              <a:t>Large numbers of viewers</a:t>
            </a:r>
          </a:p>
          <a:p>
            <a:pPr lvl="2"/>
            <a:r>
              <a:rPr lang="en-US" altLang="ko-KR" sz="2000" dirty="0" smtClean="0">
                <a:ea typeface="굴림" pitchFamily="50" charset="-127"/>
              </a:rPr>
              <a:t>AOL Live 8 broadcast peaked at 175,000 (July 2005)</a:t>
            </a:r>
          </a:p>
          <a:p>
            <a:pPr lvl="2"/>
            <a:r>
              <a:rPr lang="en-US" altLang="ko-KR" sz="2000" dirty="0" smtClean="0">
                <a:ea typeface="굴림" pitchFamily="50" charset="-127"/>
              </a:rPr>
              <a:t>CBS NCAA broadcast peaked at 268,000 (March 2006)</a:t>
            </a:r>
          </a:p>
          <a:p>
            <a:pPr lvl="2"/>
            <a:r>
              <a:rPr lang="en-US" altLang="ko-KR" sz="2000" dirty="0" smtClean="0">
                <a:ea typeface="굴림" pitchFamily="50" charset="-127"/>
              </a:rPr>
              <a:t>NFL </a:t>
            </a:r>
            <a:r>
              <a:rPr lang="en-US" altLang="ko-KR" sz="2000" dirty="0" err="1" smtClean="0">
                <a:ea typeface="굴림" pitchFamily="50" charset="-127"/>
              </a:rPr>
              <a:t>Superbowl</a:t>
            </a:r>
            <a:r>
              <a:rPr lang="en-US" altLang="ko-KR" sz="2000" dirty="0" smtClean="0">
                <a:ea typeface="굴림" pitchFamily="50" charset="-127"/>
              </a:rPr>
              <a:t> 2007 had 93 million viewers in the U.S. (Nielsen Media Research)</a:t>
            </a:r>
          </a:p>
          <a:p>
            <a:pPr lvl="1"/>
            <a:r>
              <a:rPr lang="en-US" altLang="ko-KR" sz="2400" dirty="0" smtClean="0">
                <a:ea typeface="굴림" pitchFamily="50" charset="-127"/>
              </a:rPr>
              <a:t>Very high data rate</a:t>
            </a:r>
          </a:p>
          <a:p>
            <a:pPr lvl="2"/>
            <a:r>
              <a:rPr lang="en-US" altLang="ko-KR" sz="2000" dirty="0" smtClean="0">
                <a:ea typeface="굴림" pitchFamily="50" charset="-127"/>
              </a:rPr>
              <a:t>TV quality video encoded with MPEG-4 would require 1.5 </a:t>
            </a:r>
            <a:r>
              <a:rPr lang="en-US" altLang="ko-KR" sz="2000" dirty="0" err="1" smtClean="0">
                <a:ea typeface="굴림" pitchFamily="50" charset="-127"/>
              </a:rPr>
              <a:t>Tbps</a:t>
            </a:r>
            <a:r>
              <a:rPr lang="en-US" altLang="ko-KR" sz="2000" dirty="0" smtClean="0">
                <a:ea typeface="굴림" pitchFamily="50" charset="-127"/>
              </a:rPr>
              <a:t> aggregate capacity for 100 million viewers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altLang="ko-KR" dirty="0" smtClean="0">
                <a:ea typeface="굴림" pitchFamily="50" charset="-127"/>
              </a:rPr>
              <a:t>Internet Video Streaming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33728"/>
            <a:ext cx="7391400" cy="430987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zh-TW" sz="2400" dirty="0" smtClean="0">
                <a:ea typeface="新細明體" pitchFamily="18" charset="-120"/>
                <a:sym typeface="Wingdings" pitchFamily="2" charset="2"/>
              </a:rPr>
              <a:t>IP Multicast</a:t>
            </a:r>
            <a:endParaRPr lang="en-US" altLang="zh-TW" sz="2400" dirty="0" smtClean="0">
              <a:ea typeface="新細明體" pitchFamily="18" charset="-120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zh-TW" sz="2400" dirty="0" smtClean="0">
                <a:ea typeface="新細明體" pitchFamily="18" charset="-120"/>
              </a:rPr>
              <a:t>Content Distribution Networks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TW" sz="2000" dirty="0" smtClean="0">
                <a:ea typeface="新細明體" pitchFamily="18" charset="-120"/>
              </a:rPr>
              <a:t>Expensive</a:t>
            </a:r>
            <a:endParaRPr lang="en-US" altLang="zh-TW" sz="2000" dirty="0" smtClean="0">
              <a:ea typeface="新細明體" pitchFamily="18" charset="-120"/>
              <a:sym typeface="Wingdings" pitchFamily="2" charset="2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altLang="zh-TW" sz="2000" dirty="0" err="1" smtClean="0">
                <a:ea typeface="新細明體" pitchFamily="18" charset="-120"/>
                <a:sym typeface="Wingdings" pitchFamily="2" charset="2"/>
              </a:rPr>
              <a:t>Akamai</a:t>
            </a:r>
            <a:r>
              <a:rPr lang="en-US" altLang="zh-TW" sz="2000" dirty="0" smtClean="0">
                <a:ea typeface="新細明體" pitchFamily="18" charset="-120"/>
                <a:sym typeface="Wingdings" pitchFamily="2" charset="2"/>
              </a:rPr>
              <a:t>, Limelight, etc</a:t>
            </a:r>
          </a:p>
          <a:p>
            <a:pPr>
              <a:lnSpc>
                <a:spcPct val="120000"/>
              </a:lnSpc>
            </a:pPr>
            <a:r>
              <a:rPr lang="en-US" altLang="zh-TW" sz="2400" dirty="0" smtClean="0">
                <a:ea typeface="新細明體" pitchFamily="18" charset="-120"/>
              </a:rPr>
              <a:t>Application Layer Multicast</a:t>
            </a:r>
          </a:p>
          <a:p>
            <a:pPr lvl="1">
              <a:lnSpc>
                <a:spcPct val="120000"/>
              </a:lnSpc>
            </a:pPr>
            <a:r>
              <a:rPr lang="en-US" altLang="zh-TW" sz="2000" dirty="0" smtClean="0">
                <a:ea typeface="新細明體" pitchFamily="18" charset="-120"/>
              </a:rPr>
              <a:t>Synonyms</a:t>
            </a:r>
          </a:p>
          <a:p>
            <a:pPr lvl="2">
              <a:lnSpc>
                <a:spcPct val="120000"/>
              </a:lnSpc>
            </a:pPr>
            <a:r>
              <a:rPr lang="en-US" altLang="zh-TW" sz="1800" dirty="0" smtClean="0">
                <a:ea typeface="新細明體" pitchFamily="18" charset="-120"/>
              </a:rPr>
              <a:t>Peer-to-Peer multicast, Overlay multicast</a:t>
            </a:r>
          </a:p>
          <a:p>
            <a:pPr lvl="1">
              <a:lnSpc>
                <a:spcPct val="120000"/>
              </a:lnSpc>
            </a:pPr>
            <a:r>
              <a:rPr lang="en-US" altLang="zh-TW" sz="2000" dirty="0" smtClean="0">
                <a:ea typeface="新細明體" pitchFamily="18" charset="-120"/>
              </a:rPr>
              <a:t>Alternative to IP Multicast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TW" sz="2000" dirty="0" smtClean="0">
                <a:ea typeface="新細明體" pitchFamily="18" charset="-120"/>
              </a:rPr>
              <a:t>Scalable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TW" sz="2000" dirty="0" smtClean="0">
                <a:ea typeface="新細明體" pitchFamily="18" charset="-120"/>
              </a:rPr>
              <a:t>No setup cost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TW" sz="2000" dirty="0" smtClean="0">
                <a:ea typeface="新細明體" pitchFamily="18" charset="-120"/>
              </a:rPr>
              <a:t>Taxonomy</a:t>
            </a:r>
          </a:p>
          <a:p>
            <a:pPr lvl="2">
              <a:lnSpc>
                <a:spcPct val="120000"/>
              </a:lnSpc>
            </a:pPr>
            <a:r>
              <a:rPr lang="en-US" altLang="zh-TW" sz="1800" dirty="0" smtClean="0">
                <a:ea typeface="新細明體" pitchFamily="18" charset="-120"/>
              </a:rPr>
              <a:t>Overlay Structure: Tree / Mesh</a:t>
            </a:r>
          </a:p>
          <a:p>
            <a:pPr lvl="2">
              <a:lnSpc>
                <a:spcPct val="120000"/>
              </a:lnSpc>
            </a:pPr>
            <a:r>
              <a:rPr lang="en-US" altLang="zh-TW" sz="1800" dirty="0" smtClean="0">
                <a:ea typeface="新細明體" pitchFamily="18" charset="-120"/>
              </a:rPr>
              <a:t>Fetching Mechanism: Push / Pull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Video Streaming Approaches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50292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hy-AM" altLang="ko-KR" sz="2400" dirty="0" smtClean="0"/>
              <a:t>Network</a:t>
            </a:r>
            <a:r>
              <a:rPr lang="en-US" altLang="ko-KR" sz="2400" dirty="0" smtClean="0"/>
              <a:t> </a:t>
            </a:r>
            <a:r>
              <a:rPr lang="hy-AM" altLang="ko-KR" sz="2400" dirty="0" smtClean="0"/>
              <a:t>layer solution</a:t>
            </a:r>
            <a:endParaRPr lang="hy-AM" altLang="ko-KR" sz="1600" dirty="0" smtClean="0"/>
          </a:p>
          <a:p>
            <a:r>
              <a:rPr lang="en-US" altLang="ko-KR" sz="2400" dirty="0" smtClean="0"/>
              <a:t>Internet r</a:t>
            </a:r>
            <a:r>
              <a:rPr lang="hy-AM" altLang="ko-KR" sz="2400" dirty="0" smtClean="0"/>
              <a:t>outers responsible for multicasting</a:t>
            </a:r>
          </a:p>
          <a:p>
            <a:pPr lvl="1"/>
            <a:r>
              <a:rPr lang="hy-AM" altLang="ko-KR" sz="2000" dirty="0" smtClean="0"/>
              <a:t>Group membership: remember group members for each multicast session </a:t>
            </a:r>
          </a:p>
          <a:p>
            <a:pPr lvl="1"/>
            <a:r>
              <a:rPr lang="hy-AM" altLang="ko-KR" sz="2000" dirty="0" smtClean="0"/>
              <a:t>Multicast routing: route data to members</a:t>
            </a:r>
          </a:p>
          <a:p>
            <a:r>
              <a:rPr lang="hy-AM" altLang="ko-KR" sz="2400" dirty="0" smtClean="0"/>
              <a:t>Efficient bandwidth usage</a:t>
            </a:r>
          </a:p>
          <a:p>
            <a:pPr lvl="1"/>
            <a:r>
              <a:rPr lang="en-US" altLang="ko-KR" sz="2000" dirty="0" smtClean="0"/>
              <a:t>N</a:t>
            </a:r>
            <a:r>
              <a:rPr lang="hy-AM" altLang="ko-KR" sz="2000" dirty="0" smtClean="0"/>
              <a:t>etwork topology is best</a:t>
            </a:r>
            <a:r>
              <a:rPr lang="en-US" altLang="ko-KR" sz="2000" dirty="0" smtClean="0"/>
              <a:t> </a:t>
            </a:r>
            <a:r>
              <a:rPr lang="hy-AM" altLang="ko-KR" sz="2000" dirty="0" smtClean="0"/>
              <a:t>known in network layer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ko-KR" dirty="0" smtClean="0"/>
              <a:t>IP Multicast</a:t>
            </a:r>
            <a:endParaRPr lang="en-CA" altLang="ko-KR" sz="3200" dirty="0" smtClean="0">
              <a:ea typeface="굴림" pitchFamily="50" charset="-127"/>
            </a:endParaRPr>
          </a:p>
        </p:txBody>
      </p:sp>
      <p:pic>
        <p:nvPicPr>
          <p:cNvPr id="20485" name="Picture 8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86463" y="1524000"/>
            <a:ext cx="181927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8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57900" y="2952750"/>
            <a:ext cx="176212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8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57900" y="4381500"/>
            <a:ext cx="17907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sz="2400" dirty="0" smtClean="0"/>
              <a:t>P</a:t>
            </a:r>
            <a:r>
              <a:rPr lang="hy-AM" altLang="ko-KR" sz="2400" dirty="0" smtClean="0"/>
              <a:t>er-group state in routers</a:t>
            </a:r>
          </a:p>
          <a:p>
            <a:pPr lvl="1" eaLnBrk="1" hangingPunct="1"/>
            <a:r>
              <a:rPr lang="en-US" altLang="ko-KR" sz="2000" dirty="0" smtClean="0"/>
              <a:t>H</a:t>
            </a:r>
            <a:r>
              <a:rPr lang="hy-AM" altLang="ko-KR" sz="2000" dirty="0" smtClean="0"/>
              <a:t>igh complexity, especially in core routers</a:t>
            </a:r>
          </a:p>
          <a:p>
            <a:pPr lvl="1" eaLnBrk="1" hangingPunct="1"/>
            <a:r>
              <a:rPr lang="hy-AM" altLang="ko-KR" sz="2000" dirty="0" smtClean="0"/>
              <a:t>Scalability concern</a:t>
            </a:r>
          </a:p>
          <a:p>
            <a:pPr lvl="1" eaLnBrk="1" hangingPunct="1"/>
            <a:r>
              <a:rPr lang="hy-AM" altLang="ko-KR" sz="2000" dirty="0" smtClean="0"/>
              <a:t>Viola</a:t>
            </a:r>
            <a:r>
              <a:rPr lang="en-US" altLang="ko-KR" sz="2000" dirty="0" err="1" smtClean="0"/>
              <a:t>tion</a:t>
            </a:r>
            <a:r>
              <a:rPr lang="en-US" altLang="ko-KR" sz="2000" dirty="0" smtClean="0"/>
              <a:t> of the</a:t>
            </a:r>
            <a:r>
              <a:rPr lang="hy-AM" altLang="ko-KR" sz="2000" dirty="0" smtClean="0"/>
              <a:t> end-to-end design principle: </a:t>
            </a:r>
            <a:r>
              <a:rPr lang="hy-AM" altLang="ko-KR" sz="2000" dirty="0" smtClean="0">
                <a:latin typeface="Arial Unicode MS" pitchFamily="50" charset="-127"/>
              </a:rPr>
              <a:t>‘</a:t>
            </a:r>
            <a:r>
              <a:rPr lang="hy-AM" altLang="ko-KR" sz="2000" dirty="0" smtClean="0"/>
              <a:t>stateless</a:t>
            </a:r>
            <a:r>
              <a:rPr lang="hy-AM" altLang="ko-KR" sz="2000" dirty="0" smtClean="0">
                <a:latin typeface="Arial Unicode MS" pitchFamily="50" charset="-127"/>
              </a:rPr>
              <a:t>’</a:t>
            </a:r>
          </a:p>
          <a:p>
            <a:pPr lvl="1" eaLnBrk="1" hangingPunct="1"/>
            <a:endParaRPr lang="hy-AM" altLang="ko-KR" sz="1000" dirty="0" smtClean="0">
              <a:latin typeface="Arial Unicode MS" pitchFamily="50" charset="-127"/>
            </a:endParaRPr>
          </a:p>
          <a:p>
            <a:pPr eaLnBrk="1" hangingPunct="1"/>
            <a:r>
              <a:rPr lang="hy-AM" altLang="ko-KR" sz="2400" dirty="0" smtClean="0"/>
              <a:t>Slow deployment</a:t>
            </a:r>
          </a:p>
          <a:p>
            <a:pPr lvl="1" eaLnBrk="1" hangingPunct="1"/>
            <a:r>
              <a:rPr lang="hy-AM" altLang="ko-KR" sz="2000" dirty="0" smtClean="0"/>
              <a:t>Changes at infrastructural level</a:t>
            </a:r>
          </a:p>
          <a:p>
            <a:pPr lvl="1" eaLnBrk="1" hangingPunct="1"/>
            <a:r>
              <a:rPr lang="en-US" altLang="ko-KR" sz="2000" dirty="0" smtClean="0">
                <a:ea typeface="굴림" pitchFamily="50" charset="-127"/>
              </a:rPr>
              <a:t>IP multicast is often disabled in routers</a:t>
            </a:r>
            <a:endParaRPr lang="hy-AM" altLang="ko-KR" sz="2000" dirty="0" smtClean="0"/>
          </a:p>
          <a:p>
            <a:pPr lvl="1" eaLnBrk="1" hangingPunct="1"/>
            <a:endParaRPr lang="hy-AM" altLang="ko-KR" sz="1000" dirty="0" smtClean="0"/>
          </a:p>
          <a:p>
            <a:pPr eaLnBrk="1" hangingPunct="1"/>
            <a:r>
              <a:rPr lang="en-US" altLang="ko-KR" sz="2400" dirty="0" smtClean="0">
                <a:ea typeface="굴림" pitchFamily="50" charset="-127"/>
              </a:rPr>
              <a:t>Difficult to support higher layer functionality</a:t>
            </a:r>
            <a:endParaRPr lang="hy-AM" altLang="ko-KR" sz="2400" dirty="0" smtClean="0"/>
          </a:p>
          <a:p>
            <a:pPr lvl="1" eaLnBrk="1" hangingPunct="1"/>
            <a:r>
              <a:rPr lang="hy-AM" altLang="zh-CN" sz="2000" dirty="0" smtClean="0"/>
              <a:t>E.g., </a:t>
            </a:r>
            <a:r>
              <a:rPr lang="en-US" altLang="zh-CN" sz="2000" dirty="0" smtClean="0"/>
              <a:t>e</a:t>
            </a:r>
            <a:r>
              <a:rPr lang="hy-AM" altLang="ko-KR" sz="2000" dirty="0" smtClean="0"/>
              <a:t>rror</a:t>
            </a:r>
            <a:r>
              <a:rPr lang="en-US" altLang="ko-KR" sz="2000" dirty="0" smtClean="0"/>
              <a:t> control</a:t>
            </a:r>
            <a:r>
              <a:rPr lang="hy-AM" altLang="ko-KR" sz="2000" dirty="0" smtClean="0"/>
              <a:t>, flow control</a:t>
            </a:r>
            <a:r>
              <a:rPr lang="en-US" altLang="ko-KR" sz="2000" dirty="0" smtClean="0"/>
              <a:t>,</a:t>
            </a:r>
            <a:r>
              <a:rPr lang="hy-AM" altLang="ko-KR" sz="2000" dirty="0" smtClean="0"/>
              <a:t> and congestion control</a:t>
            </a:r>
          </a:p>
          <a:p>
            <a:pPr eaLnBrk="1" hangingPunct="1">
              <a:buFont typeface="Wingdings" pitchFamily="2" charset="2"/>
              <a:buNone/>
            </a:pPr>
            <a:endParaRPr lang="en-CA" altLang="ko-KR" u="sng" dirty="0" smtClean="0">
              <a:solidFill>
                <a:srgbClr val="FF3399"/>
              </a:solidFill>
              <a:ea typeface="굴림" pitchFamily="50" charset="-127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y-AM" altLang="ko-KR" smtClean="0"/>
              <a:t>IP Multicast</a:t>
            </a:r>
            <a:endParaRPr lang="en-CA" altLang="ko-KR" smtClean="0"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848600" cy="4073525"/>
          </a:xfrm>
        </p:spPr>
        <p:txBody>
          <a:bodyPr>
            <a:noAutofit/>
          </a:bodyPr>
          <a:lstStyle/>
          <a:p>
            <a:pPr eaLnBrk="1" latinLnBrk="0" hangingPunct="1"/>
            <a:r>
              <a:rPr lang="en-US" altLang="zh-TW" sz="2400" dirty="0" smtClean="0">
                <a:ea typeface="新細明體" pitchFamily="18" charset="-120"/>
              </a:rPr>
              <a:t>CDN nodes deployed at strategic locations</a:t>
            </a:r>
          </a:p>
          <a:p>
            <a:pPr eaLnBrk="1" latinLnBrk="0" hangingPunct="1"/>
            <a:r>
              <a:rPr lang="en-US" altLang="zh-TW" sz="2400" dirty="0" smtClean="0">
                <a:ea typeface="新細明體" pitchFamily="18" charset="-120"/>
              </a:rPr>
              <a:t>These nodes cooperate with each other to satisfy an end user</a:t>
            </a:r>
            <a:r>
              <a:rPr lang="en-US" altLang="zh-TW" sz="2400" dirty="0" smtClean="0">
                <a:latin typeface="Arial" pitchFamily="34" charset="0"/>
                <a:ea typeface="新細明體" pitchFamily="18" charset="-120"/>
              </a:rPr>
              <a:t>’</a:t>
            </a:r>
            <a:r>
              <a:rPr lang="en-US" altLang="zh-TW" sz="2400" dirty="0" smtClean="0">
                <a:ea typeface="新細明體" pitchFamily="18" charset="-120"/>
              </a:rPr>
              <a:t>s request</a:t>
            </a:r>
          </a:p>
          <a:p>
            <a:pPr eaLnBrk="1" latinLnBrk="0" hangingPunct="1"/>
            <a:r>
              <a:rPr lang="en-US" altLang="zh-TW" sz="2400" dirty="0" smtClean="0">
                <a:ea typeface="新細明體" pitchFamily="18" charset="-120"/>
              </a:rPr>
              <a:t>User request is forwarded to a nearest CDN node, which has a cached copy</a:t>
            </a:r>
          </a:p>
          <a:p>
            <a:pPr eaLnBrk="1" latinLnBrk="0" hangingPunct="1"/>
            <a:r>
              <a:rPr lang="en-US" altLang="zh-TW" sz="2400" dirty="0" err="1" smtClean="0">
                <a:ea typeface="新細明體" pitchFamily="18" charset="-120"/>
              </a:rPr>
              <a:t>QoS</a:t>
            </a:r>
            <a:r>
              <a:rPr lang="en-US" altLang="zh-TW" sz="2400" dirty="0" smtClean="0">
                <a:ea typeface="新細明體" pitchFamily="18" charset="-120"/>
              </a:rPr>
              <a:t> improves, as end user receives best possible connection</a:t>
            </a:r>
          </a:p>
          <a:p>
            <a:pPr eaLnBrk="1" latinLnBrk="0" hangingPunct="1"/>
            <a:r>
              <a:rPr lang="en-US" altLang="zh-TW" sz="2400" dirty="0" err="1" smtClean="0">
                <a:ea typeface="新細明體" pitchFamily="18" charset="-120"/>
              </a:rPr>
              <a:t>Akamai</a:t>
            </a:r>
            <a:r>
              <a:rPr lang="en-US" altLang="zh-TW" sz="2400" dirty="0" smtClean="0">
                <a:ea typeface="新細明體" pitchFamily="18" charset="-120"/>
              </a:rPr>
              <a:t>, Limelight, etc</a:t>
            </a:r>
          </a:p>
          <a:p>
            <a:pPr eaLnBrk="1" latinLnBrk="0" hangingPunct="1"/>
            <a:endParaRPr lang="zh-TW" altLang="en-US" sz="2400" dirty="0" smtClean="0">
              <a:ea typeface="新細明體" pitchFamily="18" charset="-120"/>
            </a:endParaRPr>
          </a:p>
        </p:txBody>
      </p:sp>
      <p:sp>
        <p:nvSpPr>
          <p:cNvPr id="23554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ED4AA2-0918-4F0C-BD9A-88579E3A2963}" type="slidenum">
              <a:rPr lang="zh-TW" altLang="en-US" smtClean="0">
                <a:ea typeface="新細明體" pitchFamily="18" charset="-120"/>
              </a:rPr>
              <a:pPr/>
              <a:t>9</a:t>
            </a:fld>
            <a:endParaRPr lang="en-US" altLang="zh-TW" smtClean="0">
              <a:ea typeface="新細明體" pitchFamily="18" charset="-12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dirty="0" smtClean="0">
                <a:ea typeface="新細明體" pitchFamily="18" charset="-120"/>
              </a:rPr>
              <a:t>Content Distribution Networks (CDNs)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16555</TotalTime>
  <Words>1303</Words>
  <Application>Microsoft Macintosh PowerPoint</Application>
  <PresentationFormat>On-screen Show (4:3)</PresentationFormat>
  <Paragraphs>244</Paragraphs>
  <Slides>27</Slides>
  <Notes>27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광장</vt:lpstr>
      <vt:lpstr>Visio</vt:lpstr>
      <vt:lpstr>The State of the Art of P2P Video Streaming </vt:lpstr>
      <vt:lpstr>Outline</vt:lpstr>
      <vt:lpstr>P2P Is More Than File Download</vt:lpstr>
      <vt:lpstr>Internet Traffic</vt:lpstr>
      <vt:lpstr>Internet Video Streaming</vt:lpstr>
      <vt:lpstr>Video Streaming Approaches</vt:lpstr>
      <vt:lpstr>IP Multicast</vt:lpstr>
      <vt:lpstr>IP Multicast</vt:lpstr>
      <vt:lpstr>Content Distribution Networks (CDNs)</vt:lpstr>
      <vt:lpstr>Application Layer Multicast</vt:lpstr>
      <vt:lpstr>Application Layer Multicast</vt:lpstr>
      <vt:lpstr>Mesh-Pull P2P streaming</vt:lpstr>
      <vt:lpstr>PowerPoint Presentation</vt:lpstr>
      <vt:lpstr>CoolStreaming</vt:lpstr>
      <vt:lpstr>CoolStreaming</vt:lpstr>
      <vt:lpstr>Diagram of CoolStreaming System</vt:lpstr>
      <vt:lpstr>PPLive</vt:lpstr>
      <vt:lpstr>Tree-Push vs. Mesh-Pull</vt:lpstr>
      <vt:lpstr>Tree-Push vs. Mesh-Pull</vt:lpstr>
      <vt:lpstr>Hybrid Pull-Push Protocol</vt:lpstr>
      <vt:lpstr>Pull-Push Streaming Mechanism</vt:lpstr>
      <vt:lpstr>Pull-Push Streaming Mechanism</vt:lpstr>
      <vt:lpstr>Mobile P2P Streaming</vt:lpstr>
      <vt:lpstr>Mobile P2P Streaming</vt:lpstr>
      <vt:lpstr>Pioneering Approaches</vt:lpstr>
      <vt:lpstr>Pioneering Approaches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</dc:creator>
  <cp:lastModifiedBy>constantine dovrolis</cp:lastModifiedBy>
  <cp:revision>643</cp:revision>
  <cp:lastPrinted>1601-01-01T00:00:00Z</cp:lastPrinted>
  <dcterms:created xsi:type="dcterms:W3CDTF">1601-01-01T00:00:00Z</dcterms:created>
  <dcterms:modified xsi:type="dcterms:W3CDTF">2011-02-13T15:24:44Z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