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89" r:id="rId4"/>
    <p:sldId id="290" r:id="rId5"/>
    <p:sldId id="259" r:id="rId6"/>
    <p:sldId id="292" r:id="rId7"/>
    <p:sldId id="298" r:id="rId8"/>
    <p:sldId id="291" r:id="rId9"/>
    <p:sldId id="260" r:id="rId10"/>
    <p:sldId id="262" r:id="rId11"/>
    <p:sldId id="264" r:id="rId12"/>
    <p:sldId id="266" r:id="rId13"/>
    <p:sldId id="300" r:id="rId14"/>
    <p:sldId id="267" r:id="rId15"/>
    <p:sldId id="268" r:id="rId16"/>
    <p:sldId id="288" r:id="rId17"/>
    <p:sldId id="270" r:id="rId18"/>
    <p:sldId id="271" r:id="rId19"/>
    <p:sldId id="301" r:id="rId20"/>
    <p:sldId id="304" r:id="rId21"/>
    <p:sldId id="302" r:id="rId22"/>
    <p:sldId id="277" r:id="rId23"/>
    <p:sldId id="278" r:id="rId24"/>
    <p:sldId id="280" r:id="rId25"/>
    <p:sldId id="281" r:id="rId26"/>
    <p:sldId id="306" r:id="rId27"/>
    <p:sldId id="307" r:id="rId28"/>
    <p:sldId id="308" r:id="rId29"/>
    <p:sldId id="309" r:id="rId30"/>
    <p:sldId id="285" r:id="rId31"/>
    <p:sldId id="310" r:id="rId32"/>
    <p:sldId id="294" r:id="rId33"/>
    <p:sldId id="30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B4F439-AB43-40AD-82D8-8387F8CE91AF}" type="datetimeFigureOut">
              <a:rPr lang="en-US"/>
              <a:pPr>
                <a:defRPr/>
              </a:pPr>
              <a:t>2/8/2011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461034E-86AA-44EC-8126-F7B28CA17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D2F6B0-A826-4FA6-860E-1E676129BB6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Omoiotites, diafores or both?? Ee danton??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ABD6F1-7C71-4DC1-8561-0C1BE71883CD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034E-86AA-44EC-8126-F7B28CA17B4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IMC'09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danton@ics.forth.gr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89BBF-C7B4-4FE8-9E40-34455BEBE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IMC'09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danton@ics.forth.gr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74E42-1550-455D-B782-824A561D1A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IMC'09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danton@ics.forth.gr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7BF93-8A3D-41F6-85CD-559FE15D0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IMC'09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danton@ics.forth.gr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96AE6-D912-4B11-A02D-F839BF438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IMC'09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danton@ics.forth.gr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69A42-8426-4445-9BC6-6E07EFBB6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IMC'09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danton@ics.forth.gr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2E3E-3B3D-4CED-A204-F935A90AF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IMC'09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danton@ics.forth.gr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83720-AB6F-4DFD-B6CF-5247C47A1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IMC'09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danton@ics.forth.gr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4D2EB-6DC3-4A1D-811A-068A0AAC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IMC'09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danton@ics.forth.gr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2C63F-A649-4A13-8CDB-3A0E1DC92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IMC'09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danton@ics.forth.gr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33524-0736-4C19-9460-406C2D908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IMC'09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danton@ics.forth.gr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CDD0-A316-44A0-9CFF-64ED6304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IMC'09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danton@ics.forth.gr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DCE5-947A-4031-907F-A3D4150654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IMC'09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danton@ics.forth.gr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F461-17F6-46B1-AACC-2559811A8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IMC'09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danton@ics.forth.gr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91A7-DE49-4BA6-B28E-BE03AAB3F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IMC'09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danton@ics.forth.gr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BFEB1-AE7A-4D26-A75C-25889ED5E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IMC'09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danton@ics.forth.gr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B0AF0-4251-481B-A2A5-9F8A10CE8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IMC'09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danton@ics.forth.gr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E4309-3884-4D7A-B550-565459E28E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IMC'09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danton@ics.forth.gr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20D67-79F1-45A6-8A1F-EFBA47121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IMC'09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danton@ics.forth.gr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7F393-39AE-4475-8B77-84F9CA5550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IMC'09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danton@ics.forth.gr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64BC9-9A15-4B07-8C3E-D0AE2CF9F7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IMC'09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danton@ics.forth.gr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CEB55-C377-4A8D-A21D-1284D461A9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IMC'09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danton@ics.forth.gr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E3AA1-37F5-4475-8555-D0FA33153E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IMC'09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danton@ics.forth.gr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DC2B95-DA71-480E-BE6E-3286E564FA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51" r:id="rId2"/>
    <p:sldLayoutId id="2147483738" r:id="rId3"/>
    <p:sldLayoutId id="2147483737" r:id="rId4"/>
    <p:sldLayoutId id="2147483736" r:id="rId5"/>
    <p:sldLayoutId id="2147483735" r:id="rId6"/>
    <p:sldLayoutId id="2147483734" r:id="rId7"/>
    <p:sldLayoutId id="2147483733" r:id="rId8"/>
    <p:sldLayoutId id="2147483732" r:id="rId9"/>
    <p:sldLayoutId id="2147483731" r:id="rId10"/>
    <p:sldLayoutId id="214748373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IMC'09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danton@ics.forth.gr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303474-B6F8-473B-88E4-0F3798757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9" r:id="rId2"/>
    <p:sldLayoutId id="2147483748" r:id="rId3"/>
    <p:sldLayoutId id="2147483747" r:id="rId4"/>
    <p:sldLayoutId id="2147483746" r:id="rId5"/>
    <p:sldLayoutId id="2147483745" r:id="rId6"/>
    <p:sldLayoutId id="2147483744" r:id="rId7"/>
    <p:sldLayoutId id="2147483743" r:id="rId8"/>
    <p:sldLayoutId id="2147483742" r:id="rId9"/>
    <p:sldLayoutId id="2147483741" r:id="rId10"/>
    <p:sldLayoutId id="214748374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ton@ics.forth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dovrolis@cc.gatech.edu" TargetMode="External"/><Relationship Id="rId4" Type="http://schemas.openxmlformats.org/officeDocument/2006/relationships/hyperlink" Target="mailto:markatos@ics.forth.g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One-Click Hosting Services: A File-Sharing Hideout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90800"/>
            <a:ext cx="4648200" cy="3810000"/>
          </a:xfrm>
        </p:spPr>
        <p:txBody>
          <a:bodyPr/>
          <a:lstStyle/>
          <a:p>
            <a:pPr eaLnBrk="1" hangingPunct="1"/>
            <a:r>
              <a:rPr lang="en-US" sz="2400" b="1" u="sng" smtClean="0">
                <a:latin typeface="Comic Sans MS" pitchFamily="66" charset="0"/>
              </a:rPr>
              <a:t>Demetris Antoniades</a:t>
            </a:r>
          </a:p>
          <a:p>
            <a:pPr eaLnBrk="1" hangingPunct="1"/>
            <a:r>
              <a:rPr lang="en-US" sz="2400" b="1" smtClean="0">
                <a:latin typeface="Comic Sans MS" pitchFamily="66" charset="0"/>
                <a:hlinkClick r:id="rId3"/>
              </a:rPr>
              <a:t>danton@ics.forth.gr</a:t>
            </a:r>
            <a:endParaRPr lang="en-US" sz="2400" b="1" smtClean="0">
              <a:latin typeface="Comic Sans MS" pitchFamily="66" charset="0"/>
            </a:endParaRPr>
          </a:p>
          <a:p>
            <a:pPr eaLnBrk="1" hangingPunct="1"/>
            <a:endParaRPr lang="en-US" sz="2400" smtClean="0">
              <a:latin typeface="Comic Sans MS" pitchFamily="66" charset="0"/>
            </a:endParaRP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Evangelos P. Markatos</a:t>
            </a:r>
          </a:p>
          <a:p>
            <a:pPr eaLnBrk="1" hangingPunct="1"/>
            <a:r>
              <a:rPr lang="en-US" sz="2400" smtClean="0">
                <a:latin typeface="Comic Sans MS" pitchFamily="66" charset="0"/>
                <a:hlinkClick r:id="rId4"/>
              </a:rPr>
              <a:t>markatos@ics.forth.gr</a:t>
            </a:r>
            <a:endParaRPr lang="en-US" sz="2400" smtClean="0">
              <a:latin typeface="Comic Sans MS" pitchFamily="66" charset="0"/>
            </a:endParaRPr>
          </a:p>
          <a:p>
            <a:pPr eaLnBrk="1" hangingPunct="1"/>
            <a:endParaRPr lang="en-US" sz="2400" smtClean="0">
              <a:latin typeface="Comic Sans MS" pitchFamily="66" charset="0"/>
            </a:endParaRP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ICS-FORTH</a:t>
            </a: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Heraklion, Crete, Hellas</a:t>
            </a:r>
          </a:p>
          <a:p>
            <a:pPr eaLnBrk="1" hangingPunct="1"/>
            <a:endParaRPr lang="en-US" sz="2400" smtClean="0">
              <a:latin typeface="Comic Sans MS" pitchFamily="66" charset="0"/>
            </a:endParaRPr>
          </a:p>
          <a:p>
            <a:pPr eaLnBrk="1" hangingPunct="1"/>
            <a:endParaRPr lang="en-US" sz="2400" smtClean="0">
              <a:latin typeface="Comic Sans MS" pitchFamily="66" charset="0"/>
            </a:endParaRPr>
          </a:p>
          <a:p>
            <a:pPr eaLnBrk="1" hangingPunct="1"/>
            <a:endParaRPr lang="en-US" sz="2400" smtClean="0">
              <a:latin typeface="Comic Sans MS" pitchFamily="66" charset="0"/>
            </a:endParaRPr>
          </a:p>
          <a:p>
            <a:pPr eaLnBrk="1" hangingPunct="1"/>
            <a:endParaRPr lang="en-US" sz="2400" smtClean="0">
              <a:latin typeface="Comic Sans MS" pitchFamily="66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43400" y="259080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400" kern="0" dirty="0">
                <a:latin typeface="Comic Sans MS" pitchFamily="66" charset="0"/>
              </a:rPr>
              <a:t>Constantine </a:t>
            </a:r>
            <a:r>
              <a:rPr lang="en-US" sz="2400" kern="0" dirty="0" err="1">
                <a:latin typeface="Comic Sans MS" pitchFamily="66" charset="0"/>
              </a:rPr>
              <a:t>Dovrolis</a:t>
            </a:r>
            <a:endParaRPr lang="en-US" sz="2400" kern="0" dirty="0"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400" kern="0" dirty="0">
                <a:latin typeface="Comic Sans MS" pitchFamily="66" charset="0"/>
                <a:hlinkClick r:id="rId5"/>
              </a:rPr>
              <a:t>dovrolis@cc.gatech.edu</a:t>
            </a:r>
            <a:endParaRPr lang="en-US" sz="2400" kern="0" dirty="0"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400" kern="0" dirty="0">
                <a:latin typeface="Comic Sans MS" pitchFamily="66" charset="0"/>
              </a:rPr>
              <a:t>College of Computing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kern="0" dirty="0">
                <a:latin typeface="Comic Sans MS" pitchFamily="66" charset="0"/>
              </a:rPr>
              <a:t>Georgia Tech</a:t>
            </a:r>
            <a:endParaRPr lang="en-US" sz="2400" kern="0" dirty="0"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Flow Sizes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3505200" cy="4572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omic Sans MS" pitchFamily="66" charset="0"/>
              </a:rPr>
              <a:t>90% of the flows &lt; 150KBytes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Probably page access flows</a:t>
            </a:r>
          </a:p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800" smtClean="0">
                <a:latin typeface="Comic Sans MS" pitchFamily="66" charset="0"/>
              </a:rPr>
              <a:t>Download flows range from several MB to 2GB</a:t>
            </a:r>
          </a:p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800" smtClean="0">
                <a:latin typeface="Comic Sans MS" pitchFamily="66" charset="0"/>
              </a:rPr>
              <a:t>Daily user activity varies in number of download files</a:t>
            </a:r>
          </a:p>
        </p:txBody>
      </p:sp>
      <p:sp>
        <p:nvSpPr>
          <p:cNvPr id="1536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03B289-5E2A-4BAC-A082-0793496DE24B}" type="slidenum">
              <a:rPr lang="en-US" smtClean="0">
                <a:latin typeface="Comic Sans MS" pitchFamily="66" charset="0"/>
              </a:rPr>
              <a:pPr/>
              <a:t>10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15365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15366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  <p:pic>
        <p:nvPicPr>
          <p:cNvPr id="15367" name="Picture 9" descr="C:\Work\papers\rapidshare\flowsizeCDF-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143000"/>
            <a:ext cx="5257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C:\Work\papers\rapidshare\cvs\temp\octave-test\flowsize-CCD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316288"/>
            <a:ext cx="5334000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Free Vs. Paying Clients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429000" cy="46482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omic Sans MS" pitchFamily="66" charset="0"/>
              </a:rPr>
              <a:t>Rapidshare.com rate-limits free user downloads to 0.2Mbits/sec – 2.0Mbits/sec</a:t>
            </a:r>
          </a:p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800" smtClean="0">
                <a:latin typeface="Comic Sans MS" pitchFamily="66" charset="0"/>
              </a:rPr>
              <a:t>Only 20% of the users experience greater download throughputs </a:t>
            </a:r>
            <a:r>
              <a:rPr lang="en-US" sz="2800" smtClean="0">
                <a:latin typeface="Comic Sans MS" pitchFamily="66" charset="0"/>
                <a:sym typeface="Wingdings" pitchFamily="-64" charset="2"/>
              </a:rPr>
              <a:t> </a:t>
            </a:r>
            <a:r>
              <a:rPr lang="en-US" sz="2800" b="1" smtClean="0">
                <a:latin typeface="Comic Sans MS" pitchFamily="66" charset="0"/>
                <a:sym typeface="Wingdings" pitchFamily="-64" charset="2"/>
              </a:rPr>
              <a:t>Subscribers</a:t>
            </a:r>
            <a:endParaRPr lang="en-US" sz="2800" b="1" smtClean="0">
              <a:latin typeface="Comic Sans MS" pitchFamily="66" charset="0"/>
            </a:endParaRPr>
          </a:p>
        </p:txBody>
      </p:sp>
      <p:sp>
        <p:nvSpPr>
          <p:cNvPr id="1638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EC884F-603C-4393-BF17-C4111BC6B367}" type="slidenum">
              <a:rPr lang="en-US" smtClean="0">
                <a:latin typeface="Comic Sans MS" pitchFamily="66" charset="0"/>
              </a:rPr>
              <a:pPr/>
              <a:t>11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16389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16390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  <p:pic>
        <p:nvPicPr>
          <p:cNvPr id="16391" name="Picture 8" descr="C:\Work\papers\rapidshare\figs\test\download_rat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000250"/>
            <a:ext cx="533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Downloaded Content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6858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-64" charset="2"/>
              <a:buChar char="Ø"/>
            </a:pPr>
            <a:r>
              <a:rPr lang="en-US" sz="2800" smtClean="0">
                <a:latin typeface="Comic Sans MS" pitchFamily="66" charset="0"/>
              </a:rPr>
              <a:t>File popularity: Unique downloaders per file</a:t>
            </a:r>
          </a:p>
        </p:txBody>
      </p:sp>
      <p:sp>
        <p:nvSpPr>
          <p:cNvPr id="1741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C9601F-31D6-4D50-B415-899D571BAE94}" type="slidenum">
              <a:rPr lang="en-US" smtClean="0">
                <a:latin typeface="Comic Sans MS" pitchFamily="66" charset="0"/>
              </a:rPr>
              <a:pPr/>
              <a:t>12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17413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17414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  <p:pic>
        <p:nvPicPr>
          <p:cNvPr id="17415" name="Picture 8" descr="C:\Work\papers\rapidshare\cvs\temp\UsersPerFi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05000"/>
            <a:ext cx="708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5486400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en-US" sz="2800" kern="0" dirty="0">
                <a:latin typeface="Comic Sans MS" pitchFamily="66" charset="0"/>
              </a:rPr>
              <a:t>75% of the files downloaded only once</a:t>
            </a:r>
          </a:p>
          <a:p>
            <a:pPr marL="342900" indent="-342900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en-US" sz="2800" kern="0" dirty="0">
                <a:latin typeface="Comic Sans MS" pitchFamily="66" charset="0"/>
              </a:rPr>
              <a:t>Only 0.05% downloaded by more than 5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Service Architecture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mic Sans MS" pitchFamily="66" charset="0"/>
              </a:rPr>
              <a:t>Try to infer the architecture of the RapidShare service by answering: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-64" charset="2"/>
              <a:buChar char="Ø"/>
            </a:pPr>
            <a:r>
              <a:rPr lang="en-US" sz="2400" smtClean="0">
                <a:latin typeface="Comic Sans MS" pitchFamily="66" charset="0"/>
              </a:rPr>
              <a:t>What is the total number of servers used by RapidShare?</a:t>
            </a:r>
          </a:p>
          <a:p>
            <a:pPr lvl="2" eaLnBrk="1" hangingPunct="1">
              <a:lnSpc>
                <a:spcPct val="90000"/>
              </a:lnSpc>
              <a:buClr>
                <a:srgbClr val="FF0000"/>
              </a:buClr>
              <a:buFont typeface="Wingdings" pitchFamily="-64" charset="2"/>
              <a:buChar char="Ø"/>
            </a:pPr>
            <a:r>
              <a:rPr lang="en-US" sz="2000" smtClean="0">
                <a:latin typeface="Comic Sans MS" pitchFamily="66" charset="0"/>
              </a:rPr>
              <a:t>Single-Homing Vs. Multi-Homing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-64" charset="2"/>
              <a:buChar char="Ø"/>
            </a:pPr>
            <a:r>
              <a:rPr lang="en-US" sz="2400" smtClean="0">
                <a:latin typeface="Comic Sans MS" pitchFamily="66" charset="0"/>
              </a:rPr>
              <a:t>Where are these servers located?</a:t>
            </a:r>
          </a:p>
          <a:p>
            <a:pPr lvl="2" eaLnBrk="1" hangingPunct="1">
              <a:lnSpc>
                <a:spcPct val="90000"/>
              </a:lnSpc>
              <a:buClr>
                <a:srgbClr val="FF0000"/>
              </a:buClr>
              <a:buFont typeface="Wingdings" pitchFamily="-64" charset="2"/>
              <a:buChar char="Ø"/>
            </a:pPr>
            <a:r>
              <a:rPr lang="en-US" sz="2000" smtClean="0">
                <a:latin typeface="Comic Sans MS" pitchFamily="66" charset="0"/>
              </a:rPr>
              <a:t>Single Vs. Multiple Datacenters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-64" charset="2"/>
              <a:buChar char="Ø"/>
            </a:pPr>
            <a:r>
              <a:rPr lang="en-US" sz="2400" smtClean="0">
                <a:latin typeface="Comic Sans MS" pitchFamily="66" charset="0"/>
              </a:rPr>
              <a:t>Is the content located at all the servers?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-64" charset="2"/>
              <a:buChar char="Ø"/>
            </a:pPr>
            <a:r>
              <a:rPr lang="en-US" sz="2400" smtClean="0">
                <a:latin typeface="Comic Sans MS" pitchFamily="66" charset="0"/>
              </a:rPr>
              <a:t>Are all the servers serving download requests?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-64" charset="2"/>
              <a:buChar char="Ø"/>
            </a:pPr>
            <a:r>
              <a:rPr lang="en-US" sz="2800" smtClean="0">
                <a:latin typeface="Comic Sans MS" pitchFamily="66" charset="0"/>
              </a:rPr>
              <a:t>How is this architecture different from traditional content distribution networks?</a:t>
            </a:r>
          </a:p>
        </p:txBody>
      </p:sp>
      <p:sp>
        <p:nvSpPr>
          <p:cNvPr id="1843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67B250-51C5-4504-A080-E5EFB4DDA0EB}" type="slidenum">
              <a:rPr lang="en-US" smtClean="0">
                <a:latin typeface="Comic Sans MS" pitchFamily="66" charset="0"/>
              </a:rPr>
              <a:pPr/>
              <a:t>13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18437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18438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Total Number of Servers Used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352800" cy="4572000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800" smtClean="0">
                <a:latin typeface="Comic Sans MS" pitchFamily="66" charset="0"/>
              </a:rPr>
              <a:t>5,291 distinct server IP addresses</a:t>
            </a:r>
          </a:p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800" smtClean="0">
                <a:latin typeface="Comic Sans MS" pitchFamily="66" charset="0"/>
              </a:rPr>
              <a:t>36 /24 subnets</a:t>
            </a:r>
          </a:p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800" smtClean="0">
                <a:latin typeface="Comic Sans MS" pitchFamily="66" charset="0"/>
              </a:rPr>
              <a:t>8 different ISPs</a:t>
            </a:r>
          </a:p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800" smtClean="0">
                <a:latin typeface="Comic Sans MS" pitchFamily="66" charset="0"/>
              </a:rPr>
              <a:t>Large increase in number of servers during Sep’08</a:t>
            </a:r>
          </a:p>
          <a:p>
            <a:pPr eaLnBrk="1" hangingPunct="1">
              <a:buFontTx/>
              <a:buNone/>
            </a:pPr>
            <a:endParaRPr lang="en-US" sz="2800" smtClean="0">
              <a:latin typeface="Comic Sans MS" pitchFamily="66" charset="0"/>
            </a:endParaRPr>
          </a:p>
        </p:txBody>
      </p:sp>
      <p:sp>
        <p:nvSpPr>
          <p:cNvPr id="1946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09DF9A-472D-4115-9E96-2168C6281B98}" type="slidenum">
              <a:rPr lang="en-US" smtClean="0">
                <a:latin typeface="Comic Sans MS" pitchFamily="66" charset="0"/>
              </a:rPr>
              <a:pPr/>
              <a:t>14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19461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19462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  <p:pic>
        <p:nvPicPr>
          <p:cNvPr id="19463" name="Picture 10" descr="C:\Work\papers\rapidshare\figs\plottotalservers-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371725"/>
            <a:ext cx="54102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 rot="2783475">
            <a:off x="5882482" y="2690018"/>
            <a:ext cx="762000" cy="157163"/>
          </a:xfrm>
          <a:prstGeom prst="rightArrow">
            <a:avLst>
              <a:gd name="adj1" fmla="val 50000"/>
              <a:gd name="adj2" fmla="val 3095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4800600" y="1792288"/>
            <a:ext cx="236220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Infrastructure 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Server Location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-64" charset="2"/>
              <a:buChar char="Ø"/>
            </a:pPr>
            <a:r>
              <a:rPr lang="en-US" smtClean="0">
                <a:latin typeface="Comic Sans MS" pitchFamily="66" charset="0"/>
              </a:rPr>
              <a:t>Discover the geographical location of the server infrastructure</a:t>
            </a:r>
          </a:p>
          <a:p>
            <a:pPr eaLnBrk="1" hangingPunct="1">
              <a:buClr>
                <a:srgbClr val="FF0000"/>
              </a:buClr>
              <a:buFont typeface="Wingdings" pitchFamily="-64" charset="2"/>
              <a:buChar char="Ø"/>
            </a:pPr>
            <a:r>
              <a:rPr lang="en-US" smtClean="0">
                <a:latin typeface="Comic Sans MS" pitchFamily="66" charset="0"/>
              </a:rPr>
              <a:t>Single-datacenter Vs. Multiple geographically distributed datacenters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Performed a number of  traceroutes from different planetlab locations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Used minimum RTT to infer distance from landmarks</a:t>
            </a:r>
          </a:p>
          <a:p>
            <a:pPr eaLnBrk="1" hangingPunct="1"/>
            <a:endParaRPr lang="en-US" smtClean="0">
              <a:latin typeface="Comic Sans MS" pitchFamily="66" charset="0"/>
            </a:endParaRPr>
          </a:p>
        </p:txBody>
      </p:sp>
      <p:sp>
        <p:nvSpPr>
          <p:cNvPr id="204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2FE823-DB22-4A55-B637-67CC9AB054DE}" type="slidenum">
              <a:rPr lang="en-US" smtClean="0">
                <a:latin typeface="Comic Sans MS" pitchFamily="66" charset="0"/>
              </a:rPr>
              <a:pPr/>
              <a:t>15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20485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2048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Server Location cont.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48200"/>
            <a:ext cx="8153400" cy="1143000"/>
          </a:xfrm>
        </p:spPr>
        <p:txBody>
          <a:bodyPr/>
          <a:lstStyle/>
          <a:p>
            <a:pPr eaLnBrk="1" hangingPunct="1"/>
            <a:r>
              <a:rPr lang="en-US" sz="2600" smtClean="0">
                <a:latin typeface="Comic Sans MS" pitchFamily="66" charset="0"/>
              </a:rPr>
              <a:t>Close min-RTT values show a single central datacenter</a:t>
            </a:r>
          </a:p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600" smtClean="0">
                <a:latin typeface="Comic Sans MS" pitchFamily="66" charset="0"/>
              </a:rPr>
              <a:t>Datacenter closest to central-European countries</a:t>
            </a:r>
          </a:p>
        </p:txBody>
      </p:sp>
      <p:sp>
        <p:nvSpPr>
          <p:cNvPr id="2150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AE57E3-846C-436B-AD71-B64F9F49A16A}" type="slidenum">
              <a:rPr lang="en-US" smtClean="0">
                <a:latin typeface="Comic Sans MS" pitchFamily="66" charset="0"/>
              </a:rPr>
              <a:pPr/>
              <a:t>16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21509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21510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  <p:pic>
        <p:nvPicPr>
          <p:cNvPr id="21511" name="Picture 9" descr="C:\Work\papers\rapidshare\cvs\temp\planetlab\traceroutes_planetla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8991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Content Replication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-64" charset="2"/>
              <a:buChar char="Ø"/>
            </a:pPr>
            <a:r>
              <a:rPr lang="en-US" sz="2800" smtClean="0">
                <a:latin typeface="Comic Sans MS" pitchFamily="66" charset="0"/>
              </a:rPr>
              <a:t>What is the number of servers that store each file?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Used TOR as a geographically distributed downloader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421 different exit nodes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Requested 20,000 RapidShare file URLs </a:t>
            </a:r>
          </a:p>
          <a:p>
            <a:pPr eaLnBrk="1" hangingPunct="1"/>
            <a:endParaRPr lang="en-US" sz="2800" smtClean="0">
              <a:latin typeface="Comic Sans MS" pitchFamily="66" charset="0"/>
            </a:endParaRPr>
          </a:p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800" smtClean="0">
                <a:latin typeface="Comic Sans MS" pitchFamily="66" charset="0"/>
              </a:rPr>
              <a:t>Each file served by exactly 12 servers (group)</a:t>
            </a:r>
          </a:p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800" smtClean="0">
                <a:latin typeface="Comic Sans MS" pitchFamily="66" charset="0"/>
              </a:rPr>
              <a:t>Each file indexed by exactly 1 server</a:t>
            </a:r>
          </a:p>
        </p:txBody>
      </p:sp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C41939-9737-498D-BDD7-7ED487165CD0}" type="slidenum">
              <a:rPr lang="en-US" smtClean="0">
                <a:latin typeface="Comic Sans MS" pitchFamily="66" charset="0"/>
              </a:rPr>
              <a:pPr/>
              <a:t>17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22533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22534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Server Load Balancing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-64" charset="2"/>
              <a:buChar char="Ø"/>
            </a:pPr>
            <a:r>
              <a:rPr lang="en-US" smtClean="0">
                <a:latin typeface="Comic Sans MS" pitchFamily="66" charset="0"/>
              </a:rPr>
              <a:t>Which server group will host a newly uploaded file?</a:t>
            </a: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238163-E163-4353-A349-286EDB3EFC2E}" type="slidenum">
              <a:rPr lang="en-US" smtClean="0">
                <a:latin typeface="Comic Sans MS" pitchFamily="66" charset="0"/>
              </a:rPr>
              <a:pPr/>
              <a:t>18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2819400"/>
            <a:ext cx="434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Comic Sans MS" pitchFamily="66" charset="0"/>
              </a:rPr>
              <a:t>50000 file upload requests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Comic Sans MS" pitchFamily="66" charset="0"/>
              </a:rPr>
              <a:t>Log upload group-id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48768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en-US" sz="3200" kern="0" dirty="0">
                <a:latin typeface="Comic Sans MS" pitchFamily="66" charset="0"/>
              </a:rPr>
              <a:t>Recently added groups have a higher likelihood of being selected as the upload group</a:t>
            </a:r>
          </a:p>
        </p:txBody>
      </p:sp>
      <p:sp>
        <p:nvSpPr>
          <p:cNvPr id="23560" name="Date Placeholder 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  <p:pic>
        <p:nvPicPr>
          <p:cNvPr id="2356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900" y="2286000"/>
            <a:ext cx="4610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Server Load Balancing (cont)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11430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-64" charset="2"/>
              <a:buChar char="Ø"/>
            </a:pPr>
            <a:r>
              <a:rPr lang="en-US" smtClean="0">
                <a:latin typeface="Comic Sans MS" pitchFamily="66" charset="0"/>
              </a:rPr>
              <a:t>Which download server of that group will be used upon a download request?</a:t>
            </a:r>
          </a:p>
          <a:p>
            <a:endParaRPr lang="en-US" smtClean="0">
              <a:latin typeface="Comic Sans MS" pitchFamily="66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2098AF-DE43-45BA-BDB4-F2DB1D7361B4}" type="slidenum">
              <a:rPr lang="en-US" smtClean="0">
                <a:latin typeface="Comic Sans MS" pitchFamily="66" charset="0"/>
              </a:rPr>
              <a:pPr/>
              <a:t>19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2590800"/>
            <a:ext cx="434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Comic Sans MS" pitchFamily="66" charset="0"/>
              </a:rPr>
              <a:t>1000 back-to-back file download requests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Comic Sans MS" pitchFamily="66" charset="0"/>
              </a:rPr>
              <a:t>Log download server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3400" y="5105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en-US" sz="3200" kern="0" dirty="0">
                <a:latin typeface="Comic Sans MS" pitchFamily="66" charset="0"/>
              </a:rPr>
              <a:t>Indexing servers are less likely  to be selected as download server</a:t>
            </a:r>
          </a:p>
        </p:txBody>
      </p:sp>
      <p:sp>
        <p:nvSpPr>
          <p:cNvPr id="24584" name="Date Placeholder 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  <p:pic>
        <p:nvPicPr>
          <p:cNvPr id="24585" name="Picture 11" descr="C:\Work\papers\rapidshare\cvs\temp\UPLOAD\downSele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124200"/>
            <a:ext cx="533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File Sharing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One of the most popular Internet user activities</a:t>
            </a:r>
          </a:p>
          <a:p>
            <a:r>
              <a:rPr lang="en-US" smtClean="0">
                <a:latin typeface="Comic Sans MS" pitchFamily="66" charset="0"/>
              </a:rPr>
              <a:t>60-70% of total traffic volume</a:t>
            </a:r>
          </a:p>
          <a:p>
            <a:endParaRPr lang="en-US" smtClean="0">
              <a:latin typeface="Comic Sans MS" pitchFamily="66" charset="0"/>
            </a:endParaRPr>
          </a:p>
          <a:p>
            <a:r>
              <a:rPr lang="en-US" smtClean="0">
                <a:latin typeface="Comic Sans MS" pitchFamily="66" charset="0"/>
              </a:rPr>
              <a:t>Recent studies show increase in Web traffic</a:t>
            </a:r>
          </a:p>
          <a:p>
            <a:pPr lvl="1"/>
            <a:r>
              <a:rPr lang="en-US" smtClean="0">
                <a:latin typeface="Comic Sans MS" pitchFamily="66" charset="0"/>
              </a:rPr>
              <a:t>Mainly attributed to </a:t>
            </a:r>
            <a:r>
              <a:rPr lang="en-US" b="1" smtClean="0">
                <a:latin typeface="Comic Sans MS" pitchFamily="66" charset="0"/>
              </a:rPr>
              <a:t>Web-based file sharing</a:t>
            </a:r>
          </a:p>
        </p:txBody>
      </p:sp>
      <p:sp>
        <p:nvSpPr>
          <p:cNvPr id="51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FB4A1D-6730-42C9-A54E-8C9641CDBE23}" type="slidenum">
              <a:rPr lang="en-US" smtClean="0">
                <a:latin typeface="Comic Sans MS" pitchFamily="66" charset="0"/>
              </a:rPr>
              <a:pPr/>
              <a:t>2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5125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pic>
        <p:nvPicPr>
          <p:cNvPr id="5126" name="Picture 4" descr="http://minns.ca/owen/image/Gnutella-Logo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4419600"/>
            <a:ext cx="9540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 descr="http://technology.timesonline.co.uk/multimedia/archive/00211/edonkey_1_21123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3200400"/>
            <a:ext cx="13716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http://erictric.com/wp-content/uploads/2009/07/kaz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5638800"/>
            <a:ext cx="1495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0" descr="http://news.cnet.com/i/bto/20071015/Napster4_logo_270x2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2057400"/>
            <a:ext cx="1219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8" descr="http://fc08.deviantart.com/fs43/f/2009/086/0/9/BitTorrent_Icon_by_Augerma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548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4" descr="Netload.i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26" descr="Netload.i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28" descr="Netload.i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32" descr="Netload.i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Date Placeholder 1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OCH services vs. CDNs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Comic Sans MS" pitchFamily="66" charset="0"/>
              </a:rPr>
              <a:t>One-Click Hosting services</a:t>
            </a:r>
          </a:p>
          <a:p>
            <a:pPr lvl="1" eaLnBrk="1" hangingPunct="1"/>
            <a:r>
              <a:rPr lang="en-US" sz="2000" smtClean="0">
                <a:latin typeface="Comic Sans MS" pitchFamily="66" charset="0"/>
              </a:rPr>
              <a:t>Data-center in a single location</a:t>
            </a:r>
          </a:p>
          <a:p>
            <a:pPr lvl="1" eaLnBrk="1" hangingPunct="1"/>
            <a:r>
              <a:rPr lang="en-US" sz="2000" smtClean="0">
                <a:latin typeface="Comic Sans MS" pitchFamily="66" charset="0"/>
              </a:rPr>
              <a:t>Use multi-homing to:</a:t>
            </a:r>
          </a:p>
          <a:p>
            <a:pPr lvl="2" eaLnBrk="1" hangingPunct="1"/>
            <a:r>
              <a:rPr lang="en-US" sz="2000" smtClean="0">
                <a:latin typeface="Comic Sans MS" pitchFamily="66" charset="0"/>
              </a:rPr>
              <a:t>Increase reliability</a:t>
            </a:r>
          </a:p>
          <a:p>
            <a:pPr lvl="2" eaLnBrk="1" hangingPunct="1"/>
            <a:r>
              <a:rPr lang="en-US" sz="2000" smtClean="0">
                <a:latin typeface="Comic Sans MS" pitchFamily="66" charset="0"/>
              </a:rPr>
              <a:t>Decrease cost for the content provider</a:t>
            </a:r>
          </a:p>
          <a:p>
            <a:pPr lvl="2" eaLnBrk="1" hangingPunct="1"/>
            <a:r>
              <a:rPr lang="en-US" sz="2000" smtClean="0">
                <a:latin typeface="Comic Sans MS" pitchFamily="66" charset="0"/>
              </a:rPr>
              <a:t>Selectively redirect users to least loaded servers</a:t>
            </a:r>
          </a:p>
          <a:p>
            <a:pPr lvl="1" eaLnBrk="1" hangingPunct="1"/>
            <a:r>
              <a:rPr lang="en-US" sz="2000" smtClean="0">
                <a:latin typeface="Comic Sans MS" pitchFamily="66" charset="0"/>
              </a:rPr>
              <a:t>Content replicated on multiple servers</a:t>
            </a:r>
          </a:p>
          <a:p>
            <a:pPr lvl="2" eaLnBrk="1" hangingPunct="1"/>
            <a:endParaRPr lang="en-US" sz="1600" smtClean="0">
              <a:latin typeface="Comic Sans MS" pitchFamily="66" charset="0"/>
            </a:endParaRPr>
          </a:p>
          <a:p>
            <a:pPr eaLnBrk="1" hangingPunct="1"/>
            <a:r>
              <a:rPr lang="en-US" sz="2000" smtClean="0">
                <a:latin typeface="Comic Sans MS" pitchFamily="66" charset="0"/>
              </a:rPr>
              <a:t>Content Distribution Networks</a:t>
            </a:r>
          </a:p>
          <a:p>
            <a:pPr lvl="1" eaLnBrk="1" hangingPunct="1"/>
            <a:r>
              <a:rPr lang="en-US" sz="2000" smtClean="0">
                <a:latin typeface="Comic Sans MS" pitchFamily="66" charset="0"/>
              </a:rPr>
              <a:t>Multiple geographically distributed servers so as to minimize delay observed by client</a:t>
            </a:r>
          </a:p>
          <a:p>
            <a:pPr lvl="1" eaLnBrk="1" hangingPunct="1"/>
            <a:r>
              <a:rPr lang="en-US" sz="2000" smtClean="0">
                <a:latin typeface="Comic Sans MS" pitchFamily="66" charset="0"/>
              </a:rPr>
              <a:t>Client redirected to the closest (in terms of RTT) server group</a:t>
            </a:r>
          </a:p>
          <a:p>
            <a:pPr lvl="1" eaLnBrk="1" hangingPunct="1"/>
            <a:r>
              <a:rPr lang="en-US" sz="2000" smtClean="0">
                <a:latin typeface="Comic Sans MS" pitchFamily="66" charset="0"/>
              </a:rPr>
              <a:t>Content replicated on multiple servers</a:t>
            </a:r>
          </a:p>
        </p:txBody>
      </p:sp>
      <p:sp>
        <p:nvSpPr>
          <p:cNvPr id="256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44EC5E-5512-4F55-BD85-166A4777E9A4}" type="slidenum">
              <a:rPr lang="en-US" smtClean="0">
                <a:latin typeface="Comic Sans MS" pitchFamily="66" charset="0"/>
              </a:rPr>
              <a:pPr/>
              <a:t>20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25605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2560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Challenging the P2P Paradigm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-64" charset="2"/>
              <a:buChar char="Ø"/>
            </a:pPr>
            <a:r>
              <a:rPr lang="en-US" smtClean="0">
                <a:latin typeface="Comic Sans MS" pitchFamily="66" charset="0"/>
              </a:rPr>
              <a:t>P2P has been (and continues to be) the most popular File-Sharing mechanism </a:t>
            </a:r>
          </a:p>
          <a:p>
            <a:pPr eaLnBrk="1" hangingPunct="1">
              <a:buClr>
                <a:srgbClr val="FF0000"/>
              </a:buClr>
              <a:buFont typeface="Wingdings" pitchFamily="-64" charset="2"/>
              <a:buChar char="Ø"/>
            </a:pPr>
            <a:r>
              <a:rPr lang="en-US" smtClean="0">
                <a:latin typeface="Comic Sans MS" pitchFamily="66" charset="0"/>
              </a:rPr>
              <a:t>Can OCH services replace P2P?</a:t>
            </a:r>
          </a:p>
          <a:p>
            <a:pPr eaLnBrk="1" hangingPunct="1">
              <a:buClr>
                <a:srgbClr val="FF0000"/>
              </a:buClr>
              <a:buFont typeface="Wingdings" pitchFamily="-64" charset="2"/>
              <a:buChar char="Ø"/>
            </a:pPr>
            <a:endParaRPr lang="en-US" sz="1000" smtClean="0">
              <a:latin typeface="Comic Sans MS" pitchFamily="66" charset="0"/>
            </a:endParaRPr>
          </a:p>
          <a:p>
            <a:pPr eaLnBrk="1" hangingPunct="1">
              <a:buClr>
                <a:srgbClr val="FF0000"/>
              </a:buClr>
              <a:buFont typeface="Wingdings" pitchFamily="-64" charset="2"/>
              <a:buChar char="Ø"/>
            </a:pPr>
            <a:endParaRPr lang="en-US" sz="1000" smtClean="0">
              <a:latin typeface="Comic Sans MS" pitchFamily="66" charset="0"/>
            </a:endParaRPr>
          </a:p>
          <a:p>
            <a:pPr eaLnBrk="1" hangingPunct="1"/>
            <a:endParaRPr lang="en-US" smtClean="0">
              <a:latin typeface="Comic Sans MS" pitchFamily="66" charset="0"/>
            </a:endParaRPr>
          </a:p>
          <a:p>
            <a:pPr eaLnBrk="1" hangingPunct="1"/>
            <a:r>
              <a:rPr lang="en-US" smtClean="0">
                <a:latin typeface="Comic Sans MS" pitchFamily="66" charset="0"/>
              </a:rPr>
              <a:t>BitTorrent Vs. RapidShare.com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Download Throughput</a:t>
            </a:r>
          </a:p>
          <a:p>
            <a:pPr lvl="2" eaLnBrk="1" hangingPunct="1"/>
            <a:endParaRPr lang="en-US" smtClean="0">
              <a:latin typeface="Comic Sans MS" pitchFamily="66" charset="0"/>
            </a:endParaRPr>
          </a:p>
        </p:txBody>
      </p:sp>
      <p:sp>
        <p:nvSpPr>
          <p:cNvPr id="2662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53EFDD-CE0E-4EAA-A14B-192B101FFA6E}" type="slidenum">
              <a:rPr lang="en-US" smtClean="0">
                <a:latin typeface="Comic Sans MS" pitchFamily="66" charset="0"/>
              </a:rPr>
              <a:pPr/>
              <a:t>21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26629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26630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BT Vs. RS: Download Throughput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0" y="2743200"/>
            <a:ext cx="4267200" cy="3505200"/>
          </a:xfrm>
        </p:spPr>
        <p:txBody>
          <a:bodyPr/>
          <a:lstStyle/>
          <a:p>
            <a:pPr eaLnBrk="1" hangingPunct="1"/>
            <a:r>
              <a:rPr lang="en-US" sz="2200" smtClean="0">
                <a:latin typeface="Comic Sans MS" pitchFamily="66" charset="0"/>
              </a:rPr>
              <a:t>Download a list of objects from both networks</a:t>
            </a:r>
          </a:p>
          <a:p>
            <a:pPr lvl="1" eaLnBrk="1" hangingPunct="1"/>
            <a:r>
              <a:rPr lang="en-US" sz="2200" smtClean="0">
                <a:latin typeface="Comic Sans MS" pitchFamily="66" charset="0"/>
              </a:rPr>
              <a:t>Objects of different size</a:t>
            </a:r>
          </a:p>
          <a:p>
            <a:pPr lvl="1" eaLnBrk="1" hangingPunct="1"/>
            <a:r>
              <a:rPr lang="en-US" sz="2200" smtClean="0">
                <a:latin typeface="Comic Sans MS" pitchFamily="66" charset="0"/>
              </a:rPr>
              <a:t>Objects of different kind</a:t>
            </a:r>
          </a:p>
          <a:p>
            <a:pPr eaLnBrk="1" hangingPunct="1"/>
            <a:r>
              <a:rPr lang="en-US" sz="2200" smtClean="0">
                <a:latin typeface="Comic Sans MS" pitchFamily="66" charset="0"/>
              </a:rPr>
              <a:t>3 types of RS users</a:t>
            </a:r>
          </a:p>
          <a:p>
            <a:pPr lvl="1" eaLnBrk="1" hangingPunct="1"/>
            <a:r>
              <a:rPr lang="en-US" sz="2200" smtClean="0">
                <a:latin typeface="Comic Sans MS" pitchFamily="66" charset="0"/>
              </a:rPr>
              <a:t>Subscribers</a:t>
            </a:r>
          </a:p>
          <a:p>
            <a:pPr lvl="1" eaLnBrk="1" hangingPunct="1"/>
            <a:r>
              <a:rPr lang="en-US" sz="2200" smtClean="0">
                <a:latin typeface="Comic Sans MS" pitchFamily="66" charset="0"/>
              </a:rPr>
              <a:t>Free Users</a:t>
            </a:r>
          </a:p>
          <a:p>
            <a:pPr lvl="1" eaLnBrk="1" hangingPunct="1"/>
            <a:r>
              <a:rPr lang="en-US" sz="2200" smtClean="0">
                <a:latin typeface="Comic Sans MS" pitchFamily="66" charset="0"/>
              </a:rPr>
              <a:t>“Free-Cheating” Users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5105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en-US" sz="2200" kern="0" dirty="0">
                <a:latin typeface="Comic Sans MS" pitchFamily="66" charset="0"/>
              </a:rPr>
              <a:t>RS subscribers outperforms open </a:t>
            </a:r>
            <a:r>
              <a:rPr lang="en-US" sz="2200" kern="0" dirty="0" err="1">
                <a:latin typeface="Comic Sans MS" pitchFamily="66" charset="0"/>
              </a:rPr>
              <a:t>BitTorrent</a:t>
            </a:r>
            <a:r>
              <a:rPr lang="en-US" sz="2200" kern="0" dirty="0">
                <a:latin typeface="Comic Sans MS" pitchFamily="66" charset="0"/>
              </a:rPr>
              <a:t> trackers in terms of throughput</a:t>
            </a:r>
          </a:p>
          <a:p>
            <a:pPr marL="342900" indent="-342900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en-US" sz="2200" kern="0" dirty="0">
                <a:latin typeface="Comic Sans MS" pitchFamily="66" charset="0"/>
              </a:rPr>
              <a:t>Free users experience comparable download experience</a:t>
            </a:r>
          </a:p>
        </p:txBody>
      </p:sp>
      <p:sp>
        <p:nvSpPr>
          <p:cNvPr id="27653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FAA9B6-E125-46CF-84D9-E8686D42C4DF}" type="slidenum">
              <a:rPr lang="en-US" smtClean="0">
                <a:latin typeface="Comic Sans MS" pitchFamily="66" charset="0"/>
              </a:rPr>
              <a:pPr/>
              <a:t>22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27654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27655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  <p:pic>
        <p:nvPicPr>
          <p:cNvPr id="27656" name="Picture 11" descr="C:\Work\papers\rapidshare\cvs\temp\pltocdfCpmBTRscompined-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Content Indexing Websites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Form an important component for the emergence of OCH services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Crawled 4 different Indexing Websites</a:t>
            </a:r>
          </a:p>
          <a:p>
            <a:pPr eaLnBrk="1" hangingPunct="1"/>
            <a:endParaRPr lang="en-US" smtClean="0">
              <a:latin typeface="Comic Sans MS" pitchFamily="66" charset="0"/>
            </a:endParaRPr>
          </a:p>
          <a:p>
            <a:pPr eaLnBrk="1" hangingPunct="1">
              <a:buClr>
                <a:srgbClr val="FF0000"/>
              </a:buClr>
              <a:buFont typeface="Wingdings" pitchFamily="-64" charset="2"/>
              <a:buChar char="Ø"/>
            </a:pPr>
            <a:r>
              <a:rPr lang="en-US" smtClean="0">
                <a:latin typeface="Comic Sans MS" pitchFamily="66" charset="0"/>
              </a:rPr>
              <a:t>Identify the contributors of the traffic </a:t>
            </a:r>
          </a:p>
          <a:p>
            <a:pPr eaLnBrk="1" hangingPunct="1">
              <a:buClr>
                <a:srgbClr val="FF0000"/>
              </a:buClr>
              <a:buFont typeface="Wingdings" pitchFamily="-64" charset="2"/>
              <a:buChar char="Ø"/>
            </a:pPr>
            <a:r>
              <a:rPr lang="en-US" smtClean="0">
                <a:latin typeface="Comic Sans MS" pitchFamily="66" charset="0"/>
              </a:rPr>
              <a:t>Identify the size of the shared object</a:t>
            </a:r>
          </a:p>
          <a:p>
            <a:pPr eaLnBrk="1" hangingPunct="1">
              <a:buClr>
                <a:srgbClr val="FF0000"/>
              </a:buClr>
              <a:buFont typeface="Wingdings" pitchFamily="-64" charset="2"/>
              <a:buChar char="Ø"/>
            </a:pPr>
            <a:r>
              <a:rPr lang="en-US" smtClean="0">
                <a:latin typeface="Comic Sans MS" pitchFamily="66" charset="0"/>
              </a:rPr>
              <a:t>Identify the types of shared object</a:t>
            </a:r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51E06E-CAD7-43DF-A4E0-DA20A307F704}" type="slidenum">
              <a:rPr lang="en-US" smtClean="0">
                <a:latin typeface="Comic Sans MS" pitchFamily="66" charset="0"/>
              </a:rPr>
              <a:pPr/>
              <a:t>23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28677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28678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Indexing WebSites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800" smtClean="0">
                <a:latin typeface="Comic Sans MS" pitchFamily="66" charset="0"/>
              </a:rPr>
              <a:t>Less than 20% of the files are </a:t>
            </a:r>
            <a:r>
              <a:rPr lang="en-US" sz="2800" i="1" smtClean="0">
                <a:latin typeface="Comic Sans MS" pitchFamily="66" charset="0"/>
              </a:rPr>
              <a:t>not</a:t>
            </a:r>
            <a:r>
              <a:rPr lang="en-US" sz="2800" smtClean="0">
                <a:latin typeface="Comic Sans MS" pitchFamily="66" charset="0"/>
              </a:rPr>
              <a:t> available</a:t>
            </a:r>
          </a:p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800" smtClean="0">
                <a:latin typeface="Comic Sans MS" pitchFamily="66" charset="0"/>
              </a:rPr>
              <a:t>Only a small number of users upload content</a:t>
            </a:r>
          </a:p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800" smtClean="0">
                <a:latin typeface="Comic Sans MS" pitchFamily="66" charset="0"/>
              </a:rPr>
              <a:t>Users share mostly videos and applications</a:t>
            </a:r>
          </a:p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800" smtClean="0">
                <a:latin typeface="Comic Sans MS" pitchFamily="66" charset="0"/>
              </a:rPr>
              <a:t>Different communities observed in different websites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8800" y="32004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DAE620-C57A-42D6-8092-46D3871721C4}" type="slidenum">
              <a:rPr lang="en-US" smtClean="0">
                <a:latin typeface="Comic Sans MS" pitchFamily="66" charset="0"/>
              </a:rPr>
              <a:pPr/>
              <a:t>24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29702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29703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1397000"/>
          <a:ext cx="9144000" cy="212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/>
                <a:gridCol w="1752600"/>
                <a:gridCol w="1371600"/>
                <a:gridCol w="17526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Indexed </a:t>
                      </a:r>
                      <a:r>
                        <a:rPr lang="en-US" baseline="0" dirty="0" smtClean="0"/>
                        <a:t> Objects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RS Hosted</a:t>
                      </a:r>
                      <a:r>
                        <a:rPr lang="en-US" baseline="0" dirty="0" smtClean="0"/>
                        <a:t> Objects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of Stale Files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of </a:t>
                      </a:r>
                      <a:r>
                        <a:rPr lang="en-US" dirty="0" err="1" smtClean="0"/>
                        <a:t>Uploaders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egydown.com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134 (17%)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rapidmega.info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116 (13%)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rslinks.org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 (0.5%)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rapidshareindex.com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54327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36522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7052 (19.3%)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BT Vs. RS: Content Availability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8229600" cy="2163763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Searched for a number of different files in both network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Rapidshare.com holds at least as much objects as BitTorrent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47775"/>
            <a:ext cx="85344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12C0C2-D1CB-451F-AE05-05C4B7778A76}" type="slidenum">
              <a:rPr lang="en-US" smtClean="0">
                <a:latin typeface="Comic Sans MS" pitchFamily="66" charset="0"/>
              </a:rPr>
              <a:pPr/>
              <a:t>25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37894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3789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Content Contributors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00600"/>
            <a:ext cx="8229600" cy="944563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mtClean="0">
                <a:latin typeface="Comic Sans MS" pitchFamily="66" charset="0"/>
              </a:rPr>
              <a:t>A small number of the users is responsible for most of the content uploaded</a:t>
            </a:r>
          </a:p>
        </p:txBody>
      </p:sp>
      <p:pic>
        <p:nvPicPr>
          <p:cNvPr id="38916" name="Picture 4" descr="userpos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731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C94789-53F6-44EE-838F-0FF734CDB1C3}" type="slidenum">
              <a:rPr lang="en-US" smtClean="0">
                <a:latin typeface="Comic Sans MS" pitchFamily="66" charset="0"/>
              </a:rPr>
              <a:pPr/>
              <a:t>26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38918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38919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Shared Objects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800" smtClean="0">
                <a:latin typeface="Comic Sans MS" pitchFamily="66" charset="0"/>
              </a:rPr>
              <a:t>Users share mostly Videos and Applications</a:t>
            </a:r>
          </a:p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800" smtClean="0">
                <a:latin typeface="Comic Sans MS" pitchFamily="66" charset="0"/>
              </a:rPr>
              <a:t>Different communities can be observed in different WebSites</a:t>
            </a:r>
          </a:p>
        </p:txBody>
      </p:sp>
      <p:pic>
        <p:nvPicPr>
          <p:cNvPr id="39940" name="Picture 4" descr="filesperp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0"/>
            <a:ext cx="5638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571625"/>
            <a:ext cx="5562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5513B5-1314-4122-BF4C-5922D6089AA3}" type="slidenum">
              <a:rPr lang="en-US" smtClean="0">
                <a:latin typeface="Comic Sans MS" pitchFamily="66" charset="0"/>
              </a:rPr>
              <a:pPr/>
              <a:t>27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39943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39944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Copyrighted Material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Manually observed 100 most recent objects uploaded in each WebSite.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In all cases more than 84% of the Objects are copyrighted.</a:t>
            </a:r>
          </a:p>
        </p:txBody>
      </p:sp>
      <p:pic>
        <p:nvPicPr>
          <p:cNvPr id="40964" name="Picture 4" descr="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59436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8C6C84-EBCC-4B32-ADA6-8C858F321B36}" type="slidenum">
              <a:rPr lang="en-US" smtClean="0">
                <a:latin typeface="Comic Sans MS" pitchFamily="66" charset="0"/>
              </a:rPr>
              <a:pPr/>
              <a:t>28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409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40967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Conclusions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200" smtClean="0">
                <a:latin typeface="Comic Sans MS" pitchFamily="66" charset="0"/>
              </a:rPr>
              <a:t>Currently responsible for 10% of the daily traffic in our traces</a:t>
            </a:r>
          </a:p>
          <a:p>
            <a:pPr lvl="1"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200" smtClean="0">
                <a:latin typeface="Comic Sans MS" pitchFamily="66" charset="0"/>
              </a:rPr>
              <a:t>60% of daily Web traffic</a:t>
            </a:r>
          </a:p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200" smtClean="0">
                <a:latin typeface="Comic Sans MS" pitchFamily="66" charset="0"/>
              </a:rPr>
              <a:t>Most files are downloaded only once</a:t>
            </a:r>
          </a:p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200" smtClean="0">
                <a:latin typeface="Comic Sans MS" pitchFamily="66" charset="0"/>
              </a:rPr>
              <a:t>All servers at multihomed single datacenter</a:t>
            </a:r>
          </a:p>
          <a:p>
            <a:pPr lvl="1"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200" smtClean="0">
                <a:latin typeface="Comic Sans MS" pitchFamily="66" charset="0"/>
              </a:rPr>
              <a:t>Very different than CDN architecture</a:t>
            </a:r>
          </a:p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200" smtClean="0">
                <a:latin typeface="Comic Sans MS" pitchFamily="66" charset="0"/>
              </a:rPr>
              <a:t>OCH services are a promising alternative to P2P for file-sharing</a:t>
            </a:r>
          </a:p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200" smtClean="0">
                <a:latin typeface="Comic Sans MS" pitchFamily="66" charset="0"/>
              </a:rPr>
              <a:t>Free users experience similar performance with BitTorrent Open tracker users</a:t>
            </a:r>
          </a:p>
          <a:p>
            <a:pPr lvl="1"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200" smtClean="0">
                <a:latin typeface="Comic Sans MS" pitchFamily="66" charset="0"/>
              </a:rPr>
              <a:t>Subscribers (~20%) experience better performance</a:t>
            </a:r>
          </a:p>
          <a:p>
            <a:pPr eaLnBrk="1" hangingPunct="1">
              <a:buClr>
                <a:srgbClr val="00B050"/>
              </a:buClr>
              <a:buFont typeface="Wingdings" pitchFamily="-64" charset="2"/>
              <a:buChar char="Ø"/>
            </a:pPr>
            <a:r>
              <a:rPr lang="en-US" sz="2200" smtClean="0">
                <a:latin typeface="Comic Sans MS" pitchFamily="66" charset="0"/>
              </a:rPr>
              <a:t>Most users do not contribute on sharing files (only download)</a:t>
            </a:r>
          </a:p>
        </p:txBody>
      </p:sp>
      <p:sp>
        <p:nvSpPr>
          <p:cNvPr id="307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78EE6C-3123-47DC-9FF8-B9DBCFAF3309}" type="slidenum">
              <a:rPr lang="en-US" smtClean="0">
                <a:latin typeface="Comic Sans MS" pitchFamily="66" charset="0"/>
              </a:rPr>
              <a:pPr/>
              <a:t>29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30725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3072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What’s new?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Since 2006, a large number of         </a:t>
            </a:r>
            <a:r>
              <a:rPr lang="en-US" b="1" i="1" smtClean="0">
                <a:latin typeface="Comic Sans MS" pitchFamily="66" charset="0"/>
              </a:rPr>
              <a:t>One-Click Hosting (OCH) </a:t>
            </a:r>
            <a:r>
              <a:rPr lang="en-US" smtClean="0">
                <a:latin typeface="Comic Sans MS" pitchFamily="66" charset="0"/>
              </a:rPr>
              <a:t>services have made their appearance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Mainly used for file-sharing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Large number of web sites indexing content to OCH 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Indication of a large number of users</a:t>
            </a:r>
          </a:p>
          <a:p>
            <a:endParaRPr lang="en-US" smtClean="0">
              <a:latin typeface="Comic Sans MS" pitchFamily="66" charset="0"/>
            </a:endParaRPr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C76BD0-46C8-414B-AD1C-C2ECDE49F66C}" type="slidenum">
              <a:rPr lang="en-US" smtClean="0">
                <a:latin typeface="Comic Sans MS" pitchFamily="66" charset="0"/>
              </a:rPr>
              <a:pPr/>
              <a:t>3</a:t>
            </a:fld>
            <a:endParaRPr lang="en-US" smtClean="0">
              <a:latin typeface="Comic Sans MS" pitchFamily="66" charset="0"/>
            </a:endParaRPr>
          </a:p>
        </p:txBody>
      </p:sp>
      <p:pic>
        <p:nvPicPr>
          <p:cNvPr id="6150" name="Picture 2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09800"/>
            <a:ext cx="1676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2" descr="FileFacto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0" y="5410200"/>
            <a:ext cx="33337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0" descr="http://wwwstatic.megaupload.com/gui2/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62600"/>
            <a:ext cx="32194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34" descr="Sendspace 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5562600"/>
            <a:ext cx="1809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36" descr="Hotfile.c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0500" y="4191000"/>
            <a:ext cx="1333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Date Placeholder 1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 slides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IMC'09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danton@ics.forth.gr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BDCE5-947A-4031-907F-A3D4150654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How do OCH Services Work</a:t>
            </a:r>
          </a:p>
        </p:txBody>
      </p:sp>
      <p:pic>
        <p:nvPicPr>
          <p:cNvPr id="32771" name="Picture 2" descr="C:\Work\papers\rapidshare\rs-des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038" y="1066800"/>
            <a:ext cx="91900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4B5AF1-746C-4074-8C1C-96E57F8DC8C3}" type="slidenum">
              <a:rPr lang="en-US" smtClean="0">
                <a:latin typeface="Comic Sans MS" pitchFamily="66" charset="0"/>
              </a:rPr>
              <a:pPr/>
              <a:t>31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32773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32774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Derived Architecture</a:t>
            </a:r>
          </a:p>
        </p:txBody>
      </p:sp>
      <p:pic>
        <p:nvPicPr>
          <p:cNvPr id="36867" name="Picture 4" descr="C:\Work\papers\rapidshare\rs-datacen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1B242F-CAAE-4A8A-A50F-A9F46D8E6FA9}" type="slidenum">
              <a:rPr lang="en-US" smtClean="0">
                <a:latin typeface="Comic Sans MS" pitchFamily="66" charset="0"/>
              </a:rPr>
              <a:pPr/>
              <a:t>32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36869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36870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49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OCH-Services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Provide file hosting services at no cost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Provide unique URLs to the uploader that she can share with her friends &amp; communities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Provide no indexing for the hosted files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So, legally speaking, they cannot be blamed for participating in file sharing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Users find content through web searches and dedicated blogs/forums</a:t>
            </a:r>
          </a:p>
        </p:txBody>
      </p:sp>
      <p:sp>
        <p:nvSpPr>
          <p:cNvPr id="717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  <a:noFill/>
        </p:spPr>
        <p:txBody>
          <a:bodyPr/>
          <a:lstStyle/>
          <a:p>
            <a:fld id="{227801FE-7133-4FF4-9BFE-84925C86B2EB}" type="slidenum">
              <a:rPr lang="en-US" smtClean="0">
                <a:latin typeface="Comic Sans MS" pitchFamily="66" charset="0"/>
              </a:rPr>
              <a:pPr/>
              <a:t>4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717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05550"/>
            <a:ext cx="2895600" cy="476250"/>
          </a:xfrm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7174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Upload Phase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latin typeface="Comic Sans MS" pitchFamily="66" charset="0"/>
            </a:endParaRP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52F64E-4F95-45B0-A38E-76A7E8DEFF09}" type="slidenum">
              <a:rPr lang="en-US" smtClean="0">
                <a:latin typeface="Comic Sans MS" pitchFamily="66" charset="0"/>
              </a:rPr>
              <a:pPr/>
              <a:t>5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8198" name="Date Placeholder 2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  <p:pic>
        <p:nvPicPr>
          <p:cNvPr id="8199" name="Picture 25" descr="C:\Work\papers\rapidshare\broser-figs\upload1-cr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52538"/>
            <a:ext cx="9144000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762000" y="2895600"/>
            <a:ext cx="1447800" cy="533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omic Sans MS" pitchFamily="66" charset="0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1425" y="2590800"/>
            <a:ext cx="53625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26" descr="C:\Work\papers\rapidshare\broser-figs\upload2-cro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9200"/>
            <a:ext cx="91440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27" descr="C:\Work\papers\rapidshare\broser-figs\upload3-cro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954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1524000" y="3886200"/>
            <a:ext cx="36576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omic Sans MS" pitchFamily="66" charset="0"/>
            </a:endParaRPr>
          </a:p>
        </p:txBody>
      </p:sp>
      <p:pic>
        <p:nvPicPr>
          <p:cNvPr id="71688" name="Picture 8" descr="http://www.rurdev.usda.gov/KS/Images/Email%20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1981200"/>
            <a:ext cx="9906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0" name="Picture 10" descr="http://www.barringtonlibrary.org/header_blogIc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2743200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2" name="Picture 12" descr="http://www.pakistantalk.com/images/forum-ic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3810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4" name="Picture 14" descr="http://static-p4.fotolia.com/jpg/00/11/27/01/400_F_11270157_vdKZ5scN2FxmOFRbyKj1djdcfgN1yjG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4572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6" name="Picture 16" descr="http://www.websiteicons.net/images/collage/iChat_Ico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7400" y="5181600"/>
            <a:ext cx="11239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8" name="Picture 18" descr="http://speckyboy.com/wp-content/uploads/2009/01/socialicons1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67200" y="5181600"/>
            <a:ext cx="13223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 flipV="1">
            <a:off x="4800600" y="2362200"/>
            <a:ext cx="2590800" cy="1600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105400" y="3352800"/>
            <a:ext cx="23622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81600" y="4114800"/>
            <a:ext cx="24384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105400" y="4267200"/>
            <a:ext cx="25908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71696" idx="0"/>
          </p:cNvCxnSpPr>
          <p:nvPr/>
        </p:nvCxnSpPr>
        <p:spPr>
          <a:xfrm>
            <a:off x="4800600" y="4343400"/>
            <a:ext cx="1628775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71698" idx="0"/>
          </p:cNvCxnSpPr>
          <p:nvPr/>
        </p:nvCxnSpPr>
        <p:spPr>
          <a:xfrm rot="16200000" flipH="1">
            <a:off x="4330700" y="4584700"/>
            <a:ext cx="762000" cy="431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Download Phase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latin typeface="Comic Sans MS" pitchFamily="66" charset="0"/>
            </a:endParaRP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382C52-52C0-46AB-A017-EDB7C55028D2}" type="slidenum">
              <a:rPr lang="en-US" smtClean="0">
                <a:latin typeface="Comic Sans MS" pitchFamily="66" charset="0"/>
              </a:rPr>
              <a:pPr/>
              <a:t>6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9222" name="Date Placeholder 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  <p:pic>
        <p:nvPicPr>
          <p:cNvPr id="9223" name="Picture 10" descr="C:\Work\papers\rapidshare\broser-figs\download1-cr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C:\Work\papers\rapidshare\broser-figs\download2-cro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30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C:\Work\papers\rapidshare\broser-figs\download3-cro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430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This study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Comic Sans MS" pitchFamily="66" charset="0"/>
              </a:rPr>
              <a:t>Investigates how One-Click Hosting services work and how they are used</a:t>
            </a:r>
          </a:p>
          <a:p>
            <a:pPr eaLnBrk="1" hangingPunct="1">
              <a:buFontTx/>
              <a:buNone/>
            </a:pPr>
            <a:endParaRPr lang="en-US" smtClean="0">
              <a:latin typeface="Comic Sans MS" pitchFamily="66" charset="0"/>
            </a:endParaRPr>
          </a:p>
          <a:p>
            <a:pPr eaLnBrk="1" hangingPunct="1"/>
            <a:r>
              <a:rPr lang="en-US" smtClean="0">
                <a:latin typeface="Comic Sans MS" pitchFamily="66" charset="0"/>
              </a:rPr>
              <a:t>Traffic load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Client characteristics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Infrastructure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Content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50E8CC-70F2-4C09-83B9-28E30C10F586}" type="slidenum">
              <a:rPr lang="en-US" smtClean="0">
                <a:latin typeface="Comic Sans MS" pitchFamily="66" charset="0"/>
              </a:rPr>
              <a:pPr/>
              <a:t>7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1024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Collected Data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Two monitoring 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Monitor1: NREN, ~10K total users (~750 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Monitor2: University, ~1K total users (~450 RS)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Identify Web Services by the 2 last domain levels of HTTP requests</a:t>
            </a:r>
          </a:p>
        </p:txBody>
      </p:sp>
      <p:sp>
        <p:nvSpPr>
          <p:cNvPr id="1126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567E7D-7275-4719-8C67-83A710E22116}" type="slidenum">
              <a:rPr lang="en-US" smtClean="0">
                <a:latin typeface="Comic Sans MS" pitchFamily="66" charset="0"/>
              </a:rPr>
              <a:pPr/>
              <a:t>8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11269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7400" y="29718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447800"/>
          <a:ext cx="9144000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Collection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Flows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Monitor1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 6 – Oct 23’08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60.8TB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2.2B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Monitor2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 10 –</a:t>
                      </a:r>
                      <a:r>
                        <a:rPr lang="en-US" baseline="0" dirty="0" smtClean="0"/>
                        <a:t> Dec 2’08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214.8TB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Why rapidshare.com?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86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Comic Sans MS" pitchFamily="66" charset="0"/>
              </a:rPr>
              <a:t>rapidshare.com is currently the largest and most popular such service.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000" smtClean="0">
                <a:latin typeface="Comic Sans MS" pitchFamily="66" charset="0"/>
              </a:rPr>
              <a:t>12</a:t>
            </a:r>
            <a:r>
              <a:rPr lang="en-US" sz="2000" baseline="30000" smtClean="0">
                <a:latin typeface="Comic Sans MS" pitchFamily="66" charset="0"/>
              </a:rPr>
              <a:t>th</a:t>
            </a:r>
            <a:r>
              <a:rPr lang="en-US" sz="2000" smtClean="0">
                <a:latin typeface="Comic Sans MS" pitchFamily="66" charset="0"/>
              </a:rPr>
              <a:t> most visited site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000" smtClean="0">
                <a:latin typeface="Comic Sans MS" pitchFamily="66" charset="0"/>
              </a:rPr>
              <a:t>2.5M unique users in December 2008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000" smtClean="0">
                <a:latin typeface="Comic Sans MS" pitchFamily="66" charset="0"/>
              </a:rPr>
              <a:t>It is the largest traffic producing OCH service in both our monitoring points.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000" smtClean="0">
                <a:latin typeface="Comic Sans MS" pitchFamily="66" charset="0"/>
              </a:rPr>
              <a:t>Traffic volume similar to YouTube and Google-Video</a:t>
            </a:r>
          </a:p>
        </p:txBody>
      </p:sp>
      <p:sp>
        <p:nvSpPr>
          <p:cNvPr id="13316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2C705D-AF8E-443B-A762-FAA8AF82326F}" type="slidenum">
              <a:rPr lang="en-US" smtClean="0">
                <a:latin typeface="Comic Sans MS" pitchFamily="66" charset="0"/>
              </a:rPr>
              <a:pPr/>
              <a:t>9</a:t>
            </a:fld>
            <a:endParaRPr lang="en-US" smtClean="0">
              <a:latin typeface="Comic Sans MS" pitchFamily="66" charset="0"/>
            </a:endParaRPr>
          </a:p>
        </p:txBody>
      </p:sp>
      <p:sp>
        <p:nvSpPr>
          <p:cNvPr id="13317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danton@ics.forth.gr</a:t>
            </a:r>
          </a:p>
        </p:txBody>
      </p:sp>
      <p:sp>
        <p:nvSpPr>
          <p:cNvPr id="13318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IMC'09</a:t>
            </a:r>
          </a:p>
        </p:txBody>
      </p:sp>
      <p:pic>
        <p:nvPicPr>
          <p:cNvPr id="13319" name="Picture 9" descr="C:\Work\papers\rapidshare\cvs\temp\TR_PER_DAY\new\uoctrc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752600"/>
            <a:ext cx="4876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5.4|5.6|5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5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10975</TotalTime>
  <Words>1169</Words>
  <Application>Microsoft Office PowerPoint</Application>
  <PresentationFormat>On-screen Show (4:3)</PresentationFormat>
  <Paragraphs>308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Comic Sans MS</vt:lpstr>
      <vt:lpstr>Wingdings</vt:lpstr>
      <vt:lpstr>Default Design</vt:lpstr>
      <vt:lpstr>Custom Design</vt:lpstr>
      <vt:lpstr>One-Click Hosting Services: A File-Sharing Hideout</vt:lpstr>
      <vt:lpstr>File Sharing</vt:lpstr>
      <vt:lpstr>What’s new?</vt:lpstr>
      <vt:lpstr>OCH-Services</vt:lpstr>
      <vt:lpstr>Upload Phase </vt:lpstr>
      <vt:lpstr>Download Phase</vt:lpstr>
      <vt:lpstr>This study</vt:lpstr>
      <vt:lpstr>Collected Data</vt:lpstr>
      <vt:lpstr>Why rapidshare.com?</vt:lpstr>
      <vt:lpstr>Flow Sizes</vt:lpstr>
      <vt:lpstr>Free Vs. Paying Clients</vt:lpstr>
      <vt:lpstr>Downloaded Content</vt:lpstr>
      <vt:lpstr>Service Architecture</vt:lpstr>
      <vt:lpstr>Total Number of Servers Used</vt:lpstr>
      <vt:lpstr>Server Location</vt:lpstr>
      <vt:lpstr>Server Location cont.</vt:lpstr>
      <vt:lpstr>Content Replication</vt:lpstr>
      <vt:lpstr>Server Load Balancing</vt:lpstr>
      <vt:lpstr>Server Load Balancing (cont)</vt:lpstr>
      <vt:lpstr>OCH services vs. CDNs</vt:lpstr>
      <vt:lpstr>Challenging the P2P Paradigm</vt:lpstr>
      <vt:lpstr>BT Vs. RS: Download Throughput</vt:lpstr>
      <vt:lpstr>Content Indexing Websites</vt:lpstr>
      <vt:lpstr>Indexing WebSites</vt:lpstr>
      <vt:lpstr>BT Vs. RS: Content Availability</vt:lpstr>
      <vt:lpstr>Content Contributors</vt:lpstr>
      <vt:lpstr>Shared Objects</vt:lpstr>
      <vt:lpstr>Copyrighted Material</vt:lpstr>
      <vt:lpstr>Conclusions </vt:lpstr>
      <vt:lpstr>Backup slides</vt:lpstr>
      <vt:lpstr>How do OCH Services Work</vt:lpstr>
      <vt:lpstr>Derived Architecture</vt:lpstr>
    </vt:vector>
  </TitlesOfParts>
  <Company>forth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danton</dc:creator>
  <cp:lastModifiedBy> </cp:lastModifiedBy>
  <cp:revision>109</cp:revision>
  <dcterms:created xsi:type="dcterms:W3CDTF">2009-03-12T12:27:00Z</dcterms:created>
  <dcterms:modified xsi:type="dcterms:W3CDTF">2011-02-08T14:55:48Z</dcterms:modified>
</cp:coreProperties>
</file>