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83" r:id="rId5"/>
    <p:sldId id="273" r:id="rId6"/>
    <p:sldId id="274" r:id="rId7"/>
    <p:sldId id="275" r:id="rId8"/>
    <p:sldId id="264" r:id="rId9"/>
    <p:sldId id="263" r:id="rId10"/>
    <p:sldId id="284" r:id="rId11"/>
    <p:sldId id="265" r:id="rId12"/>
    <p:sldId id="285" r:id="rId13"/>
    <p:sldId id="267" r:id="rId14"/>
    <p:sldId id="268" r:id="rId15"/>
    <p:sldId id="266" r:id="rId16"/>
    <p:sldId id="286" r:id="rId17"/>
    <p:sldId id="269" r:id="rId18"/>
    <p:sldId id="261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9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3153B18-2585-4E2A-8886-D885B20BE9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3B18-2585-4E2A-8886-D885B20BE9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EE835-8680-41A5-BECE-24B6A1846E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F4E07-C563-44A6-B786-5C31A118D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45BB-073A-40C6-8336-BA348E3601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0A012-C290-452B-97EE-1851324DB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D9051-B12A-44EB-8161-279ED563DF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5606D-5B5A-4F93-A430-191D312ED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C82E3-43AB-483D-8C16-2C4D447B2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65C92-41C1-4A37-B1D5-C63622FD1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37E9-CC70-4FC2-A2E5-200C01644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85D21-A495-4F9D-841E-C9DC8BD775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A90E7-2B90-4A31-B2AF-37F8CCDA0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2A6C8893-BE01-413E-B4D0-5088794B11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Microsoft_Office_Excel_Char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Chart6.xls"/><Relationship Id="rId5" Type="http://schemas.openxmlformats.org/officeDocument/2006/relationships/oleObject" Target="../embeddings/Microsoft_Office_Excel_Chart5.xls"/><Relationship Id="rId4" Type="http://schemas.openxmlformats.org/officeDocument/2006/relationships/oleObject" Target="../embeddings/Microsoft_Office_Excel_Chart4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Office_Excel_Chart2.xls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Understanding KaZaA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sz="2800">
                <a:solidFill>
                  <a:srgbClr val="333399"/>
                </a:solidFill>
                <a:latin typeface="Comic Sans MS" pitchFamily="66" charset="0"/>
              </a:rPr>
              <a:t>Jian Liang</a:t>
            </a:r>
          </a:p>
          <a:p>
            <a:r>
              <a:rPr lang="en-US" sz="2800">
                <a:solidFill>
                  <a:srgbClr val="333399"/>
                </a:solidFill>
                <a:latin typeface="Comic Sans MS" pitchFamily="66" charset="0"/>
              </a:rPr>
              <a:t>Rakesh Kumar </a:t>
            </a:r>
          </a:p>
          <a:p>
            <a:r>
              <a:rPr lang="en-US" sz="2800">
                <a:solidFill>
                  <a:srgbClr val="333399"/>
                </a:solidFill>
                <a:latin typeface="Comic Sans MS" pitchFamily="66" charset="0"/>
              </a:rPr>
              <a:t> Keith Ross</a:t>
            </a:r>
          </a:p>
          <a:p>
            <a:endParaRPr lang="en-US" sz="2800">
              <a:solidFill>
                <a:srgbClr val="333399"/>
              </a:solidFill>
              <a:latin typeface="Comic Sans MS" pitchFamily="66" charset="0"/>
            </a:endParaRPr>
          </a:p>
          <a:p>
            <a:r>
              <a:rPr lang="en-US" sz="2800">
                <a:solidFill>
                  <a:srgbClr val="333399"/>
                </a:solidFill>
                <a:latin typeface="Comic Sans MS" pitchFamily="66" charset="0"/>
              </a:rPr>
              <a:t>Polytechnic University</a:t>
            </a:r>
          </a:p>
          <a:p>
            <a:r>
              <a:rPr lang="en-US" sz="2800">
                <a:solidFill>
                  <a:srgbClr val="333399"/>
                </a:solidFill>
                <a:latin typeface="Comic Sans MS" pitchFamily="66" charset="0"/>
              </a:rPr>
              <a:t>Brooklyn, N.Y.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>
                <a:latin typeface="Comic Sans MS" pitchFamily="66" charset="0"/>
              </a:rPr>
              <a:t>Some basic calculations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85800" y="6096000"/>
            <a:ext cx="7772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066800" y="1371600"/>
            <a:ext cx="7239000" cy="287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 Estimate total number of SNs, assuming about 3M users (typical in 2004)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 About 25000-40000 SNs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 Estimate probability of SN-SN link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 About 0.1%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8305800" y="4038600"/>
            <a:ext cx="3810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457200" y="4038600"/>
            <a:ext cx="3810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8458200" y="4191000"/>
            <a:ext cx="3810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Signaling Sessions Lifetime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143000"/>
            <a:ext cx="4114800" cy="3124200"/>
          </a:xfrm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192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3733800"/>
            <a:ext cx="8153400" cy="3074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Measured over a period of 12 hours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 Avg duration: 34mins (ON-SN) and 11mins (SN-SN)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30-40% of connections (both types) last for less than 30 seconds!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What causes short-lived ON-SN connections?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What causes short-lived SN-SN connections?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99"/>
                </a:solidFill>
                <a:latin typeface="Comic Sans MS" pitchFamily="66" charset="0"/>
              </a:rPr>
              <a:t>Parent selection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Recall that ON receives a list of 200 SNs from its parent SN</a:t>
            </a:r>
          </a:p>
          <a:p>
            <a:pPr lvl="1"/>
            <a:r>
              <a:rPr lang="en-US">
                <a:latin typeface="Comic Sans MS" pitchFamily="66" charset="0"/>
              </a:rPr>
              <a:t>Then, it can select a new parent</a:t>
            </a:r>
          </a:p>
          <a:p>
            <a:endParaRPr lang="en-US" i="1">
              <a:latin typeface="Comic Sans MS" pitchFamily="66" charset="0"/>
            </a:endParaRPr>
          </a:p>
          <a:p>
            <a:endParaRPr lang="en-US" i="1">
              <a:latin typeface="Comic Sans MS" pitchFamily="66" charset="0"/>
            </a:endParaRPr>
          </a:p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How would you select the parent SN?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333399"/>
                </a:solidFill>
                <a:latin typeface="Comic Sans MS" pitchFamily="66" charset="0"/>
              </a:rPr>
              <a:t>SN workload vs # of connections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838200" y="1524000"/>
          <a:ext cx="4005263" cy="2597150"/>
        </p:xfrm>
        <a:graphic>
          <a:graphicData uri="http://schemas.openxmlformats.org/presentationml/2006/ole">
            <p:oleObj spid="_x0000_s13317" name="Chart" r:id="rId4" imgW="5418125" imgH="3513030" progId="Excel.Chart.8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838200" y="3962400"/>
          <a:ext cx="3962400" cy="2438400"/>
        </p:xfrm>
        <a:graphic>
          <a:graphicData uri="http://schemas.openxmlformats.org/presentationml/2006/ole">
            <p:oleObj spid="_x0000_s13318" name="Chart" r:id="rId5" imgW="5890601" imgH="2217752" progId="Excel.Chart.8">
              <p:embed/>
            </p:oleObj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4762500" y="1504950"/>
          <a:ext cx="3886200" cy="2570163"/>
        </p:xfrm>
        <a:graphic>
          <a:graphicData uri="http://schemas.openxmlformats.org/presentationml/2006/ole">
            <p:oleObj spid="_x0000_s13319" name="Chart" r:id="rId6" imgW="5943959" imgH="3170281" progId="Excel.Chart.8">
              <p:embed/>
            </p:oleObj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4724400" y="4038600"/>
          <a:ext cx="3886200" cy="2209800"/>
        </p:xfrm>
        <a:graphic>
          <a:graphicData uri="http://schemas.openxmlformats.org/presentationml/2006/ole">
            <p:oleObj spid="_x0000_s13320" name="Chart" r:id="rId7" imgW="6096287" imgH="3154964" progId="Excel.Chart.8">
              <p:embed/>
            </p:oleObj>
          </a:graphicData>
        </a:graphic>
      </p:graphicFrame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38200" y="6096000"/>
            <a:ext cx="77724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85800" y="1219200"/>
            <a:ext cx="79248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7 - 11 hours TCP connections evolution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62000" y="3657600"/>
            <a:ext cx="79248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7 - 11 hours workload values evolution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8534400" y="1447800"/>
            <a:ext cx="3810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609600" y="1295400"/>
            <a:ext cx="3810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/>
          <a:lstStyle/>
          <a:p>
            <a:r>
              <a:rPr lang="en-US" sz="3600">
                <a:solidFill>
                  <a:srgbClr val="333399"/>
                </a:solidFill>
                <a:latin typeface="Comic Sans MS" pitchFamily="66" charset="0"/>
              </a:rPr>
              <a:t>Peer Selection: </a:t>
            </a:r>
            <a:br>
              <a:rPr lang="en-US" sz="3600">
                <a:solidFill>
                  <a:srgbClr val="333399"/>
                </a:solidFill>
                <a:latin typeface="Comic Sans MS" pitchFamily="66" charset="0"/>
              </a:rPr>
            </a:br>
            <a:r>
              <a:rPr lang="en-US" sz="2800">
                <a:solidFill>
                  <a:srgbClr val="333399"/>
                </a:solidFill>
                <a:latin typeface="Comic Sans MS" pitchFamily="66" charset="0"/>
              </a:rPr>
              <a:t>the workload of the SN clearly matters</a:t>
            </a:r>
            <a:endParaRPr lang="en-US" sz="3600">
              <a:solidFill>
                <a:srgbClr val="333399"/>
              </a:solidFill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295400"/>
          </a:xfrm>
        </p:spPr>
        <p:txBody>
          <a:bodyPr/>
          <a:lstStyle/>
          <a:p>
            <a:r>
              <a:rPr lang="en-US" sz="3200">
                <a:solidFill>
                  <a:srgbClr val="333399"/>
                </a:solidFill>
                <a:latin typeface="Comic Sans MS" pitchFamily="66" charset="0"/>
              </a:rPr>
              <a:t>Locality in Peer Selection:</a:t>
            </a:r>
            <a:r>
              <a:rPr lang="en-US" sz="2800">
                <a:solidFill>
                  <a:srgbClr val="333399"/>
                </a:solidFill>
                <a:latin typeface="Comic Sans MS" pitchFamily="66" charset="0"/>
              </a:rPr>
              <a:t> </a:t>
            </a:r>
            <a:br>
              <a:rPr lang="en-US" sz="2800">
                <a:solidFill>
                  <a:srgbClr val="333399"/>
                </a:solidFill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(graphs show percentage of SNs in the SN list having common prefix with child ON and parent SN)</a:t>
            </a:r>
            <a:endParaRPr lang="en-US" sz="200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" y="1425575"/>
            <a:ext cx="7673975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77200" cy="1143000"/>
          </a:xfrm>
        </p:spPr>
        <p:txBody>
          <a:bodyPr/>
          <a:lstStyle/>
          <a:p>
            <a:r>
              <a:rPr lang="en-US" sz="3200">
                <a:solidFill>
                  <a:srgbClr val="333399"/>
                </a:solidFill>
                <a:latin typeface="Comic Sans MS" pitchFamily="66" charset="0"/>
              </a:rPr>
              <a:t>Peer Selection: </a:t>
            </a:r>
            <a:br>
              <a:rPr lang="en-US" sz="3200">
                <a:solidFill>
                  <a:srgbClr val="333399"/>
                </a:solidFill>
                <a:latin typeface="Comic Sans MS" pitchFamily="66" charset="0"/>
              </a:rPr>
            </a:br>
            <a:r>
              <a:rPr lang="en-US" sz="3200">
                <a:solidFill>
                  <a:srgbClr val="333399"/>
                </a:solidFill>
                <a:latin typeface="Comic Sans MS" pitchFamily="66" charset="0"/>
              </a:rPr>
              <a:t>it appears that RTT also matters:</a:t>
            </a:r>
            <a:r>
              <a:rPr lang="en-US" sz="2800">
                <a:solidFill>
                  <a:srgbClr val="333399"/>
                </a:solidFill>
                <a:latin typeface="Comic Sans MS" pitchFamily="66" charset="0"/>
              </a:rPr>
              <a:t> </a:t>
            </a:r>
            <a:br>
              <a:rPr lang="en-US" sz="2800">
                <a:solidFill>
                  <a:srgbClr val="333399"/>
                </a:solidFill>
                <a:latin typeface="Comic Sans MS" pitchFamily="66" charset="0"/>
              </a:rPr>
            </a:br>
            <a:r>
              <a:rPr lang="en-US" sz="2800">
                <a:solidFill>
                  <a:srgbClr val="333399"/>
                </a:solidFill>
                <a:latin typeface="Comic Sans MS" pitchFamily="66" charset="0"/>
              </a:rPr>
              <a:t/>
            </a:r>
            <a:br>
              <a:rPr lang="en-US" sz="2800">
                <a:solidFill>
                  <a:srgbClr val="333399"/>
                </a:solidFill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40% of ON-SN connections have RTT&lt;5ms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60% of SN-SN connections have RTT&lt;50ms</a:t>
            </a:r>
            <a:r>
              <a:rPr lang="en-US"/>
              <a:t>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14600"/>
            <a:ext cx="41910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Comic Sans MS" pitchFamily="66" charset="0"/>
              </a:rPr>
              <a:t>Index Management:</a:t>
            </a:r>
            <a:r>
              <a:rPr lang="en-US">
                <a:latin typeface="Comic Sans MS" pitchFamily="66" charset="0"/>
              </a:rPr>
              <a:t> </a:t>
            </a:r>
            <a:br>
              <a:rPr lang="en-US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1) No index exchange between SNs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2) SN purges metadata of ON as soon as that child disconnects from parent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3) Highly skewed contribution of metadata by different peers</a:t>
            </a:r>
            <a:endParaRPr lang="en-US" sz="1200">
              <a:latin typeface="Comic Sans MS" pitchFamily="66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40013"/>
            <a:ext cx="640080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Summary of Results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r>
              <a:rPr lang="en-US" sz="280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20,000 ~ 40,000 active supernodes</a:t>
            </a:r>
          </a:p>
          <a:p>
            <a:r>
              <a:rPr lang="en-US" sz="280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Each SN connects to approx. 0.1% of other SNs </a:t>
            </a:r>
          </a:p>
          <a:p>
            <a:r>
              <a:rPr lang="en-US" sz="280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Highly dynamic connections: over 35% SN-SN durations are less than 30 sec.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Summary of results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Peer selection uses IP prefix match, workload, RTT and freshness</a:t>
            </a:r>
          </a:p>
          <a:p>
            <a:r>
              <a:rPr lang="en-US" sz="280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No index  exchange between SNs, but query forwarding</a:t>
            </a:r>
          </a:p>
          <a:p>
            <a:r>
              <a:rPr lang="en-US" sz="280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Skewed content distribution: 20% peers provide 70% metadata for sharing</a:t>
            </a:r>
          </a:p>
          <a:p>
            <a:pPr>
              <a:buFontTx/>
              <a:buNone/>
            </a:pPr>
            <a:endParaRPr lang="en-US" sz="2800">
              <a:solidFill>
                <a:srgbClr val="00008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Purpose of Measurement Study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333399"/>
                </a:solidFill>
                <a:latin typeface="Comic Sans MS" pitchFamily="66" charset="0"/>
              </a:rPr>
              <a:t>Try to understand highly successful file-sharing system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Overlay topology and dynamics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Peer selection 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Index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Big Picture of Overlay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72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333399"/>
                </a:solidFill>
                <a:latin typeface="Comic Sans MS" pitchFamily="66" charset="0"/>
              </a:rPr>
              <a:t>Two layer hierarchy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Ordinary Node (ON)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Super Node (SN)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omic Sans MS" pitchFamily="66" charset="0"/>
              </a:rPr>
              <a:t>SNs are generally more powerful machines (CPU, network bw) and they are NOT behind NATs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3940175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FastTrack architecture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0772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333399"/>
                </a:solidFill>
                <a:latin typeface="Comic Sans MS" pitchFamily="66" charset="0"/>
              </a:rPr>
              <a:t>Each ON has a parent SN node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333399"/>
                </a:solidFill>
                <a:latin typeface="Comic Sans MS" pitchFamily="66" charset="0"/>
              </a:rPr>
              <a:t>For each shared file, ON uploads to parent SN: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333399"/>
                </a:solidFill>
                <a:latin typeface="Comic Sans MS" pitchFamily="66" charset="0"/>
              </a:rPr>
              <a:t>Filename, ContentHash, file descriptors (metadata)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333399"/>
                </a:solidFill>
                <a:latin typeface="Comic Sans MS" pitchFamily="66" charset="0"/>
              </a:rPr>
              <a:t>Parent SN provides ON with “SN refresh list” 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333399"/>
                </a:solidFill>
                <a:latin typeface="Comic Sans MS" pitchFamily="66" charset="0"/>
              </a:rPr>
              <a:t>Up to 200 alive SNs, then stored at ON cache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333399"/>
                </a:solidFill>
                <a:latin typeface="Comic Sans MS" pitchFamily="66" charset="0"/>
              </a:rPr>
              <a:t>For each SN, the list includes: IP address, port number, SN workload (defined as ?), freshness, and timestamp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333399"/>
                </a:solidFill>
                <a:latin typeface="Comic Sans MS" pitchFamily="66" charset="0"/>
              </a:rPr>
              <a:t>SNs also exchange SN refresh lists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333399"/>
                </a:solidFill>
                <a:latin typeface="Comic Sans MS" pitchFamily="66" charset="0"/>
              </a:rPr>
              <a:t>Each SN maintains local index for all children ONs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333399"/>
                </a:solidFill>
                <a:latin typeface="Comic Sans MS" pitchFamily="66" charset="0"/>
              </a:rPr>
              <a:t>Each SN maintains TCP connections with other SNs 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333399"/>
                </a:solidFill>
                <a:latin typeface="Comic Sans MS" pitchFamily="66" charset="0"/>
              </a:rPr>
              <a:t>Overlay net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333399"/>
                </a:solidFill>
                <a:latin typeface="Comic Sans MS" pitchFamily="66" charset="0"/>
              </a:rPr>
              <a:t>If an SN cannot answer a query, it forwards query to other SN peers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333399"/>
                </a:solidFill>
                <a:latin typeface="Comic Sans MS" pitchFamily="66" charset="0"/>
              </a:rPr>
              <a:t>TTL-limited flooding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333399"/>
                </a:solidFill>
                <a:latin typeface="Comic Sans MS" pitchFamily="66" charset="0"/>
              </a:rPr>
              <a:t>Actual file transfer is directly between peers (not through overlay) using HTTP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333399"/>
                </a:solidFill>
                <a:latin typeface="Comic Sans MS" pitchFamily="66" charset="0"/>
              </a:rPr>
              <a:t>All signaling traffic is encrypted</a:t>
            </a:r>
          </a:p>
          <a:p>
            <a:pPr>
              <a:lnSpc>
                <a:spcPct val="80000"/>
              </a:lnSpc>
            </a:pPr>
            <a:endParaRPr lang="en-US" sz="2000">
              <a:solidFill>
                <a:srgbClr val="333399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n-US" sz="20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Measurement Apparatus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333399"/>
                </a:solidFill>
                <a:latin typeface="Comic Sans MS" pitchFamily="66" charset="0"/>
              </a:rPr>
              <a:t>KaZaA Sniffing Platform</a:t>
            </a:r>
          </a:p>
          <a:p>
            <a:r>
              <a:rPr lang="en-US">
                <a:solidFill>
                  <a:srgbClr val="333399"/>
                </a:solidFill>
                <a:latin typeface="Comic Sans MS" pitchFamily="66" charset="0"/>
              </a:rPr>
              <a:t>KaZaA Probing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KaZaA Sniffing Platform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7772400" cy="4114800"/>
          </a:xfrm>
        </p:spPr>
        <p:txBody>
          <a:bodyPr/>
          <a:lstStyle/>
          <a:p>
            <a:endParaRPr lang="en-US"/>
          </a:p>
          <a:p>
            <a:r>
              <a:rPr lang="en-US">
                <a:solidFill>
                  <a:srgbClr val="333399"/>
                </a:solidFill>
                <a:latin typeface="Comic Sans MS" pitchFamily="66" charset="0"/>
              </a:rPr>
              <a:t>Poly (Ethernet)</a:t>
            </a:r>
          </a:p>
          <a:p>
            <a:r>
              <a:rPr lang="en-US">
                <a:solidFill>
                  <a:srgbClr val="333399"/>
                </a:solidFill>
                <a:latin typeface="Comic Sans MS" pitchFamily="66" charset="0"/>
              </a:rPr>
              <a:t>Home (cable modem)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23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KaZaA Probing Tool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200400" cy="5257800"/>
          </a:xfrm>
        </p:spPr>
        <p:txBody>
          <a:bodyPr/>
          <a:lstStyle/>
          <a:p>
            <a:r>
              <a:rPr lang="en-US" sz="240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Campus &amp; home based probing</a:t>
            </a:r>
          </a:p>
          <a:p>
            <a:pPr lvl="1"/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Probe arbitrary SNs</a:t>
            </a:r>
          </a:p>
          <a:p>
            <a:pPr lvl="1"/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Retrieve their SN refresh lists</a:t>
            </a:r>
          </a:p>
          <a:p>
            <a:pPr lvl="1"/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Obtain workload of probed SN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00025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657600" y="1752600"/>
          <a:ext cx="4705350" cy="4495800"/>
        </p:xfrm>
        <a:graphic>
          <a:graphicData uri="http://schemas.openxmlformats.org/presentationml/2006/ole">
            <p:oleObj spid="_x0000_s22532" name="Picture" r:id="rId4" imgW="5143680" imgH="491508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Signaling Protocol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066800"/>
            <a:ext cx="334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514600" y="-261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495800" y="1066800"/>
          <a:ext cx="3124200" cy="5026025"/>
        </p:xfrm>
        <a:graphic>
          <a:graphicData uri="http://schemas.openxmlformats.org/presentationml/2006/ole">
            <p:oleObj spid="_x0000_s10248" name="Document" r:id="rId5" imgW="3788280" imgH="7381800" progId="Word.Document.8">
              <p:embed/>
            </p:oleObj>
          </a:graphicData>
        </a:graphic>
      </p:graphicFrame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90600" y="5715000"/>
            <a:ext cx="3352800" cy="1004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ON-SN session initial</a:t>
            </a:r>
          </a:p>
          <a:p>
            <a:pPr>
              <a:spcBef>
                <a:spcPct val="50000"/>
              </a:spcBef>
            </a:pPr>
            <a:r>
              <a:rPr lang="en-US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(repeat for 5 SNs)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572000" y="5943600"/>
            <a:ext cx="3429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SN-SN session initial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2800">
                <a:latin typeface="Comic Sans MS" pitchFamily="66" charset="0"/>
              </a:rPr>
              <a:t>TCP Connections Evolution at instrumented SN node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81200"/>
            <a:ext cx="36734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981200"/>
            <a:ext cx="3771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39775" y="4117975"/>
          <a:ext cx="3756025" cy="2282825"/>
        </p:xfrm>
        <a:graphic>
          <a:graphicData uri="http://schemas.openxmlformats.org/presentationml/2006/ole">
            <p:oleObj spid="_x0000_s9223" name="Chart" r:id="rId6" imgW="5844701" imgH="2850074" progId="Excel.Chart.8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4724400" y="4114800"/>
          <a:ext cx="3810000" cy="2209800"/>
        </p:xfrm>
        <a:graphic>
          <a:graphicData uri="http://schemas.openxmlformats.org/presentationml/2006/ole">
            <p:oleObj spid="_x0000_s9224" name="Chart" r:id="rId7" imgW="6088541" imgH="3734112" progId="Excel.Chart.8">
              <p:embed/>
            </p:oleObj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85800" y="6096000"/>
            <a:ext cx="7772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066800" y="1371600"/>
            <a:ext cx="72390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Poly campus 4 – 6 hour measurement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38200" y="3733800"/>
            <a:ext cx="7772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rgbClr val="000080"/>
                </a:solidFill>
                <a:latin typeface="Comic Sans MS" pitchFamily="66" charset="0"/>
                <a:cs typeface="Arial" charset="0"/>
              </a:rPr>
              <a:t>Cable modem 7-11 hour measurement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8305800" y="4038600"/>
            <a:ext cx="3810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457200" y="4038600"/>
            <a:ext cx="3810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419600" y="4114800"/>
            <a:ext cx="3810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8458200" y="4191000"/>
            <a:ext cx="3810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517</Words>
  <Application>Microsoft Office PowerPoint</Application>
  <PresentationFormat>On-screen Show (4:3)</PresentationFormat>
  <Paragraphs>102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Times New Roman</vt:lpstr>
      <vt:lpstr>Comic Sans MS</vt:lpstr>
      <vt:lpstr>Arial</vt:lpstr>
      <vt:lpstr>Default Design</vt:lpstr>
      <vt:lpstr>Microsoft Word Document</vt:lpstr>
      <vt:lpstr>Microsoft Excel Chart</vt:lpstr>
      <vt:lpstr>Microsoft Word Picture</vt:lpstr>
      <vt:lpstr>Understanding KaZaA</vt:lpstr>
      <vt:lpstr>Purpose of Measurement Study</vt:lpstr>
      <vt:lpstr>Big Picture of Overlay</vt:lpstr>
      <vt:lpstr>FastTrack architecture</vt:lpstr>
      <vt:lpstr>Measurement Apparatus</vt:lpstr>
      <vt:lpstr>KaZaA Sniffing Platform</vt:lpstr>
      <vt:lpstr>KaZaA Probing Tool</vt:lpstr>
      <vt:lpstr>Signaling Protocol</vt:lpstr>
      <vt:lpstr>TCP Connections Evolution at instrumented SN node</vt:lpstr>
      <vt:lpstr>Some basic calculations</vt:lpstr>
      <vt:lpstr>Signaling Sessions Lifetime</vt:lpstr>
      <vt:lpstr>Parent selection</vt:lpstr>
      <vt:lpstr>SN workload vs # of connections</vt:lpstr>
      <vt:lpstr>Peer Selection:  the workload of the SN clearly matters</vt:lpstr>
      <vt:lpstr>Locality in Peer Selection:  (graphs show percentage of SNs in the SN list having common prefix with child ON and parent SN)</vt:lpstr>
      <vt:lpstr>Peer Selection:  it appears that RTT also matters:   40% of ON-SN connections have RTT&lt;5ms 60% of SN-SN connections have RTT&lt;50ms </vt:lpstr>
      <vt:lpstr>Index Management:  1) No index exchange between SNs 2) SN purges metadata of ON as soon as that child disconnects from parent 3) Highly skewed contribution of metadata by different peers</vt:lpstr>
      <vt:lpstr>Summary of Results</vt:lpstr>
      <vt:lpstr>Summary of results</vt:lpstr>
    </vt:vector>
  </TitlesOfParts>
  <Company>Polytechnic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KaZaA</dc:title>
  <dc:creator>Jian Liang</dc:creator>
  <cp:lastModifiedBy> </cp:lastModifiedBy>
  <cp:revision>17</cp:revision>
  <dcterms:created xsi:type="dcterms:W3CDTF">2004-09-05T19:32:54Z</dcterms:created>
  <dcterms:modified xsi:type="dcterms:W3CDTF">2011-02-08T14:40:18Z</dcterms:modified>
</cp:coreProperties>
</file>